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4.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2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4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43.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59.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64.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80"/>
  </p:notesMasterIdLst>
  <p:handoutMasterIdLst>
    <p:handoutMasterId r:id="rId81"/>
  </p:handoutMasterIdLst>
  <p:sldIdLst>
    <p:sldId id="256" r:id="rId2"/>
    <p:sldId id="444" r:id="rId3"/>
    <p:sldId id="526" r:id="rId4"/>
    <p:sldId id="492" r:id="rId5"/>
    <p:sldId id="557" r:id="rId6"/>
    <p:sldId id="369" r:id="rId7"/>
    <p:sldId id="371" r:id="rId8"/>
    <p:sldId id="556" r:id="rId9"/>
    <p:sldId id="370" r:id="rId10"/>
    <p:sldId id="558" r:id="rId11"/>
    <p:sldId id="414" r:id="rId12"/>
    <p:sldId id="412" r:id="rId13"/>
    <p:sldId id="706" r:id="rId14"/>
    <p:sldId id="496" r:id="rId15"/>
    <p:sldId id="705" r:id="rId16"/>
    <p:sldId id="260" r:id="rId17"/>
    <p:sldId id="264" r:id="rId18"/>
    <p:sldId id="263" r:id="rId19"/>
    <p:sldId id="274" r:id="rId20"/>
    <p:sldId id="378" r:id="rId21"/>
    <p:sldId id="379" r:id="rId22"/>
    <p:sldId id="700" r:id="rId23"/>
    <p:sldId id="701" r:id="rId24"/>
    <p:sldId id="563" r:id="rId25"/>
    <p:sldId id="545" r:id="rId26"/>
    <p:sldId id="546" r:id="rId27"/>
    <p:sldId id="273" r:id="rId28"/>
    <p:sldId id="276" r:id="rId29"/>
    <p:sldId id="480" r:id="rId30"/>
    <p:sldId id="277" r:id="rId31"/>
    <p:sldId id="278" r:id="rId32"/>
    <p:sldId id="345" r:id="rId33"/>
    <p:sldId id="481" r:id="rId34"/>
    <p:sldId id="381" r:id="rId35"/>
    <p:sldId id="279" r:id="rId36"/>
    <p:sldId id="382" r:id="rId37"/>
    <p:sldId id="281" r:id="rId38"/>
    <p:sldId id="383" r:id="rId39"/>
    <p:sldId id="283" r:id="rId40"/>
    <p:sldId id="357" r:id="rId41"/>
    <p:sldId id="702" r:id="rId42"/>
    <p:sldId id="547" r:id="rId43"/>
    <p:sldId id="548" r:id="rId44"/>
    <p:sldId id="549" r:id="rId45"/>
    <p:sldId id="553" r:id="rId46"/>
    <p:sldId id="568" r:id="rId47"/>
    <p:sldId id="703" r:id="rId48"/>
    <p:sldId id="555" r:id="rId49"/>
    <p:sldId id="704" r:id="rId50"/>
    <p:sldId id="349" r:id="rId51"/>
    <p:sldId id="504" r:id="rId52"/>
    <p:sldId id="479" r:id="rId53"/>
    <p:sldId id="372" r:id="rId54"/>
    <p:sldId id="527" r:id="rId55"/>
    <p:sldId id="476" r:id="rId56"/>
    <p:sldId id="528" r:id="rId57"/>
    <p:sldId id="665" r:id="rId58"/>
    <p:sldId id="666" r:id="rId59"/>
    <p:sldId id="698" r:id="rId60"/>
    <p:sldId id="699" r:id="rId61"/>
    <p:sldId id="670" r:id="rId62"/>
    <p:sldId id="672" r:id="rId63"/>
    <p:sldId id="684" r:id="rId64"/>
    <p:sldId id="564" r:id="rId65"/>
    <p:sldId id="565" r:id="rId66"/>
    <p:sldId id="377" r:id="rId67"/>
    <p:sldId id="552" r:id="rId68"/>
    <p:sldId id="529" r:id="rId69"/>
    <p:sldId id="530" r:id="rId70"/>
    <p:sldId id="540" r:id="rId71"/>
    <p:sldId id="531" r:id="rId72"/>
    <p:sldId id="726" r:id="rId73"/>
    <p:sldId id="736" r:id="rId74"/>
    <p:sldId id="727" r:id="rId75"/>
    <p:sldId id="728" r:id="rId76"/>
    <p:sldId id="566" r:id="rId77"/>
    <p:sldId id="737" r:id="rId78"/>
    <p:sldId id="554" r:id="rId79"/>
  </p:sldIdLst>
  <p:sldSz cx="9906000" cy="6858000" type="A4"/>
  <p:notesSz cx="7099300" cy="10234613"/>
  <p:custDataLst>
    <p:tags r:id="rId82"/>
  </p:custDataLst>
  <p:defaultTextStyle>
    <a:defPPr>
      <a:defRPr lang="en-US"/>
    </a:defPPr>
    <a:lvl1pPr algn="l" rtl="0" fontAlgn="base">
      <a:spcBef>
        <a:spcPct val="0"/>
      </a:spcBef>
      <a:spcAft>
        <a:spcPct val="0"/>
      </a:spcAft>
      <a:defRPr kern="1200">
        <a:solidFill>
          <a:schemeClr val="tx1"/>
        </a:solidFill>
        <a:latin typeface="Comic Sans MS" charset="0"/>
        <a:ea typeface="ＭＳ Ｐゴシック" charset="0"/>
        <a:cs typeface="ＭＳ Ｐゴシック" charset="0"/>
      </a:defRPr>
    </a:lvl1pPr>
    <a:lvl2pPr marL="455613" indent="1588" algn="l" rtl="0" fontAlgn="base">
      <a:spcBef>
        <a:spcPct val="0"/>
      </a:spcBef>
      <a:spcAft>
        <a:spcPct val="0"/>
      </a:spcAft>
      <a:defRPr kern="1200">
        <a:solidFill>
          <a:schemeClr val="tx1"/>
        </a:solidFill>
        <a:latin typeface="Comic Sans MS" charset="0"/>
        <a:ea typeface="ＭＳ Ｐゴシック" charset="0"/>
        <a:cs typeface="ＭＳ Ｐゴシック" charset="0"/>
      </a:defRPr>
    </a:lvl2pPr>
    <a:lvl3pPr marL="912813" indent="1588" algn="l" rtl="0" fontAlgn="base">
      <a:spcBef>
        <a:spcPct val="0"/>
      </a:spcBef>
      <a:spcAft>
        <a:spcPct val="0"/>
      </a:spcAft>
      <a:defRPr kern="1200">
        <a:solidFill>
          <a:schemeClr val="tx1"/>
        </a:solidFill>
        <a:latin typeface="Comic Sans MS" charset="0"/>
        <a:ea typeface="ＭＳ Ｐゴシック" charset="0"/>
        <a:cs typeface="ＭＳ Ｐゴシック" charset="0"/>
      </a:defRPr>
    </a:lvl3pPr>
    <a:lvl4pPr marL="1370013" indent="1588" algn="l" rtl="0" fontAlgn="base">
      <a:spcBef>
        <a:spcPct val="0"/>
      </a:spcBef>
      <a:spcAft>
        <a:spcPct val="0"/>
      </a:spcAft>
      <a:defRPr kern="1200">
        <a:solidFill>
          <a:schemeClr val="tx1"/>
        </a:solidFill>
        <a:latin typeface="Comic Sans MS" charset="0"/>
        <a:ea typeface="ＭＳ Ｐゴシック" charset="0"/>
        <a:cs typeface="ＭＳ Ｐゴシック" charset="0"/>
      </a:defRPr>
    </a:lvl4pPr>
    <a:lvl5pPr marL="1827213" indent="1588" algn="l" rtl="0" fontAlgn="base">
      <a:spcBef>
        <a:spcPct val="0"/>
      </a:spcBef>
      <a:spcAft>
        <a:spcPct val="0"/>
      </a:spcAft>
      <a:defRPr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kern="1200">
        <a:solidFill>
          <a:schemeClr val="tx1"/>
        </a:solidFill>
        <a:latin typeface="Comic Sans M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66"/>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21"/>
    <p:restoredTop sz="73810"/>
  </p:normalViewPr>
  <p:slideViewPr>
    <p:cSldViewPr>
      <p:cViewPr varScale="1">
        <p:scale>
          <a:sx n="92" d="100"/>
          <a:sy n="92" d="100"/>
        </p:scale>
        <p:origin x="2480" y="192"/>
      </p:cViewPr>
      <p:guideLst>
        <p:guide orient="horz" pos="2160"/>
        <p:guide pos="3120"/>
      </p:guideLst>
    </p:cSldViewPr>
  </p:slideViewPr>
  <p:outlineViewPr>
    <p:cViewPr>
      <p:scale>
        <a:sx n="33" d="100"/>
        <a:sy n="33" d="100"/>
      </p:scale>
      <p:origin x="0" y="-22336"/>
    </p:cViewPr>
  </p:outlineViewPr>
  <p:notesTextViewPr>
    <p:cViewPr>
      <p:scale>
        <a:sx n="150" d="100"/>
        <a:sy n="150" d="100"/>
      </p:scale>
      <p:origin x="0" y="0"/>
    </p:cViewPr>
  </p:notesTextViewPr>
  <p:sorterViewPr>
    <p:cViewPr>
      <p:scale>
        <a:sx n="100" d="100"/>
        <a:sy n="100" d="100"/>
      </p:scale>
      <p:origin x="0" y="0"/>
    </p:cViewPr>
  </p:sorterViewPr>
  <p:notesViewPr>
    <p:cSldViewPr>
      <p:cViewPr varScale="1">
        <p:scale>
          <a:sx n="140" d="100"/>
          <a:sy n="140" d="100"/>
        </p:scale>
        <p:origin x="3736" y="22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76575" cy="511175"/>
          </a:xfrm>
          <a:prstGeom prst="rect">
            <a:avLst/>
          </a:prstGeom>
          <a:noFill/>
          <a:ln w="9525">
            <a:noFill/>
            <a:miter lim="800000"/>
            <a:headEnd/>
            <a:tailEnd/>
          </a:ln>
        </p:spPr>
        <p:txBody>
          <a:bodyPr vert="horz" wrap="square" lIns="95809" tIns="47905" rIns="95809" bIns="47905" numCol="1" anchor="t" anchorCtr="0" compatLnSpc="1">
            <a:prstTxWarp prst="textNoShape">
              <a:avLst/>
            </a:prstTxWarp>
          </a:bodyPr>
          <a:lstStyle>
            <a:lvl1pPr algn="l" defTabSz="952500">
              <a:defRPr sz="1200">
                <a:solidFill>
                  <a:schemeClr val="tx2"/>
                </a:solidFill>
                <a:latin typeface="Tempus Sans ITC" pitchFamily="82" charset="0"/>
                <a:ea typeface="+mn-ea"/>
                <a:cs typeface="+mn-cs"/>
              </a:defRPr>
            </a:lvl1pPr>
          </a:lstStyle>
          <a:p>
            <a:pPr>
              <a:defRPr/>
            </a:pPr>
            <a:endParaRPr lang="fr-FR"/>
          </a:p>
        </p:txBody>
      </p:sp>
      <p:sp>
        <p:nvSpPr>
          <p:cNvPr id="3075" name="Rectangle 3"/>
          <p:cNvSpPr>
            <a:spLocks noGrp="1" noChangeArrowheads="1"/>
          </p:cNvSpPr>
          <p:nvPr>
            <p:ph type="dt" sz="quarter" idx="1"/>
          </p:nvPr>
        </p:nvSpPr>
        <p:spPr bwMode="auto">
          <a:xfrm>
            <a:off x="4022725" y="0"/>
            <a:ext cx="3076575" cy="511175"/>
          </a:xfrm>
          <a:prstGeom prst="rect">
            <a:avLst/>
          </a:prstGeom>
          <a:noFill/>
          <a:ln w="9525">
            <a:noFill/>
            <a:miter lim="800000"/>
            <a:headEnd/>
            <a:tailEnd/>
          </a:ln>
        </p:spPr>
        <p:txBody>
          <a:bodyPr vert="horz" wrap="square" lIns="95809" tIns="47905" rIns="95809" bIns="47905" numCol="1" anchor="t" anchorCtr="0" compatLnSpc="1">
            <a:prstTxWarp prst="textNoShape">
              <a:avLst/>
            </a:prstTxWarp>
          </a:bodyPr>
          <a:lstStyle>
            <a:lvl1pPr algn="r" defTabSz="952500">
              <a:defRPr sz="1200">
                <a:solidFill>
                  <a:schemeClr val="tx2"/>
                </a:solidFill>
                <a:latin typeface="Tempus Sans ITC" pitchFamily="82" charset="0"/>
                <a:ea typeface="+mn-ea"/>
                <a:cs typeface="+mn-cs"/>
              </a:defRPr>
            </a:lvl1pPr>
          </a:lstStyle>
          <a:p>
            <a:pPr>
              <a:defRPr/>
            </a:pPr>
            <a:endParaRPr lang="fr-FR"/>
          </a:p>
        </p:txBody>
      </p:sp>
      <p:sp>
        <p:nvSpPr>
          <p:cNvPr id="3076" name="Rectangle 4"/>
          <p:cNvSpPr>
            <a:spLocks noGrp="1" noChangeArrowheads="1"/>
          </p:cNvSpPr>
          <p:nvPr>
            <p:ph type="ftr" sz="quarter" idx="2"/>
          </p:nvPr>
        </p:nvSpPr>
        <p:spPr bwMode="auto">
          <a:xfrm>
            <a:off x="0" y="9723438"/>
            <a:ext cx="3076575" cy="511175"/>
          </a:xfrm>
          <a:prstGeom prst="rect">
            <a:avLst/>
          </a:prstGeom>
          <a:noFill/>
          <a:ln w="9525">
            <a:noFill/>
            <a:miter lim="800000"/>
            <a:headEnd/>
            <a:tailEnd/>
          </a:ln>
        </p:spPr>
        <p:txBody>
          <a:bodyPr vert="horz" wrap="square" lIns="95809" tIns="47905" rIns="95809" bIns="47905" numCol="1" anchor="b" anchorCtr="0" compatLnSpc="1">
            <a:prstTxWarp prst="textNoShape">
              <a:avLst/>
            </a:prstTxWarp>
          </a:bodyPr>
          <a:lstStyle>
            <a:lvl1pPr algn="l" defTabSz="952500">
              <a:defRPr sz="1200">
                <a:solidFill>
                  <a:schemeClr val="tx2"/>
                </a:solidFill>
                <a:latin typeface="Tempus Sans ITC" pitchFamily="82" charset="0"/>
                <a:ea typeface="+mn-ea"/>
                <a:cs typeface="+mn-cs"/>
              </a:defRPr>
            </a:lvl1pPr>
          </a:lstStyle>
          <a:p>
            <a:pPr>
              <a:defRPr/>
            </a:pPr>
            <a:endParaRPr lang="fr-FR"/>
          </a:p>
        </p:txBody>
      </p:sp>
      <p:sp>
        <p:nvSpPr>
          <p:cNvPr id="3077" name="Rectangle 5"/>
          <p:cNvSpPr>
            <a:spLocks noGrp="1" noChangeArrowheads="1"/>
          </p:cNvSpPr>
          <p:nvPr>
            <p:ph type="sldNum" sz="quarter" idx="3"/>
          </p:nvPr>
        </p:nvSpPr>
        <p:spPr bwMode="auto">
          <a:xfrm>
            <a:off x="4022725" y="9723438"/>
            <a:ext cx="3076575" cy="511175"/>
          </a:xfrm>
          <a:prstGeom prst="rect">
            <a:avLst/>
          </a:prstGeom>
          <a:noFill/>
          <a:ln w="9525">
            <a:noFill/>
            <a:miter lim="800000"/>
            <a:headEnd/>
            <a:tailEnd/>
          </a:ln>
        </p:spPr>
        <p:txBody>
          <a:bodyPr vert="horz" wrap="square" lIns="95809" tIns="47905" rIns="95809" bIns="47905" numCol="1" anchor="b" anchorCtr="0" compatLnSpc="1">
            <a:prstTxWarp prst="textNoShape">
              <a:avLst/>
            </a:prstTxWarp>
          </a:bodyPr>
          <a:lstStyle>
            <a:lvl1pPr algn="r" defTabSz="952500">
              <a:defRPr sz="1200" smtClean="0">
                <a:solidFill>
                  <a:schemeClr val="tx2"/>
                </a:solidFill>
                <a:latin typeface="Tempus Sans ITC" charset="0"/>
              </a:defRPr>
            </a:lvl1pPr>
          </a:lstStyle>
          <a:p>
            <a:pPr>
              <a:defRPr/>
            </a:pPr>
            <a:fld id="{578CE25B-47DC-6F48-A913-468450B2B50C}" type="slidenum">
              <a:rPr lang="en-US"/>
              <a:pPr>
                <a:defRPr/>
              </a:pPr>
              <a:t>‹#›</a:t>
            </a:fld>
            <a:endParaRPr lang="en-US"/>
          </a:p>
        </p:txBody>
      </p:sp>
    </p:spTree>
    <p:extLst>
      <p:ext uri="{BB962C8B-B14F-4D97-AF65-F5344CB8AC3E}">
        <p14:creationId xmlns:p14="http://schemas.microsoft.com/office/powerpoint/2010/main" val="38482689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3076575" cy="511175"/>
          </a:xfrm>
          <a:prstGeom prst="rect">
            <a:avLst/>
          </a:prstGeom>
          <a:noFill/>
          <a:ln w="9525">
            <a:noFill/>
            <a:miter lim="800000"/>
            <a:headEnd/>
            <a:tailEnd/>
          </a:ln>
        </p:spPr>
        <p:txBody>
          <a:bodyPr vert="horz" wrap="square" lIns="95809" tIns="47905" rIns="95809" bIns="47905" numCol="1" anchor="t" anchorCtr="0" compatLnSpc="1">
            <a:prstTxWarp prst="textNoShape">
              <a:avLst/>
            </a:prstTxWarp>
          </a:bodyPr>
          <a:lstStyle>
            <a:lvl1pPr algn="l" defTabSz="952500">
              <a:defRPr sz="1200">
                <a:solidFill>
                  <a:schemeClr val="tx2"/>
                </a:solidFill>
                <a:latin typeface="Calibri" panose="020F0502020204030204" pitchFamily="34" charset="0"/>
                <a:ea typeface="+mn-ea"/>
                <a:cs typeface="Calibri" panose="020F0502020204030204" pitchFamily="34" charset="0"/>
              </a:defRPr>
            </a:lvl1pPr>
          </a:lstStyle>
          <a:p>
            <a:pPr>
              <a:defRPr/>
            </a:pPr>
            <a:endParaRPr lang="fr-FR"/>
          </a:p>
        </p:txBody>
      </p:sp>
      <p:sp>
        <p:nvSpPr>
          <p:cNvPr id="2051" name="Rectangle 3"/>
          <p:cNvSpPr>
            <a:spLocks noGrp="1" noChangeArrowheads="1"/>
          </p:cNvSpPr>
          <p:nvPr>
            <p:ph type="dt" idx="1"/>
          </p:nvPr>
        </p:nvSpPr>
        <p:spPr bwMode="auto">
          <a:xfrm>
            <a:off x="4022725" y="0"/>
            <a:ext cx="3076575" cy="511175"/>
          </a:xfrm>
          <a:prstGeom prst="rect">
            <a:avLst/>
          </a:prstGeom>
          <a:noFill/>
          <a:ln w="9525">
            <a:noFill/>
            <a:miter lim="800000"/>
            <a:headEnd/>
            <a:tailEnd/>
          </a:ln>
        </p:spPr>
        <p:txBody>
          <a:bodyPr vert="horz" wrap="square" lIns="95809" tIns="47905" rIns="95809" bIns="47905" numCol="1" anchor="t" anchorCtr="0" compatLnSpc="1">
            <a:prstTxWarp prst="textNoShape">
              <a:avLst/>
            </a:prstTxWarp>
          </a:bodyPr>
          <a:lstStyle>
            <a:lvl1pPr algn="r" defTabSz="952500">
              <a:defRPr sz="1200">
                <a:solidFill>
                  <a:schemeClr val="tx2"/>
                </a:solidFill>
                <a:latin typeface="Calibri" panose="020F0502020204030204" pitchFamily="34" charset="0"/>
                <a:ea typeface="+mn-ea"/>
                <a:cs typeface="Calibri" panose="020F0502020204030204" pitchFamily="34" charset="0"/>
              </a:defRPr>
            </a:lvl1pPr>
          </a:lstStyle>
          <a:p>
            <a:pPr>
              <a:defRPr/>
            </a:pPr>
            <a:endParaRPr lang="fr-FR"/>
          </a:p>
        </p:txBody>
      </p:sp>
      <p:sp>
        <p:nvSpPr>
          <p:cNvPr id="18436" name="Rectangle 4"/>
          <p:cNvSpPr>
            <a:spLocks noGrp="1" noRot="1" noChangeAspect="1" noChangeArrowheads="1" noTextEdit="1"/>
          </p:cNvSpPr>
          <p:nvPr>
            <p:ph type="sldImg" idx="2"/>
          </p:nvPr>
        </p:nvSpPr>
        <p:spPr bwMode="auto">
          <a:xfrm>
            <a:off x="453306" y="542988"/>
            <a:ext cx="6120680" cy="4238338"/>
          </a:xfrm>
          <a:prstGeom prst="rect">
            <a:avLst/>
          </a:prstGeom>
          <a:noFill/>
          <a:ln w="12700">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2053" name="Rectangle 5"/>
          <p:cNvSpPr>
            <a:spLocks noGrp="1" noChangeArrowheads="1"/>
          </p:cNvSpPr>
          <p:nvPr>
            <p:ph type="body" sz="quarter" idx="3"/>
          </p:nvPr>
        </p:nvSpPr>
        <p:spPr bwMode="auto">
          <a:xfrm>
            <a:off x="947738" y="4862513"/>
            <a:ext cx="5203825" cy="4603750"/>
          </a:xfrm>
          <a:prstGeom prst="rect">
            <a:avLst/>
          </a:prstGeom>
          <a:noFill/>
          <a:ln w="9525">
            <a:noFill/>
            <a:miter lim="800000"/>
            <a:headEnd/>
            <a:tailEnd/>
          </a:ln>
        </p:spPr>
        <p:txBody>
          <a:bodyPr vert="horz" wrap="square" lIns="95809" tIns="47905" rIns="95809" bIns="47905"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054" name="Rectangle 6"/>
          <p:cNvSpPr>
            <a:spLocks noGrp="1" noChangeArrowheads="1"/>
          </p:cNvSpPr>
          <p:nvPr>
            <p:ph type="ftr" sz="quarter" idx="4"/>
          </p:nvPr>
        </p:nvSpPr>
        <p:spPr bwMode="auto">
          <a:xfrm>
            <a:off x="0" y="9723438"/>
            <a:ext cx="3076575" cy="511175"/>
          </a:xfrm>
          <a:prstGeom prst="rect">
            <a:avLst/>
          </a:prstGeom>
          <a:noFill/>
          <a:ln w="9525">
            <a:noFill/>
            <a:miter lim="800000"/>
            <a:headEnd/>
            <a:tailEnd/>
          </a:ln>
        </p:spPr>
        <p:txBody>
          <a:bodyPr vert="horz" wrap="square" lIns="95809" tIns="47905" rIns="95809" bIns="47905" numCol="1" anchor="b" anchorCtr="0" compatLnSpc="1">
            <a:prstTxWarp prst="textNoShape">
              <a:avLst/>
            </a:prstTxWarp>
          </a:bodyPr>
          <a:lstStyle>
            <a:lvl1pPr algn="l" defTabSz="952500">
              <a:defRPr sz="1200">
                <a:solidFill>
                  <a:schemeClr val="tx2"/>
                </a:solidFill>
                <a:latin typeface="Calibri" panose="020F0502020204030204" pitchFamily="34" charset="0"/>
                <a:ea typeface="+mn-ea"/>
                <a:cs typeface="Calibri" panose="020F0502020204030204" pitchFamily="34" charset="0"/>
              </a:defRPr>
            </a:lvl1pPr>
          </a:lstStyle>
          <a:p>
            <a:pPr>
              <a:defRPr/>
            </a:pPr>
            <a:endParaRPr lang="fr-FR" dirty="0"/>
          </a:p>
        </p:txBody>
      </p:sp>
      <p:sp>
        <p:nvSpPr>
          <p:cNvPr id="2055" name="Rectangle 7"/>
          <p:cNvSpPr>
            <a:spLocks noGrp="1" noChangeArrowheads="1"/>
          </p:cNvSpPr>
          <p:nvPr>
            <p:ph type="sldNum" sz="quarter" idx="5"/>
          </p:nvPr>
        </p:nvSpPr>
        <p:spPr bwMode="auto">
          <a:xfrm>
            <a:off x="4022725" y="9723438"/>
            <a:ext cx="3076575" cy="511175"/>
          </a:xfrm>
          <a:prstGeom prst="rect">
            <a:avLst/>
          </a:prstGeom>
          <a:noFill/>
          <a:ln w="9525">
            <a:noFill/>
            <a:miter lim="800000"/>
            <a:headEnd/>
            <a:tailEnd/>
          </a:ln>
        </p:spPr>
        <p:txBody>
          <a:bodyPr vert="horz" wrap="square" lIns="95809" tIns="47905" rIns="95809" bIns="47905" numCol="1" anchor="b" anchorCtr="0" compatLnSpc="1">
            <a:prstTxWarp prst="textNoShape">
              <a:avLst/>
            </a:prstTxWarp>
          </a:bodyPr>
          <a:lstStyle>
            <a:lvl1pPr algn="r" defTabSz="952500">
              <a:defRPr sz="1200" smtClean="0">
                <a:solidFill>
                  <a:schemeClr val="tx2"/>
                </a:solidFill>
                <a:latin typeface="Calibri" panose="020F0502020204030204" pitchFamily="34" charset="0"/>
                <a:cs typeface="Calibri" panose="020F0502020204030204" pitchFamily="34" charset="0"/>
              </a:defRPr>
            </a:lvl1pPr>
          </a:lstStyle>
          <a:p>
            <a:pPr>
              <a:defRPr/>
            </a:pPr>
            <a:fld id="{14727734-ABCF-234D-B636-C5B0C95204C2}" type="slidenum">
              <a:rPr lang="en-US" smtClean="0"/>
              <a:pPr>
                <a:defRPr/>
              </a:pPr>
              <a:t>‹#›</a:t>
            </a:fld>
            <a:endParaRPr lang="en-US"/>
          </a:p>
        </p:txBody>
      </p:sp>
    </p:spTree>
    <p:extLst>
      <p:ext uri="{BB962C8B-B14F-4D97-AF65-F5344CB8AC3E}">
        <p14:creationId xmlns:p14="http://schemas.microsoft.com/office/powerpoint/2010/main" val="217464769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400" kern="1200" baseline="0">
        <a:solidFill>
          <a:schemeClr val="tx1"/>
        </a:solidFill>
        <a:latin typeface="Calibri" panose="020F0502020204030204" pitchFamily="34" charset="0"/>
        <a:ea typeface="ＭＳ Ｐゴシック" pitchFamily="34" charset="-128"/>
        <a:cs typeface="Calibri" panose="020F0502020204030204" pitchFamily="34" charset="0"/>
      </a:defRPr>
    </a:lvl1pPr>
    <a:lvl2pPr marL="455613" algn="l" rtl="0" eaLnBrk="0" fontAlgn="base" hangingPunct="0">
      <a:spcBef>
        <a:spcPct val="30000"/>
      </a:spcBef>
      <a:spcAft>
        <a:spcPct val="0"/>
      </a:spcAft>
      <a:defRPr sz="1400" kern="1200" baseline="0">
        <a:solidFill>
          <a:schemeClr val="tx1"/>
        </a:solidFill>
        <a:latin typeface="Calibri" panose="020F0502020204030204" pitchFamily="34" charset="0"/>
        <a:ea typeface="ＭＳ Ｐゴシック" pitchFamily="34" charset="-128"/>
        <a:cs typeface="Calibri" panose="020F0502020204030204" pitchFamily="34" charset="0"/>
      </a:defRPr>
    </a:lvl2pPr>
    <a:lvl3pPr marL="912813" algn="l" rtl="0" eaLnBrk="0" fontAlgn="base" hangingPunct="0">
      <a:spcBef>
        <a:spcPct val="30000"/>
      </a:spcBef>
      <a:spcAft>
        <a:spcPct val="0"/>
      </a:spcAft>
      <a:defRPr sz="1400" kern="1200" baseline="0">
        <a:solidFill>
          <a:schemeClr val="tx1"/>
        </a:solidFill>
        <a:latin typeface="Calibri" panose="020F0502020204030204" pitchFamily="34" charset="0"/>
        <a:ea typeface="ＭＳ Ｐゴシック" pitchFamily="34" charset="-128"/>
        <a:cs typeface="Calibri" panose="020F0502020204030204" pitchFamily="34" charset="0"/>
      </a:defRPr>
    </a:lvl3pPr>
    <a:lvl4pPr marL="1370013" algn="l" rtl="0" eaLnBrk="0" fontAlgn="base" hangingPunct="0">
      <a:spcBef>
        <a:spcPct val="30000"/>
      </a:spcBef>
      <a:spcAft>
        <a:spcPct val="0"/>
      </a:spcAft>
      <a:defRPr sz="1400" kern="1200" baseline="0">
        <a:solidFill>
          <a:schemeClr val="tx1"/>
        </a:solidFill>
        <a:latin typeface="Calibri" panose="020F0502020204030204" pitchFamily="34" charset="0"/>
        <a:ea typeface="ＭＳ Ｐゴシック" pitchFamily="34" charset="-128"/>
        <a:cs typeface="Calibri" panose="020F0502020204030204" pitchFamily="34" charset="0"/>
      </a:defRPr>
    </a:lvl4pPr>
    <a:lvl5pPr marL="1827213" algn="l" rtl="0" eaLnBrk="0" fontAlgn="base" hangingPunct="0">
      <a:spcBef>
        <a:spcPct val="30000"/>
      </a:spcBef>
      <a:spcAft>
        <a:spcPct val="0"/>
      </a:spcAft>
      <a:defRPr sz="1400" kern="1200" baseline="0">
        <a:solidFill>
          <a:schemeClr val="tx1"/>
        </a:solidFill>
        <a:latin typeface="Calibri" panose="020F0502020204030204" pitchFamily="34" charset="0"/>
        <a:ea typeface="ＭＳ Ｐゴシック" pitchFamily="34" charset="-128"/>
        <a:cs typeface="Calibri" panose="020F0502020204030204" pitchFamily="34" charset="0"/>
      </a:defRPr>
    </a:lvl5pPr>
    <a:lvl6pPr marL="2285775" algn="l" defTabSz="914310" rtl="0" eaLnBrk="1" latinLnBrk="0" hangingPunct="1">
      <a:defRPr sz="1200" kern="1200">
        <a:solidFill>
          <a:schemeClr val="tx1"/>
        </a:solidFill>
        <a:latin typeface="+mn-lt"/>
        <a:ea typeface="+mn-ea"/>
        <a:cs typeface="+mn-cs"/>
      </a:defRPr>
    </a:lvl6pPr>
    <a:lvl7pPr marL="2742930" algn="l" defTabSz="914310" rtl="0" eaLnBrk="1" latinLnBrk="0" hangingPunct="1">
      <a:defRPr sz="1200" kern="1200">
        <a:solidFill>
          <a:schemeClr val="tx1"/>
        </a:solidFill>
        <a:latin typeface="+mn-lt"/>
        <a:ea typeface="+mn-ea"/>
        <a:cs typeface="+mn-cs"/>
      </a:defRPr>
    </a:lvl7pPr>
    <a:lvl8pPr marL="3200084" algn="l" defTabSz="914310" rtl="0" eaLnBrk="1" latinLnBrk="0" hangingPunct="1">
      <a:defRPr sz="1200" kern="1200">
        <a:solidFill>
          <a:schemeClr val="tx1"/>
        </a:solidFill>
        <a:latin typeface="+mn-lt"/>
        <a:ea typeface="+mn-ea"/>
        <a:cs typeface="+mn-cs"/>
      </a:defRPr>
    </a:lvl8pPr>
    <a:lvl9pPr marL="3657239" algn="l" defTabSz="91431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D88BAD33-3934-7E4E-AA79-046D3A8F69E3}" type="slidenum">
              <a:rPr lang="en-US" sz="1200">
                <a:solidFill>
                  <a:schemeClr val="tx2"/>
                </a:solidFill>
                <a:latin typeface="Tempus Sans ITC" charset="0"/>
              </a:rPr>
              <a:pPr eaLnBrk="1" hangingPunct="1"/>
              <a:t>1</a:t>
            </a:fld>
            <a:endParaRPr lang="en-US" sz="1200">
              <a:solidFill>
                <a:schemeClr val="tx2"/>
              </a:solidFill>
              <a:latin typeface="Tempus Sans ITC" charset="0"/>
            </a:endParaRPr>
          </a:p>
        </p:txBody>
      </p:sp>
      <p:sp>
        <p:nvSpPr>
          <p:cNvPr id="20482" name="Rectangle 2"/>
          <p:cNvSpPr>
            <a:spLocks noGrp="1" noRot="1" noChangeAspect="1" noChangeArrowheads="1" noTextEdit="1"/>
          </p:cNvSpPr>
          <p:nvPr>
            <p:ph type="sldImg"/>
          </p:nvPr>
        </p:nvSpPr>
        <p:spPr>
          <a:ln cap="flat"/>
        </p:spPr>
      </p:sp>
      <p:sp>
        <p:nvSpPr>
          <p:cNvPr id="20483"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fr-FR" dirty="0">
              <a:latin typeface="Times New Roman" charset="0"/>
              <a:ea typeface="ＭＳ Ｐゴシック" charset="0"/>
            </a:endParaRPr>
          </a:p>
        </p:txBody>
      </p:sp>
    </p:spTree>
    <p:extLst>
      <p:ext uri="{BB962C8B-B14F-4D97-AF65-F5344CB8AC3E}">
        <p14:creationId xmlns:p14="http://schemas.microsoft.com/office/powerpoint/2010/main" val="1389813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There exist two basic types of results an information retrieval can produce. In Boolean retrieval the system returns a set of results. The main issue with this approach is that it is in general very difficult to formulate a query that produces a reasonably sized result set, that is not too large and not too small or empty. This is called sometimes the “feast-or-famine” problem. In contrast, ranked retrieval allows to to produce a list of result that is sorted by relevance. We may distinguish further whether scores are returned (</a:t>
                </a:r>
                <a14:m>
                  <m:oMath xmlns:m="http://schemas.openxmlformats.org/officeDocument/2006/math">
                    <m:r>
                      <a:rPr lang="fr-CH" i="1">
                        <a:latin typeface="Cambria Math" panose="02040503050406030204" pitchFamily="18" charset="0"/>
                      </a:rPr>
                      <m:t>𝑉</m:t>
                    </m:r>
                    <m:r>
                      <a:rPr lang="fr-CH" i="1">
                        <a:latin typeface="Cambria Math" panose="02040503050406030204" pitchFamily="18" charset="0"/>
                      </a:rPr>
                      <m:t>=</m:t>
                    </m:r>
                    <m:d>
                      <m:dPr>
                        <m:begChr m:val="["/>
                        <m:endChr m:val="]"/>
                        <m:ctrlPr>
                          <a:rPr lang="fr-CH" b="0" i="1">
                            <a:latin typeface="Cambria Math" panose="02040503050406030204" pitchFamily="18" charset="0"/>
                          </a:rPr>
                        </m:ctrlPr>
                      </m:dPr>
                      <m:e>
                        <m:r>
                          <a:rPr lang="fr-CH" b="0" i="1">
                            <a:latin typeface="Cambria Math" panose="02040503050406030204" pitchFamily="18" charset="0"/>
                          </a:rPr>
                          <m:t>0,1</m:t>
                        </m:r>
                      </m:e>
                    </m:d>
                    <m:r>
                      <a:rPr lang="fr-CH" b="0" i="0">
                        <a:latin typeface="Cambria Math" panose="02040503050406030204" pitchFamily="18" charset="0"/>
                      </a:rPr>
                      <m:t>)</m:t>
                    </m:r>
                  </m:oMath>
                </a14:m>
                <a:r>
                  <a:rPr lang="en-US" dirty="0"/>
                  <a:t> which allows to assess the relative relevance of different results based on the scores,</a:t>
                </a:r>
                <a:r>
                  <a:rPr lang="en-US" baseline="0" dirty="0"/>
                  <a:t> or whether simply a ranked list is returned (</a:t>
                </a:r>
                <a14:m>
                  <m:oMath xmlns:m="http://schemas.openxmlformats.org/officeDocument/2006/math">
                    <m:r>
                      <a:rPr lang="fr-CH" i="1">
                        <a:latin typeface="Cambria Math" panose="02040503050406030204" pitchFamily="18" charset="0"/>
                      </a:rPr>
                      <m:t>𝑉</m:t>
                    </m:r>
                    <m:r>
                      <a:rPr lang="fr-CH" i="1">
                        <a:latin typeface="Cambria Math" panose="02040503050406030204" pitchFamily="18" charset="0"/>
                      </a:rPr>
                      <m:t>=</m:t>
                    </m:r>
                    <m:r>
                      <a:rPr lang="fr-CH" i="1">
                        <a:latin typeface="Cambria Math" panose="02040503050406030204" pitchFamily="18" charset="0"/>
                        <a:ea typeface="Cambria Math" panose="02040503050406030204" pitchFamily="18" charset="0"/>
                      </a:rPr>
                      <m:t>ℕ</m:t>
                    </m:r>
                  </m:oMath>
                </a14:m>
                <a:r>
                  <a:rPr lang="en-US" dirty="0"/>
                  <a:t>). The most common models return</a:t>
                </a:r>
                <a:r>
                  <a:rPr lang="en-US" baseline="0" dirty="0"/>
                  <a:t> score values.</a:t>
                </a:r>
                <a:endParaRPr lang="en-US" dirty="0"/>
              </a:p>
            </p:txBody>
          </p:sp>
        </mc:Choice>
        <mc:Fallback xmlns="">
          <p:sp>
            <p:nvSpPr>
              <p:cNvPr id="3" name="Notes Placeholder 2"/>
              <p:cNvSpPr>
                <a:spLocks noGrp="1"/>
              </p:cNvSpPr>
              <p:nvPr>
                <p:ph type="body" idx="1"/>
              </p:nvPr>
            </p:nvSpPr>
            <p:spPr/>
            <p:txBody>
              <a:bodyPr/>
              <a:lstStyle/>
              <a:p>
                <a:r>
                  <a:rPr lang="en-US"/>
                  <a:t>There exist two basic models of what information retrieval produce as results. In Boolean retrieval the system returns a set of results. The main issue with this approach is that it is in general very difficult to formulate a query that produces a reasonably sized result set, that is not too large and not too small or empty. This is called sometimes the “feast of famine” problem. In contract, ranked retrieval allows to to produce a list of result that is sorted by relevance. We may distinguish further whether scores are returned (</a:t>
                </a:r>
                <a:r>
                  <a:rPr lang="fr-CH" i="0">
                    <a:latin typeface="Cambria Math" panose="02040503050406030204" pitchFamily="18" charset="0"/>
                  </a:rPr>
                  <a:t>𝑉=</a:t>
                </a:r>
                <a:r>
                  <a:rPr lang="fr-CH" b="0" i="0">
                    <a:latin typeface="Cambria Math" panose="02040503050406030204" pitchFamily="18" charset="0"/>
                  </a:rPr>
                  <a:t>[0,1])</a:t>
                </a:r>
                <a:r>
                  <a:rPr lang="en-US"/>
                  <a:t> which allows to assess the relative relevance of different results based on the scores,</a:t>
                </a:r>
                <a:r>
                  <a:rPr lang="en-US" baseline="0"/>
                  <a:t> or whether simply a ranked list is returned (</a:t>
                </a:r>
                <a:r>
                  <a:rPr lang="fr-CH" i="0">
                    <a:latin typeface="Cambria Math" panose="02040503050406030204" pitchFamily="18" charset="0"/>
                  </a:rPr>
                  <a:t>𝑉=</a:t>
                </a:r>
                <a:r>
                  <a:rPr lang="fr-CH" i="0">
                    <a:latin typeface="Cambria Math" panose="02040503050406030204" pitchFamily="18" charset="0"/>
                    <a:ea typeface="Cambria Math" panose="02040503050406030204" pitchFamily="18" charset="0"/>
                  </a:rPr>
                  <a:t>ℕ</a:t>
                </a:r>
                <a:r>
                  <a:rPr lang="en-US"/>
                  <a:t>). The most common models return</a:t>
                </a:r>
                <a:r>
                  <a:rPr lang="en-US" baseline="0"/>
                  <a:t> score values.</a:t>
                </a:r>
                <a:endParaRPr lang="en-US"/>
              </a:p>
            </p:txBody>
          </p:sp>
        </mc:Fallback>
      </mc:AlternateContent>
      <p:sp>
        <p:nvSpPr>
          <p:cNvPr id="4" name="Slide Number Placeholder 3"/>
          <p:cNvSpPr>
            <a:spLocks noGrp="1"/>
          </p:cNvSpPr>
          <p:nvPr>
            <p:ph type="sldNum" sz="quarter" idx="5"/>
          </p:nvPr>
        </p:nvSpPr>
        <p:spPr/>
        <p:txBody>
          <a:bodyPr/>
          <a:lstStyle/>
          <a:p>
            <a:pPr>
              <a:defRPr/>
            </a:pPr>
            <a:fld id="{14727734-ABCF-234D-B636-C5B0C95204C2}" type="slidenum">
              <a:rPr lang="en-US"/>
              <a:pPr>
                <a:defRPr/>
              </a:pPr>
              <a:t>10</a:t>
            </a:fld>
            <a:endParaRPr lang="en-US"/>
          </a:p>
        </p:txBody>
      </p:sp>
    </p:spTree>
    <p:extLst>
      <p:ext uri="{BB962C8B-B14F-4D97-AF65-F5344CB8AC3E}">
        <p14:creationId xmlns:p14="http://schemas.microsoft.com/office/powerpoint/2010/main" val="3576500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29BD3556-BE7F-1740-98AC-9B552B22EE71}" type="slidenum">
              <a:rPr lang="en-US" sz="1200">
                <a:solidFill>
                  <a:schemeClr val="tx2"/>
                </a:solidFill>
                <a:latin typeface="Tempus Sans ITC" charset="0"/>
              </a:rPr>
              <a:pPr eaLnBrk="1" hangingPunct="1"/>
              <a:t>11</a:t>
            </a:fld>
            <a:endParaRPr lang="en-US" sz="1200">
              <a:solidFill>
                <a:schemeClr val="tx2"/>
              </a:solidFill>
              <a:latin typeface="Tempus Sans ITC" charset="0"/>
            </a:endParaRPr>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Information retrieval is also used to describe other tasks than document search. For example, the roles of documents and queries can be swapped in an information retrieval system. As a result, one obtains an information filtering system. Information filtering systems can be based on the same retrieval models as standard information retrieval systems for ad-hoc query access.</a:t>
            </a:r>
          </a:p>
        </p:txBody>
      </p:sp>
    </p:spTree>
    <p:extLst>
      <p:ext uri="{BB962C8B-B14F-4D97-AF65-F5344CB8AC3E}">
        <p14:creationId xmlns:p14="http://schemas.microsoft.com/office/powerpoint/2010/main" val="1291526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E52D83FA-8C68-6843-ADA7-D286EAD91253}" type="slidenum">
              <a:rPr lang="en-US" sz="1200">
                <a:solidFill>
                  <a:schemeClr val="tx2"/>
                </a:solidFill>
                <a:latin typeface="Tempus Sans ITC" charset="0"/>
              </a:rPr>
              <a:pPr eaLnBrk="1" hangingPunct="1"/>
              <a:t>12</a:t>
            </a:fld>
            <a:endParaRPr lang="en-US" sz="1200">
              <a:solidFill>
                <a:schemeClr val="tx2"/>
              </a:solidFill>
              <a:latin typeface="Tempus Sans ITC" charset="0"/>
            </a:endParaRPr>
          </a:p>
        </p:txBody>
      </p:sp>
      <p:sp>
        <p:nvSpPr>
          <p:cNvPr id="39938" name="Rectangle 2"/>
          <p:cNvSpPr>
            <a:spLocks noGrp="1" noRot="1" noChangeAspect="1" noChangeArrowheads="1" noTextEdit="1"/>
          </p:cNvSpPr>
          <p:nvPr>
            <p:ph type="sldImg"/>
          </p:nvPr>
        </p:nvSpPr>
        <p:spPr>
          <a:xfrm>
            <a:off x="777875" y="768350"/>
            <a:ext cx="5543550" cy="3838575"/>
          </a:xfrm>
          <a:ln/>
        </p:spPr>
      </p:sp>
      <p:sp>
        <p:nvSpPr>
          <p:cNvPr id="3993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dirty="0">
                <a:latin typeface="Calibri" panose="020F0502020204030204" pitchFamily="34" charset="0"/>
                <a:ea typeface="ＭＳ Ｐゴシック" charset="0"/>
                <a:cs typeface="Calibri" panose="020F0502020204030204" pitchFamily="34" charset="0"/>
              </a:rPr>
              <a:t>Information retrieval is usually closely connected to the task of browsing. Browsing is the explorative access by users to large document collections. By browsing a user implicitly specifies his/her information needs through selection of documents. This feedback can be used by an information retrieval system in order to improve its query representation and thus the retrieval result. One example of such an approach we will see when introducing relevance feedback. On the other hand, results returned by information retrieval systems are usually large, and therefore browsing is needed by users in order to explore the results. Both activities, retrieval and browsing thus can be combined into an iterative process. We will present methods for obtaining relevance feedback in the following.</a:t>
            </a:r>
          </a:p>
        </p:txBody>
      </p:sp>
    </p:spTree>
    <p:extLst>
      <p:ext uri="{BB962C8B-B14F-4D97-AF65-F5344CB8AC3E}">
        <p14:creationId xmlns:p14="http://schemas.microsoft.com/office/powerpoint/2010/main" val="2063959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There are a number of other types of tasks performed on large document collections that are associated with the field of information retrieval.</a:t>
            </a:r>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13</a:t>
            </a:fld>
            <a:endParaRPr lang="en-US"/>
          </a:p>
        </p:txBody>
      </p:sp>
    </p:spTree>
    <p:extLst>
      <p:ext uri="{BB962C8B-B14F-4D97-AF65-F5344CB8AC3E}">
        <p14:creationId xmlns:p14="http://schemas.microsoft.com/office/powerpoint/2010/main" val="351584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5137" cy="3838575"/>
          </a:xfrm>
        </p:spPr>
      </p:sp>
      <p:sp>
        <p:nvSpPr>
          <p:cNvPr id="3" name="Notes Placeholder 2"/>
          <p:cNvSpPr>
            <a:spLocks noGrp="1"/>
          </p:cNvSpPr>
          <p:nvPr>
            <p:ph type="body" idx="1"/>
          </p:nvPr>
        </p:nvSpPr>
        <p:spPr/>
        <p:txBody>
          <a:bodyPr/>
          <a:lstStyle/>
          <a:p>
            <a:r>
              <a:rPr lang="en-GB" sz="1200" noProof="0" dirty="0"/>
              <a:t>Information retrieval is a classical information management tasks. It implies model building, by creating representations of documents and queries, and model usage by performing efficient retrieval of search results from large document collections.</a:t>
            </a:r>
          </a:p>
        </p:txBody>
      </p:sp>
      <p:sp>
        <p:nvSpPr>
          <p:cNvPr id="4" name="Slide Number Placeholder 3"/>
          <p:cNvSpPr>
            <a:spLocks noGrp="1"/>
          </p:cNvSpPr>
          <p:nvPr>
            <p:ph type="sldNum" sz="quarter" idx="10"/>
          </p:nvPr>
        </p:nvSpPr>
        <p:spPr/>
        <p:txBody>
          <a:bodyPr/>
          <a:lstStyle/>
          <a:p>
            <a:fld id="{E6C47E0B-2958-48CC-BA4E-C350203CF107}" type="slidenum">
              <a:rPr lang="en-US" smtClean="0"/>
              <a:pPr/>
              <a:t>14</a:t>
            </a:fld>
            <a:endParaRPr lang="en-US"/>
          </a:p>
        </p:txBody>
      </p:sp>
    </p:spTree>
    <p:extLst>
      <p:ext uri="{BB962C8B-B14F-4D97-AF65-F5344CB8AC3E}">
        <p14:creationId xmlns:p14="http://schemas.microsoft.com/office/powerpoint/2010/main" val="15805029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15</a:t>
            </a:fld>
            <a:endParaRPr lang="en-US"/>
          </a:p>
        </p:txBody>
      </p:sp>
    </p:spTree>
    <p:extLst>
      <p:ext uri="{BB962C8B-B14F-4D97-AF65-F5344CB8AC3E}">
        <p14:creationId xmlns:p14="http://schemas.microsoft.com/office/powerpoint/2010/main" val="452182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E903AB3D-756D-B842-81B9-8FAB8680A2BD}" type="slidenum">
              <a:rPr lang="en-US" sz="1200">
                <a:solidFill>
                  <a:schemeClr val="tx2"/>
                </a:solidFill>
                <a:latin typeface="Tempus Sans ITC" charset="0"/>
              </a:rPr>
              <a:pPr eaLnBrk="1" hangingPunct="1"/>
              <a:t>16</a:t>
            </a:fld>
            <a:endParaRPr lang="en-US" sz="1200">
              <a:solidFill>
                <a:schemeClr val="tx2"/>
              </a:solidFill>
              <a:latin typeface="Tempus Sans ITC" charset="0"/>
            </a:endParaRPr>
          </a:p>
        </p:txBody>
      </p:sp>
      <p:sp>
        <p:nvSpPr>
          <p:cNvPr id="51202" name="Rectangle 2"/>
          <p:cNvSpPr>
            <a:spLocks noGrp="1" noRot="1" noChangeAspect="1" noChangeArrowheads="1" noTextEdit="1"/>
          </p:cNvSpPr>
          <p:nvPr>
            <p:ph type="sldImg"/>
          </p:nvPr>
        </p:nvSpPr>
        <p:spPr>
          <a:ln cap="flat"/>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Traditionally, information retrieval has been concerned with the problem of retrieving information from large bodies of documents with mostly textual content, as they where typically found in library and document management systems. The problems addressed were classification and categorization of documents, systems and languages for retrieval, user interfaces and visualization. The area was perceived as being one of narrow interest for a highly specialized user community, mainly librarians. The advent of the WWW changed this perception completely, as the web is a universal collection of documents with universal access.</a:t>
            </a:r>
          </a:p>
          <a:p>
            <a:r>
              <a:rPr lang="en-US" dirty="0">
                <a:latin typeface="Calibri" panose="020F0502020204030204" pitchFamily="34" charset="0"/>
                <a:ea typeface="ＭＳ Ｐゴシック" charset="0"/>
                <a:cs typeface="Calibri" panose="020F0502020204030204" pitchFamily="34" charset="0"/>
              </a:rPr>
              <a:t>Since nowadays a large quantity of the document content is still available in textual form, text retrieval is an important area of information retrieval. Natural language text carries a lot of meaning which is still hard to capture fully, and which has not necessarily to be captured fully to perform an information retrieval task. Therefore, information retrieval systems are based on strongly simplified models of text, ignoring most of the grammatical structure of text and reducing texts essentially to the terms they contain. This approach is called full text retrieval and is a simplification that has proven to be very successful. </a:t>
            </a:r>
          </a:p>
        </p:txBody>
      </p:sp>
    </p:spTree>
    <p:extLst>
      <p:ext uri="{BB962C8B-B14F-4D97-AF65-F5344CB8AC3E}">
        <p14:creationId xmlns:p14="http://schemas.microsoft.com/office/powerpoint/2010/main" val="5900887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AE92FFD1-77EC-624A-B9F3-4C85122BEAF4}" type="slidenum">
              <a:rPr lang="en-US" sz="1200">
                <a:solidFill>
                  <a:schemeClr val="tx2"/>
                </a:solidFill>
                <a:latin typeface="Tempus Sans ITC" charset="0"/>
              </a:rPr>
              <a:pPr eaLnBrk="1" hangingPunct="1"/>
              <a:t>17</a:t>
            </a:fld>
            <a:endParaRPr lang="en-US" sz="1200">
              <a:solidFill>
                <a:schemeClr val="tx2"/>
              </a:solidFill>
              <a:latin typeface="Tempus Sans ITC" charset="0"/>
            </a:endParaRPr>
          </a:p>
        </p:txBody>
      </p:sp>
      <p:sp>
        <p:nvSpPr>
          <p:cNvPr id="53250" name="Rectangle 2"/>
          <p:cNvSpPr>
            <a:spLocks noGrp="1" noRot="1" noChangeAspect="1" noChangeArrowheads="1" noTextEdit="1"/>
          </p:cNvSpPr>
          <p:nvPr>
            <p:ph type="sldImg"/>
          </p:nvPr>
        </p:nvSpPr>
        <p:spPr>
          <a:ln cap="flat"/>
        </p:spPr>
      </p:sp>
      <p:sp>
        <p:nvSpPr>
          <p:cNvPr id="5325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28600" indent="-228600"/>
            <a:r>
              <a:rPr lang="en-US" dirty="0">
                <a:latin typeface="Calibri" panose="020F0502020204030204" pitchFamily="34" charset="0"/>
                <a:ea typeface="ＭＳ Ｐゴシック" charset="0"/>
                <a:cs typeface="Calibri" panose="020F0502020204030204" pitchFamily="34" charset="0"/>
              </a:rPr>
              <a:t>This figure shows the basic architecture of a text retrieval system, with its different functional components. We can distinguish three main components:</a:t>
            </a:r>
          </a:p>
          <a:p>
            <a:pPr marL="228600" indent="-228600">
              <a:buFontTx/>
              <a:buAutoNum type="arabicPeriod"/>
            </a:pPr>
            <a:r>
              <a:rPr lang="en-US" dirty="0">
                <a:latin typeface="Calibri" panose="020F0502020204030204" pitchFamily="34" charset="0"/>
                <a:ea typeface="ＭＳ Ｐゴシック" charset="0"/>
                <a:cs typeface="Calibri" panose="020F0502020204030204" pitchFamily="34" charset="0"/>
              </a:rPr>
              <a:t>the feature extraction component: it performs text processing to transform queries and text documents into a keyword-based representation</a:t>
            </a:r>
          </a:p>
          <a:p>
            <a:pPr marL="228600" indent="-228600">
              <a:buFontTx/>
              <a:buAutoNum type="arabicPeriod"/>
            </a:pPr>
            <a:r>
              <a:rPr lang="en-US" dirty="0">
                <a:latin typeface="Calibri" panose="020F0502020204030204" pitchFamily="34" charset="0"/>
                <a:ea typeface="ＭＳ Ｐゴシック" charset="0"/>
                <a:cs typeface="Calibri" panose="020F0502020204030204" pitchFamily="34" charset="0"/>
              </a:rPr>
              <a:t>the ranking system: it implements the retrieval model. In a first step user queries are potentially modified (if user relevance feedback is used), then the documents required for computing the result are retrieved from the database and finally similarity values are computed according to the retrieval model in order to compute the ranked result.</a:t>
            </a:r>
          </a:p>
          <a:p>
            <a:pPr marL="228600" indent="-228600">
              <a:buFontTx/>
              <a:buAutoNum type="arabicPeriod"/>
            </a:pPr>
            <a:r>
              <a:rPr lang="en-US" dirty="0">
                <a:latin typeface="Calibri" panose="020F0502020204030204" pitchFamily="34" charset="0"/>
                <a:ea typeface="ＭＳ Ｐゴシック" charset="0"/>
                <a:cs typeface="Calibri" panose="020F0502020204030204" pitchFamily="34" charset="0"/>
              </a:rPr>
              <a:t>the data access system: it supports the ranking system by efficiently retrieving documents containing specific keywords from large document collections. A standard technique to implement this component is </a:t>
            </a:r>
            <a:r>
              <a:rPr lang="en-US" b="1" dirty="0">
                <a:latin typeface="Calibri" panose="020F0502020204030204" pitchFamily="34" charset="0"/>
                <a:ea typeface="ＭＳ Ｐゴシック" charset="0"/>
                <a:cs typeface="Calibri" panose="020F0502020204030204" pitchFamily="34" charset="0"/>
              </a:rPr>
              <a:t>inverted files</a:t>
            </a:r>
            <a:r>
              <a:rPr lang="en-US" dirty="0">
                <a:latin typeface="Calibri" panose="020F0502020204030204" pitchFamily="34" charset="0"/>
                <a:ea typeface="ＭＳ Ｐゴシック" charset="0"/>
                <a:cs typeface="Calibri" panose="020F0502020204030204" pitchFamily="34" charset="0"/>
              </a:rPr>
              <a:t>.</a:t>
            </a:r>
          </a:p>
          <a:p>
            <a:pPr marL="228600" indent="-228600"/>
            <a:r>
              <a:rPr lang="en-US" dirty="0">
                <a:latin typeface="Calibri" panose="020F0502020204030204" pitchFamily="34" charset="0"/>
                <a:ea typeface="ＭＳ Ｐゴシック" charset="0"/>
                <a:cs typeface="Calibri" panose="020F0502020204030204" pitchFamily="34" charset="0"/>
              </a:rPr>
              <a:t>In addition, we have two interfaces, one with the user for query input and result output, and with a data management systems for handling the text database.</a:t>
            </a:r>
          </a:p>
          <a:p>
            <a:pPr marL="228600" indent="-228600"/>
            <a:endParaRPr lang="en-US" dirty="0">
              <a:latin typeface="Calibri" panose="020F0502020204030204" pitchFamily="34" charset="0"/>
              <a:ea typeface="ＭＳ Ｐゴシック" charset="0"/>
              <a:cs typeface="Calibri" panose="020F0502020204030204" pitchFamily="34" charset="0"/>
            </a:endParaRPr>
          </a:p>
        </p:txBody>
      </p:sp>
    </p:spTree>
    <p:extLst>
      <p:ext uri="{BB962C8B-B14F-4D97-AF65-F5344CB8AC3E}">
        <p14:creationId xmlns:p14="http://schemas.microsoft.com/office/powerpoint/2010/main" val="5424419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FA9D4B8E-2CC3-C542-863A-9426E829DAF9}" type="slidenum">
              <a:rPr lang="en-US" sz="1200">
                <a:solidFill>
                  <a:schemeClr val="tx2"/>
                </a:solidFill>
                <a:latin typeface="Tempus Sans ITC" charset="0"/>
              </a:rPr>
              <a:pPr eaLnBrk="1" hangingPunct="1"/>
              <a:t>18</a:t>
            </a:fld>
            <a:endParaRPr lang="en-US" sz="1200">
              <a:solidFill>
                <a:schemeClr val="tx2"/>
              </a:solidFill>
              <a:latin typeface="Tempus Sans ITC" charset="0"/>
            </a:endParaRPr>
          </a:p>
        </p:txBody>
      </p:sp>
      <p:sp>
        <p:nvSpPr>
          <p:cNvPr id="55298" name="Rectangle 2"/>
          <p:cNvSpPr>
            <a:spLocks noGrp="1" noRot="1" noChangeAspect="1" noChangeArrowheads="1" noTextEdit="1"/>
          </p:cNvSpPr>
          <p:nvPr>
            <p:ph type="sldImg"/>
          </p:nvPr>
        </p:nvSpPr>
        <p:spPr>
          <a:ln cap="flat"/>
        </p:spPr>
      </p:sp>
      <p:sp>
        <p:nvSpPr>
          <p:cNvPr id="5529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sz="1200" dirty="0">
                <a:latin typeface="Calibri" panose="020F0502020204030204" pitchFamily="34" charset="0"/>
                <a:ea typeface="ＭＳ Ｐゴシック" charset="0"/>
                <a:cs typeface="Calibri" panose="020F0502020204030204" pitchFamily="34" charset="0"/>
              </a:rPr>
              <a:t>In full text retrieval each document is represented by a set of representative keywords or index terms. An index term is a document word useful for capturing the document's main topics. Often, index terms are only nouns, because nouns carry meaning by themselves, whereas verbs express relationships between words. These relationships are more difficult to extract.</a:t>
            </a:r>
          </a:p>
          <a:p>
            <a:r>
              <a:rPr lang="en-US" sz="1200" dirty="0">
                <a:latin typeface="Calibri" panose="020F0502020204030204" pitchFamily="34" charset="0"/>
                <a:ea typeface="ＭＳ Ｐゴシック" charset="0"/>
                <a:cs typeface="Calibri" panose="020F0502020204030204" pitchFamily="34" charset="0"/>
              </a:rPr>
              <a:t>When using words as text features, the standard sequence of preprocessing steps is the following: first, the document structure, e.g., from XML OR HTML, is extracted and if required stored for further processing. The remaining text is stripped of special characters, producing the full text of the document as a sequence of tokens. Then very frequent words which are not useful for retrieval, so-called "</a:t>
            </a:r>
            <a:r>
              <a:rPr lang="en-US" sz="1200" dirty="0" err="1">
                <a:latin typeface="Calibri" panose="020F0502020204030204" pitchFamily="34" charset="0"/>
                <a:ea typeface="ＭＳ Ｐゴシック" charset="0"/>
                <a:cs typeface="Calibri" panose="020F0502020204030204" pitchFamily="34" charset="0"/>
              </a:rPr>
              <a:t>stopwords</a:t>
            </a:r>
            <a:r>
              <a:rPr lang="en-US" sz="1200" dirty="0">
                <a:latin typeface="Calibri" panose="020F0502020204030204" pitchFamily="34" charset="0"/>
                <a:ea typeface="ＭＳ Ｐゴシック" charset="0"/>
                <a:cs typeface="Calibri" panose="020F0502020204030204" pitchFamily="34" charset="0"/>
              </a:rPr>
              <a:t>", are eliminated (e.g., in English words such as  "a", "and" etc.). As the same word can occur in natural language in different forms, usually stemming is used: Stemming eliminates grammatical variations of the same word by reducing it to a word root, e.g., the words connecting, connection, connections would be reduced to the same "stem" connect. This step can be followed by a manual intervention, where human curators can select or add index terms based on their understanding of the semantics of the document. The result of the process is a set of index terms which represents the document.</a:t>
            </a:r>
          </a:p>
        </p:txBody>
      </p:sp>
    </p:spTree>
    <p:extLst>
      <p:ext uri="{BB962C8B-B14F-4D97-AF65-F5344CB8AC3E}">
        <p14:creationId xmlns:p14="http://schemas.microsoft.com/office/powerpoint/2010/main" val="7534359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6191E6BA-A9DE-184D-8ECE-B7F956E6AC24}" type="slidenum">
              <a:rPr lang="en-US" sz="1200">
                <a:solidFill>
                  <a:schemeClr val="tx2"/>
                </a:solidFill>
                <a:latin typeface="Tempus Sans ITC" charset="0"/>
              </a:rPr>
              <a:pPr eaLnBrk="1" hangingPunct="1"/>
              <a:t>19</a:t>
            </a:fld>
            <a:endParaRPr lang="en-US" sz="1200">
              <a:solidFill>
                <a:schemeClr val="tx2"/>
              </a:solidFill>
              <a:latin typeface="Tempus Sans ITC" charset="0"/>
            </a:endParaRPr>
          </a:p>
        </p:txBody>
      </p:sp>
      <p:sp>
        <p:nvSpPr>
          <p:cNvPr id="57346" name="Rectangle 2"/>
          <p:cNvSpPr>
            <a:spLocks noGrp="1" noRot="1" noChangeAspect="1" noChangeArrowheads="1" noTextEdit="1"/>
          </p:cNvSpPr>
          <p:nvPr>
            <p:ph type="sldImg"/>
          </p:nvPr>
        </p:nvSpPr>
        <p:spPr>
          <a:ln cap="flat"/>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We introduce the terminology we will use in the following for describing text retrieval systems. Note that the method of how specific weights are assigned to an index term with respect to a document and of how similarity coefficients are computed are part of the specification of a text retrieval model.</a:t>
            </a:r>
          </a:p>
        </p:txBody>
      </p:sp>
    </p:spTree>
    <p:extLst>
      <p:ext uri="{BB962C8B-B14F-4D97-AF65-F5344CB8AC3E}">
        <p14:creationId xmlns:p14="http://schemas.microsoft.com/office/powerpoint/2010/main" val="1435185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2BF9465B-37E9-E040-9180-5DCB9F55DB31}" type="slidenum">
              <a:rPr lang="en-US" sz="1200">
                <a:solidFill>
                  <a:schemeClr val="tx2"/>
                </a:solidFill>
                <a:latin typeface="Tempus Sans ITC" charset="0"/>
              </a:rPr>
              <a:pPr eaLnBrk="1" hangingPunct="1"/>
              <a:t>2</a:t>
            </a:fld>
            <a:endParaRPr lang="en-US" sz="1200">
              <a:solidFill>
                <a:schemeClr val="tx2"/>
              </a:solidFill>
              <a:latin typeface="Tempus Sans ITC" charset="0"/>
            </a:endParaRPr>
          </a:p>
        </p:txBody>
      </p:sp>
      <p:sp>
        <p:nvSpPr>
          <p:cNvPr id="22530" name="Rectangle 2"/>
          <p:cNvSpPr>
            <a:spLocks noGrp="1" noRot="1" noChangeAspect="1" noChangeArrowheads="1" noTextEdit="1"/>
          </p:cNvSpPr>
          <p:nvPr>
            <p:ph type="sldImg"/>
          </p:nvPr>
        </p:nvSpPr>
        <p:spPr>
          <a:xfrm>
            <a:off x="454025" y="542925"/>
            <a:ext cx="6119813" cy="4238625"/>
          </a:xfrm>
          <a:ln/>
        </p:spPr>
      </p:sp>
      <p:sp>
        <p:nvSpPr>
          <p:cNvPr id="22531"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fr-FR">
              <a:latin typeface="Times New Roman" charset="0"/>
              <a:ea typeface="ＭＳ Ｐゴシック" charset="0"/>
            </a:endParaRPr>
          </a:p>
        </p:txBody>
      </p:sp>
    </p:spTree>
    <p:extLst>
      <p:ext uri="{BB962C8B-B14F-4D97-AF65-F5344CB8AC3E}">
        <p14:creationId xmlns:p14="http://schemas.microsoft.com/office/powerpoint/2010/main" val="4237989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36198D8B-3570-A745-B0FA-9E17CB33C24B}" type="slidenum">
              <a:rPr lang="en-US" sz="1200">
                <a:solidFill>
                  <a:schemeClr val="tx2"/>
                </a:solidFill>
                <a:latin typeface="Tempus Sans ITC" charset="0"/>
              </a:rPr>
              <a:pPr eaLnBrk="1" hangingPunct="1"/>
              <a:t>20</a:t>
            </a:fld>
            <a:endParaRPr lang="en-US" sz="1200">
              <a:solidFill>
                <a:schemeClr val="tx2"/>
              </a:solidFill>
              <a:latin typeface="Tempus Sans ITC" charset="0"/>
            </a:endParaRPr>
          </a:p>
        </p:txBody>
      </p:sp>
      <p:sp>
        <p:nvSpPr>
          <p:cNvPr id="61442" name="Rectangle 2"/>
          <p:cNvSpPr>
            <a:spLocks noGrp="1" noRot="1" noChangeAspect="1" noChangeArrowheads="1" noTextEdit="1"/>
          </p:cNvSpPr>
          <p:nvPr>
            <p:ph type="sldImg"/>
          </p:nvPr>
        </p:nvSpPr>
        <p:spPr>
          <a:ln cap="flat"/>
        </p:spPr>
      </p:sp>
      <p:sp>
        <p:nvSpPr>
          <p:cNvPr id="61443" name="Rectangle 3"/>
          <p:cNvSpPr>
            <a:spLocks noGrp="1" noChangeArrowheads="1"/>
          </p:cNvSpPr>
          <p:nvPr>
            <p:ph type="body" idx="1"/>
          </p:nvPr>
        </p:nvSpPr>
        <p:spPr>
          <a:xfrm>
            <a:off x="949325" y="4864100"/>
            <a:ext cx="5200650" cy="4600575"/>
          </a:xfrm>
          <a:solidFill>
            <a:srgbClr val="FFFFFF"/>
          </a:solidFill>
          <a:ln w="12700" cap="flat">
            <a:solidFill>
              <a:srgbClr val="000000"/>
            </a:solidFill>
          </a:ln>
        </p:spPr>
        <p:txBody>
          <a:bodyPr/>
          <a:lstStyle/>
          <a:p>
            <a:r>
              <a:rPr lang="en-US" dirty="0">
                <a:latin typeface="Calibri" panose="020F0502020204030204" pitchFamily="34" charset="0"/>
                <a:ea typeface="ＭＳ Ｐゴシック" charset="0"/>
                <a:cs typeface="Calibri" panose="020F0502020204030204" pitchFamily="34" charset="0"/>
              </a:rPr>
              <a:t>This is an example of a (simple) document collection that we will use in the following as running example.</a:t>
            </a:r>
          </a:p>
          <a:p>
            <a:endParaRPr lang="en-US" dirty="0">
              <a:latin typeface="Calibri" panose="020F0502020204030204" pitchFamily="34" charset="0"/>
              <a:ea typeface="ＭＳ Ｐゴシック" charset="0"/>
              <a:cs typeface="Calibri" panose="020F0502020204030204" pitchFamily="34" charset="0"/>
            </a:endParaRPr>
          </a:p>
          <a:p>
            <a:endParaRPr lang="en-US" dirty="0">
              <a:latin typeface="Calibri" panose="020F0502020204030204" pitchFamily="34" charset="0"/>
              <a:ea typeface="ＭＳ Ｐゴシック" charset="0"/>
              <a:cs typeface="Calibri" panose="020F0502020204030204" pitchFamily="34" charset="0"/>
            </a:endParaRPr>
          </a:p>
        </p:txBody>
      </p:sp>
    </p:spTree>
    <p:extLst>
      <p:ext uri="{BB962C8B-B14F-4D97-AF65-F5344CB8AC3E}">
        <p14:creationId xmlns:p14="http://schemas.microsoft.com/office/powerpoint/2010/main" val="1622016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3785677B-2DF3-7141-A3DC-8EB6CFC462DC}" type="slidenum">
              <a:rPr lang="en-US" sz="1200">
                <a:solidFill>
                  <a:schemeClr val="tx2"/>
                </a:solidFill>
                <a:latin typeface="Tempus Sans ITC" charset="0"/>
              </a:rPr>
              <a:pPr eaLnBrk="1" hangingPunct="1"/>
              <a:t>21</a:t>
            </a:fld>
            <a:endParaRPr lang="en-US" sz="1200">
              <a:solidFill>
                <a:schemeClr val="tx2"/>
              </a:solidFill>
              <a:latin typeface="Tempus Sans ITC" charset="0"/>
            </a:endParaRPr>
          </a:p>
        </p:txBody>
      </p:sp>
      <p:sp>
        <p:nvSpPr>
          <p:cNvPr id="63490" name="Rectangle 2"/>
          <p:cNvSpPr>
            <a:spLocks noGrp="1" noRot="1" noChangeAspect="1" noChangeArrowheads="1" noTextEdit="1"/>
          </p:cNvSpPr>
          <p:nvPr>
            <p:ph type="sldImg"/>
          </p:nvPr>
        </p:nvSpPr>
        <p:spPr>
          <a:ln cap="flat"/>
        </p:spPr>
      </p:sp>
      <p:sp>
        <p:nvSpPr>
          <p:cNvPr id="63491" name="Rectangle 3"/>
          <p:cNvSpPr>
            <a:spLocks noGrp="1" noChangeArrowheads="1"/>
          </p:cNvSpPr>
          <p:nvPr>
            <p:ph type="body" idx="1"/>
          </p:nvPr>
        </p:nvSpPr>
        <p:spPr>
          <a:xfrm>
            <a:off x="949325" y="4864100"/>
            <a:ext cx="5200650" cy="4600575"/>
          </a:xfrm>
          <a:solidFill>
            <a:srgbClr val="FFFFFF"/>
          </a:solidFill>
          <a:ln/>
          <a:extLs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In text retrieval we represent the relationship between the index terms and the documents in a term-document matrix. In this example only a selected vocabulary is used for retrieval, consisting of all index terms that occur in more than one document and only weights of 1 are assigned, indicating that the term occurs in the document.</a:t>
            </a:r>
          </a:p>
        </p:txBody>
      </p:sp>
    </p:spTree>
    <p:extLst>
      <p:ext uri="{BB962C8B-B14F-4D97-AF65-F5344CB8AC3E}">
        <p14:creationId xmlns:p14="http://schemas.microsoft.com/office/powerpoint/2010/main" val="10793795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Python provides the main functions that we will introduce formally, in the form of libraries. So in most cases a direct implementation of algorithms is no more required.</a:t>
            </a:r>
          </a:p>
          <a:p>
            <a:r>
              <a:rPr lang="en-CH" dirty="0"/>
              <a:t>We will illustrate of how some of the core concepts we introduce, are represented in Python.</a:t>
            </a:r>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22</a:t>
            </a:fld>
            <a:endParaRPr lang="en-US"/>
          </a:p>
        </p:txBody>
      </p:sp>
    </p:spTree>
    <p:extLst>
      <p:ext uri="{BB962C8B-B14F-4D97-AF65-F5344CB8AC3E}">
        <p14:creationId xmlns:p14="http://schemas.microsoft.com/office/powerpoint/2010/main" val="30754352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23</a:t>
            </a:fld>
            <a:endParaRPr lang="en-US"/>
          </a:p>
        </p:txBody>
      </p:sp>
    </p:spTree>
    <p:extLst>
      <p:ext uri="{BB962C8B-B14F-4D97-AF65-F5344CB8AC3E}">
        <p14:creationId xmlns:p14="http://schemas.microsoft.com/office/powerpoint/2010/main" val="2806671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24</a:t>
            </a:fld>
            <a:endParaRPr lang="en-US"/>
          </a:p>
        </p:txBody>
      </p:sp>
    </p:spTree>
    <p:extLst>
      <p:ext uri="{BB962C8B-B14F-4D97-AF65-F5344CB8AC3E}">
        <p14:creationId xmlns:p14="http://schemas.microsoft.com/office/powerpoint/2010/main" val="28570138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25</a:t>
            </a:fld>
            <a:endParaRPr lang="en-US"/>
          </a:p>
        </p:txBody>
      </p:sp>
    </p:spTree>
    <p:extLst>
      <p:ext uri="{BB962C8B-B14F-4D97-AF65-F5344CB8AC3E}">
        <p14:creationId xmlns:p14="http://schemas.microsoft.com/office/powerpoint/2010/main" val="3516061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26</a:t>
            </a:fld>
            <a:endParaRPr lang="en-US"/>
          </a:p>
        </p:txBody>
      </p:sp>
    </p:spTree>
    <p:extLst>
      <p:ext uri="{BB962C8B-B14F-4D97-AF65-F5344CB8AC3E}">
        <p14:creationId xmlns:p14="http://schemas.microsoft.com/office/powerpoint/2010/main" val="28059774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941B3865-AF84-DA4F-B8D9-C7C7422FF16B}" type="slidenum">
              <a:rPr lang="en-US" sz="1200">
                <a:solidFill>
                  <a:schemeClr val="tx2"/>
                </a:solidFill>
                <a:latin typeface="Tempus Sans ITC" charset="0"/>
              </a:rPr>
              <a:pPr eaLnBrk="1" hangingPunct="1"/>
              <a:t>27</a:t>
            </a:fld>
            <a:endParaRPr lang="en-US" sz="1200">
              <a:solidFill>
                <a:schemeClr val="tx2"/>
              </a:solidFill>
              <a:latin typeface="Tempus Sans ITC" charset="0"/>
            </a:endParaRPr>
          </a:p>
        </p:txBody>
      </p:sp>
      <p:sp>
        <p:nvSpPr>
          <p:cNvPr id="67586" name="Rectangle 2"/>
          <p:cNvSpPr>
            <a:spLocks noGrp="1" noRot="1" noChangeAspect="1" noChangeArrowheads="1" noTextEdit="1"/>
          </p:cNvSpPr>
          <p:nvPr>
            <p:ph type="sldImg"/>
          </p:nvPr>
        </p:nvSpPr>
        <p:spPr>
          <a:ln cap="flat"/>
        </p:spPr>
      </p:sp>
      <p:sp>
        <p:nvSpPr>
          <p:cNvPr id="6758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Early information retrieval systems (as well as many search systems in use today, such as integrated search tools in operating systems, like spotlight and windows search) use the Boolean retrieval model. This model is in fact comparable to database querying, as requests are specified as first order logical expressions. Term weights are set to 1 when a term occurs in a document, as shown in the term-document matrix previously.</a:t>
            </a:r>
          </a:p>
        </p:txBody>
      </p:sp>
    </p:spTree>
    <p:extLst>
      <p:ext uri="{BB962C8B-B14F-4D97-AF65-F5344CB8AC3E}">
        <p14:creationId xmlns:p14="http://schemas.microsoft.com/office/powerpoint/2010/main" val="13379659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75ADB7C0-68C9-EF4E-BAB9-47640C06E9B0}" type="slidenum">
              <a:rPr lang="en-US" sz="1200">
                <a:solidFill>
                  <a:schemeClr val="tx2"/>
                </a:solidFill>
                <a:latin typeface="Tempus Sans ITC" charset="0"/>
              </a:rPr>
              <a:pPr eaLnBrk="1" hangingPunct="1"/>
              <a:t>28</a:t>
            </a:fld>
            <a:endParaRPr lang="en-US" sz="1200">
              <a:solidFill>
                <a:schemeClr val="tx2"/>
              </a:solidFill>
              <a:latin typeface="Tempus Sans ITC" charset="0"/>
            </a:endParaRPr>
          </a:p>
        </p:txBody>
      </p:sp>
      <p:sp>
        <p:nvSpPr>
          <p:cNvPr id="69634" name="Rectangle 2"/>
          <p:cNvSpPr>
            <a:spLocks noGrp="1" noRot="1" noChangeAspect="1" noChangeArrowheads="1" noTextEdit="1"/>
          </p:cNvSpPr>
          <p:nvPr>
            <p:ph type="sldImg"/>
          </p:nvPr>
        </p:nvSpPr>
        <p:spPr>
          <a:ln cap="flat"/>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Computing the similarity of a document and a query reduces in Boolean retrieval to the problem of checking whether the term occurrences in the document satisfy the logical condition specified by the query. In order to do so in a systematic manner, a Boolean query is first normalized into disjunctive normal form. Using this equivalent representation, checking whether a document matches the query reduces to the problem of checking whether the document vector, i.e., the column of the term-document matrix corresponding to the document, matches one of the conjunctive terms of the query. </a:t>
            </a:r>
          </a:p>
          <a:p>
            <a:endParaRPr lang="en-US" dirty="0">
              <a:latin typeface="Calibri" panose="020F0502020204030204" pitchFamily="34" charset="0"/>
              <a:ea typeface="ＭＳ Ｐゴシック" charset="0"/>
              <a:cs typeface="Calibri" panose="020F0502020204030204" pitchFamily="34" charset="0"/>
            </a:endParaRPr>
          </a:p>
        </p:txBody>
      </p:sp>
    </p:spTree>
    <p:extLst>
      <p:ext uri="{BB962C8B-B14F-4D97-AF65-F5344CB8AC3E}">
        <p14:creationId xmlns:p14="http://schemas.microsoft.com/office/powerpoint/2010/main" val="8922690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58E6C721-902F-2C4D-A97A-3A44A273A800}" type="slidenum">
              <a:rPr lang="en-US" sz="1200">
                <a:solidFill>
                  <a:schemeClr val="tx2"/>
                </a:solidFill>
                <a:latin typeface="Tempus Sans ITC" charset="0"/>
              </a:rPr>
              <a:pPr eaLnBrk="1" hangingPunct="1"/>
              <a:t>29</a:t>
            </a:fld>
            <a:endParaRPr lang="en-US" sz="1200">
              <a:solidFill>
                <a:schemeClr val="tx2"/>
              </a:solidFill>
              <a:latin typeface="Tempus Sans ITC" charset="0"/>
            </a:endParaRPr>
          </a:p>
        </p:txBody>
      </p:sp>
      <p:sp>
        <p:nvSpPr>
          <p:cNvPr id="71682" name="Rectangle 2"/>
          <p:cNvSpPr>
            <a:spLocks noGrp="1" noRot="1" noChangeAspect="1" noChangeArrowheads="1" noTextEdit="1"/>
          </p:cNvSpPr>
          <p:nvPr>
            <p:ph type="sldImg"/>
          </p:nvPr>
        </p:nvSpPr>
        <p:spPr>
          <a:ln cap="flat"/>
        </p:spPr>
      </p:sp>
      <p:sp>
        <p:nvSpPr>
          <p:cNvPr id="7168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A match is established if the document vector contains all the terms of the query vector in the correct way, i.e., </a:t>
            </a:r>
          </a:p>
          <a:p>
            <a:pPr marL="285750" indent="-285750">
              <a:buFontTx/>
              <a:buChar char="-"/>
            </a:pPr>
            <a:r>
              <a:rPr lang="en-US" dirty="0">
                <a:latin typeface="Calibri" panose="020F0502020204030204" pitchFamily="34" charset="0"/>
                <a:ea typeface="ＭＳ Ｐゴシック" charset="0"/>
                <a:cs typeface="Calibri" panose="020F0502020204030204" pitchFamily="34" charset="0"/>
              </a:rPr>
              <a:t>if the term occurs in the positive form in the query the term must occur in the document</a:t>
            </a:r>
          </a:p>
          <a:p>
            <a:pPr marL="285750" indent="-285750">
              <a:buFontTx/>
              <a:buChar char="-"/>
            </a:pPr>
            <a:r>
              <a:rPr lang="en-US" dirty="0">
                <a:latin typeface="Calibri" panose="020F0502020204030204" pitchFamily="34" charset="0"/>
                <a:ea typeface="ＭＳ Ｐゴシック" charset="0"/>
                <a:cs typeface="Calibri" panose="020F0502020204030204" pitchFamily="34" charset="0"/>
              </a:rPr>
              <a:t>if the term occurs in the negated form in the query the term must not occur</a:t>
            </a:r>
          </a:p>
          <a:p>
            <a:pPr marL="285750" indent="-285750">
              <a:buFontTx/>
              <a:buChar char="-"/>
            </a:pPr>
            <a:endParaRPr lang="en-US" dirty="0">
              <a:latin typeface="Calibri" panose="020F0502020204030204" pitchFamily="34" charset="0"/>
              <a:ea typeface="ＭＳ Ｐゴシック" charset="0"/>
              <a:cs typeface="Calibri" panose="020F0502020204030204" pitchFamily="34" charset="0"/>
            </a:endParaRPr>
          </a:p>
          <a:p>
            <a:pPr marL="0" indent="0">
              <a:buFontTx/>
              <a:buNone/>
            </a:pPr>
            <a:r>
              <a:rPr lang="en-US" dirty="0">
                <a:latin typeface="Calibri" panose="020F0502020204030204" pitchFamily="34" charset="0"/>
                <a:ea typeface="ＭＳ Ｐゴシック" charset="0"/>
                <a:cs typeface="Calibri" panose="020F0502020204030204" pitchFamily="34" charset="0"/>
              </a:rPr>
              <a:t>If the term does not occur in the query, it may or may not occur in the document.</a:t>
            </a:r>
            <a:endParaRPr lang="en-GB" dirty="0">
              <a:latin typeface="Calibri" panose="020F0502020204030204" pitchFamily="34" charset="0"/>
              <a:ea typeface="ＭＳ Ｐゴシック" charset="0"/>
              <a:cs typeface="Calibri" panose="020F0502020204030204" pitchFamily="34" charset="0"/>
            </a:endParaRPr>
          </a:p>
        </p:txBody>
      </p:sp>
    </p:spTree>
    <p:extLst>
      <p:ext uri="{BB962C8B-B14F-4D97-AF65-F5344CB8AC3E}">
        <p14:creationId xmlns:p14="http://schemas.microsoft.com/office/powerpoint/2010/main" val="487381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3</a:t>
            </a:fld>
            <a:endParaRPr lang="en-US"/>
          </a:p>
        </p:txBody>
      </p:sp>
    </p:spTree>
    <p:extLst>
      <p:ext uri="{BB962C8B-B14F-4D97-AF65-F5344CB8AC3E}">
        <p14:creationId xmlns:p14="http://schemas.microsoft.com/office/powerpoint/2010/main" val="21312912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3DB49E63-461A-FF4A-BD2B-07800061345F}" type="slidenum">
              <a:rPr lang="en-US" sz="1200">
                <a:solidFill>
                  <a:schemeClr val="tx2"/>
                </a:solidFill>
                <a:latin typeface="Tempus Sans ITC" charset="0"/>
              </a:rPr>
              <a:pPr eaLnBrk="1" hangingPunct="1"/>
              <a:t>30</a:t>
            </a:fld>
            <a:endParaRPr lang="en-US" sz="1200">
              <a:solidFill>
                <a:schemeClr val="tx2"/>
              </a:solidFill>
              <a:latin typeface="Tempus Sans ITC" charset="0"/>
            </a:endParaRPr>
          </a:p>
        </p:txBody>
      </p:sp>
      <p:sp>
        <p:nvSpPr>
          <p:cNvPr id="73730" name="Rectangle 2"/>
          <p:cNvSpPr>
            <a:spLocks noGrp="1" noRot="1" noChangeAspect="1" noChangeArrowheads="1" noTextEdit="1"/>
          </p:cNvSpPr>
          <p:nvPr>
            <p:ph type="sldImg"/>
          </p:nvPr>
        </p:nvSpPr>
        <p:spPr>
          <a:ln cap="flat"/>
        </p:spPr>
      </p:sp>
      <p:sp>
        <p:nvSpPr>
          <p:cNvPr id="737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baseline="0" dirty="0">
                <a:latin typeface="Calibri" panose="020F0502020204030204" pitchFamily="34" charset="0"/>
                <a:ea typeface="ＭＳ Ｐゴシック" charset="0"/>
              </a:rPr>
              <a:t>This example illustrates a complete Boolean retrieval process for our sample document collection.</a:t>
            </a:r>
          </a:p>
          <a:p>
            <a:endParaRPr lang="en-US" baseline="0" dirty="0">
              <a:latin typeface="Calibri" panose="020F0502020204030204" pitchFamily="34" charset="0"/>
              <a:ea typeface="ＭＳ Ｐゴシック" charset="0"/>
            </a:endParaRPr>
          </a:p>
          <a:p>
            <a:r>
              <a:rPr lang="en-US" baseline="0" dirty="0">
                <a:latin typeface="Calibri" panose="020F0502020204030204" pitchFamily="34" charset="0"/>
                <a:ea typeface="ＭＳ Ｐゴシック" charset="0"/>
              </a:rPr>
              <a:t>The transformation from the original query to the disjunctive normal form proceeds in the following steps:</a:t>
            </a:r>
          </a:p>
          <a:p>
            <a:endParaRPr lang="en-US" baseline="0" dirty="0">
              <a:latin typeface="Calibri" panose="020F0502020204030204" pitchFamily="34" charset="0"/>
              <a:ea typeface="ＭＳ Ｐゴシック" charset="0"/>
            </a:endParaRPr>
          </a:p>
          <a:p>
            <a:r>
              <a:rPr lang="en-US" sz="800" baseline="0" dirty="0">
                <a:latin typeface="Calibri" panose="020F0502020204030204" pitchFamily="34" charset="0"/>
                <a:ea typeface="ＭＳ Ｐゴシック" charset="0"/>
              </a:rPr>
              <a:t>application AND (algorithm OR NOT theory) -&gt;</a:t>
            </a:r>
          </a:p>
          <a:p>
            <a:endParaRPr lang="en-US" sz="800" baseline="0" dirty="0">
              <a:latin typeface="Calibri" panose="020F0502020204030204" pitchFamily="34" charset="0"/>
              <a:ea typeface="ＭＳ Ｐゴシック" charset="0"/>
            </a:endParaRPr>
          </a:p>
          <a:p>
            <a:r>
              <a:rPr lang="en-US" sz="800" baseline="0" dirty="0">
                <a:latin typeface="Calibri" panose="020F0502020204030204" pitchFamily="34" charset="0"/>
                <a:ea typeface="ＭＳ Ｐゴシック" charset="0"/>
              </a:rPr>
              <a:t>(application AND algorithm) OR</a:t>
            </a:r>
          </a:p>
          <a:p>
            <a:r>
              <a:rPr lang="en-US" sz="800" baseline="0" dirty="0">
                <a:latin typeface="Calibri" panose="020F0502020204030204" pitchFamily="34" charset="0"/>
                <a:ea typeface="ＭＳ Ｐゴシック" charset="0"/>
              </a:rPr>
              <a:t>(application AND NOT theory)-&gt;</a:t>
            </a:r>
          </a:p>
          <a:p>
            <a:endParaRPr lang="en-US" sz="800" baseline="0" dirty="0">
              <a:latin typeface="Calibri" panose="020F0502020204030204" pitchFamily="34" charset="0"/>
              <a:ea typeface="ＭＳ Ｐゴシック" charset="0"/>
            </a:endParaRPr>
          </a:p>
          <a:p>
            <a:r>
              <a:rPr lang="en-US" sz="800" baseline="0" dirty="0">
                <a:latin typeface="Calibri" panose="020F0502020204030204" pitchFamily="34" charset="0"/>
                <a:ea typeface="ＭＳ Ｐゴシック" charset="0"/>
              </a:rPr>
              <a:t>(application AND algorithm AND (theory OR NOT theory) OR</a:t>
            </a:r>
          </a:p>
          <a:p>
            <a:r>
              <a:rPr lang="en-US" sz="800" baseline="0" dirty="0">
                <a:latin typeface="Calibri" panose="020F0502020204030204" pitchFamily="34" charset="0"/>
                <a:ea typeface="ＭＳ Ｐゴシック" charset="0"/>
              </a:rPr>
              <a:t>(application AND (algorithm or NOT algorithm) AND NOT theory) -&gt;</a:t>
            </a:r>
          </a:p>
          <a:p>
            <a:endParaRPr lang="en-US" sz="800" baseline="0" dirty="0">
              <a:latin typeface="Calibri" panose="020F0502020204030204" pitchFamily="34" charset="0"/>
              <a:ea typeface="ＭＳ Ｐゴシック" charset="0"/>
            </a:endParaRPr>
          </a:p>
          <a:p>
            <a:r>
              <a:rPr lang="en-US" sz="800" baseline="0" dirty="0">
                <a:latin typeface="Calibri" panose="020F0502020204030204" pitchFamily="34" charset="0"/>
                <a:ea typeface="ＭＳ Ｐゴシック" charset="0"/>
              </a:rPr>
              <a:t>(application AND algorithm AND theory) OR</a:t>
            </a:r>
          </a:p>
          <a:p>
            <a:r>
              <a:rPr lang="en-US" sz="800" baseline="0" dirty="0">
                <a:latin typeface="Calibri" panose="020F0502020204030204" pitchFamily="34" charset="0"/>
                <a:ea typeface="ＭＳ Ｐゴシック" charset="0"/>
              </a:rPr>
              <a:t>(application AND algorithm AND NOT theory) OR</a:t>
            </a:r>
          </a:p>
          <a:p>
            <a:r>
              <a:rPr lang="en-US" sz="800" baseline="0" dirty="0">
                <a:latin typeface="Calibri" panose="020F0502020204030204" pitchFamily="34" charset="0"/>
                <a:ea typeface="ＭＳ Ｐゴシック" charset="0"/>
              </a:rPr>
              <a:t>(application AND algorithm AND NOT theory) OR</a:t>
            </a:r>
          </a:p>
          <a:p>
            <a:r>
              <a:rPr lang="en-US" sz="800" baseline="0" dirty="0">
                <a:latin typeface="Calibri" panose="020F0502020204030204" pitchFamily="34" charset="0"/>
                <a:ea typeface="ＭＳ Ｐゴシック" charset="0"/>
              </a:rPr>
              <a:t>(application AND NOT algorithm AND NOT theory) -&gt;</a:t>
            </a:r>
          </a:p>
          <a:p>
            <a:endParaRPr lang="en-US" sz="800" baseline="0" dirty="0">
              <a:latin typeface="Calibri" panose="020F0502020204030204" pitchFamily="34" charset="0"/>
              <a:ea typeface="ＭＳ Ｐゴシック" charset="0"/>
            </a:endParaRPr>
          </a:p>
          <a:p>
            <a:r>
              <a:rPr lang="en-US" sz="800" baseline="0" dirty="0">
                <a:latin typeface="Calibri" panose="020F0502020204030204" pitchFamily="34" charset="0"/>
                <a:ea typeface="ＭＳ Ｐゴシック" charset="0"/>
              </a:rPr>
              <a:t>(application AND algorithm AND theory) OR</a:t>
            </a:r>
          </a:p>
          <a:p>
            <a:r>
              <a:rPr lang="en-US" sz="800" baseline="0" dirty="0">
                <a:latin typeface="Calibri" panose="020F0502020204030204" pitchFamily="34" charset="0"/>
                <a:ea typeface="ＭＳ Ｐゴシック" charset="0"/>
              </a:rPr>
              <a:t>(application AND algorithm AND NOT theory) OR</a:t>
            </a:r>
          </a:p>
          <a:p>
            <a:r>
              <a:rPr lang="en-US" sz="800" baseline="0" dirty="0">
                <a:latin typeface="Calibri" panose="020F0502020204030204" pitchFamily="34" charset="0"/>
                <a:ea typeface="ＭＳ Ｐゴシック" charset="0"/>
              </a:rPr>
              <a:t>(application AND NOT algorithm AND NOT theory)</a:t>
            </a:r>
          </a:p>
        </p:txBody>
      </p:sp>
    </p:spTree>
    <p:extLst>
      <p:ext uri="{BB962C8B-B14F-4D97-AF65-F5344CB8AC3E}">
        <p14:creationId xmlns:p14="http://schemas.microsoft.com/office/powerpoint/2010/main" val="9106944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4F46FF3E-0422-7140-84D1-6C28CD55D710}" type="slidenum">
              <a:rPr lang="en-US" sz="1200">
                <a:solidFill>
                  <a:schemeClr val="tx2"/>
                </a:solidFill>
                <a:latin typeface="Tempus Sans ITC" charset="0"/>
              </a:rPr>
              <a:pPr eaLnBrk="1" hangingPunct="1"/>
              <a:t>31</a:t>
            </a:fld>
            <a:endParaRPr lang="en-US" sz="1200">
              <a:solidFill>
                <a:schemeClr val="tx2"/>
              </a:solidFill>
              <a:latin typeface="Tempus Sans ITC" charset="0"/>
            </a:endParaRPr>
          </a:p>
        </p:txBody>
      </p:sp>
      <p:sp>
        <p:nvSpPr>
          <p:cNvPr id="76802" name="Rectangle 2"/>
          <p:cNvSpPr>
            <a:spLocks noGrp="1" noRot="1" noChangeAspect="1" noChangeArrowheads="1" noTextEdit="1"/>
          </p:cNvSpPr>
          <p:nvPr>
            <p:ph type="sldImg"/>
          </p:nvPr>
        </p:nvSpPr>
        <p:spPr>
          <a:ln cap="flat"/>
        </p:spPr>
      </p:sp>
      <p:sp>
        <p:nvSpPr>
          <p:cNvPr id="7680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The main limitation of the Boolean retrieval model is its incapability to rank the result and to match documents that do not contain all the keywords of the query. More complex requests become very difficult to formulate. Finally, </a:t>
            </a:r>
            <a:r>
              <a:rPr lang="en-US" baseline="0" dirty="0">
                <a:latin typeface="Calibri" panose="020F0502020204030204" pitchFamily="34" charset="0"/>
                <a:ea typeface="ＭＳ Ｐゴシック" charset="0"/>
                <a:cs typeface="Calibri" panose="020F0502020204030204" pitchFamily="34" charset="0"/>
              </a:rPr>
              <a:t>for the user </a:t>
            </a:r>
            <a:r>
              <a:rPr lang="en-US" dirty="0">
                <a:latin typeface="Calibri" panose="020F0502020204030204" pitchFamily="34" charset="0"/>
                <a:ea typeface="ＭＳ Ｐゴシック" charset="0"/>
                <a:cs typeface="Calibri" panose="020F0502020204030204" pitchFamily="34" charset="0"/>
              </a:rPr>
              <a:t>it is hard to predict</a:t>
            </a:r>
            <a:r>
              <a:rPr lang="en-US" baseline="0" dirty="0">
                <a:latin typeface="Calibri" panose="020F0502020204030204" pitchFamily="34" charset="0"/>
                <a:ea typeface="ＭＳ Ｐゴシック" charset="0"/>
                <a:cs typeface="Calibri" panose="020F0502020204030204" pitchFamily="34" charset="0"/>
              </a:rPr>
              <a:t> whether a query would produce a reasonably sized set of results. Often either no results are returned, if the query is too restrictive or very large numbers of results are produced in the opposite case (this phenomenon is often called “feast or famine”).</a:t>
            </a:r>
            <a:endParaRPr lang="en-US" dirty="0">
              <a:latin typeface="Calibri" panose="020F0502020204030204" pitchFamily="34" charset="0"/>
              <a:ea typeface="ＭＳ Ｐゴシック" charset="0"/>
              <a:cs typeface="Calibri" panose="020F0502020204030204" pitchFamily="34" charset="0"/>
            </a:endParaRPr>
          </a:p>
          <a:p>
            <a:endParaRPr lang="en-US" dirty="0">
              <a:latin typeface="Calibri" panose="020F0502020204030204" pitchFamily="34" charset="0"/>
              <a:ea typeface="ＭＳ Ｐゴシック" charset="0"/>
              <a:cs typeface="Calibri" panose="020F0502020204030204" pitchFamily="34" charset="0"/>
            </a:endParaRPr>
          </a:p>
          <a:p>
            <a:r>
              <a:rPr lang="en-US" dirty="0">
                <a:latin typeface="Calibri" panose="020F0502020204030204" pitchFamily="34" charset="0"/>
                <a:ea typeface="ＭＳ Ｐゴシック" charset="0"/>
                <a:cs typeface="Calibri" panose="020F0502020204030204" pitchFamily="34" charset="0"/>
              </a:rPr>
              <a:t>The vector space retrieval model addresses these issues by supporting non-binary weights, i.e., real numbers in [0,1], both for documents and queries, and producing continuous similarity measures in [0,1]. The similarity measure is derived from the geometrical relationship of vectors in the m-dimensional space of document/query vectors. By using free text queries, i.e., users can use any text as query, the vector space model also simplifies the task of query formulation for users.</a:t>
            </a:r>
          </a:p>
        </p:txBody>
      </p:sp>
    </p:spTree>
    <p:extLst>
      <p:ext uri="{BB962C8B-B14F-4D97-AF65-F5344CB8AC3E}">
        <p14:creationId xmlns:p14="http://schemas.microsoft.com/office/powerpoint/2010/main" val="9264925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A3267CB1-CA7D-8B41-936A-A4BA5A3CF430}" type="slidenum">
              <a:rPr lang="en-US" sz="1200">
                <a:solidFill>
                  <a:schemeClr val="tx2"/>
                </a:solidFill>
                <a:latin typeface="Tempus Sans ITC" charset="0"/>
              </a:rPr>
              <a:pPr eaLnBrk="1" hangingPunct="1"/>
              <a:t>32</a:t>
            </a:fld>
            <a:endParaRPr lang="en-US" sz="1200">
              <a:solidFill>
                <a:schemeClr val="tx2"/>
              </a:solidFill>
              <a:latin typeface="Tempus Sans ITC" charset="0"/>
            </a:endParaRPr>
          </a:p>
        </p:txBody>
      </p:sp>
      <p:sp>
        <p:nvSpPr>
          <p:cNvPr id="80898" name="Rectangle 2"/>
          <p:cNvSpPr>
            <a:spLocks noGrp="1" noRot="1" noChangeAspect="1" noChangeArrowheads="1" noTextEdit="1"/>
          </p:cNvSpPr>
          <p:nvPr>
            <p:ph type="sldImg"/>
          </p:nvPr>
        </p:nvSpPr>
        <p:spPr>
          <a:ln cap="flat"/>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sz="1200" dirty="0">
                <a:latin typeface="Calibri" panose="020F0502020204030204" pitchFamily="34" charset="0"/>
                <a:ea typeface="ＭＳ Ｐゴシック" charset="0"/>
                <a:cs typeface="Calibri" panose="020F0502020204030204" pitchFamily="34" charset="0"/>
              </a:rPr>
              <a:t>For information retrieval, the distance measure for vectors must satisfy the following properties: </a:t>
            </a:r>
          </a:p>
          <a:p>
            <a:pPr>
              <a:buFontTx/>
              <a:buChar char="•"/>
            </a:pPr>
            <a:r>
              <a:rPr lang="en-US" sz="1200" dirty="0">
                <a:latin typeface="Calibri" panose="020F0502020204030204" pitchFamily="34" charset="0"/>
                <a:ea typeface="ＭＳ Ｐゴシック" charset="0"/>
                <a:cs typeface="Calibri" panose="020F0502020204030204" pitchFamily="34" charset="0"/>
              </a:rPr>
              <a:t> If two vectors coincide completely their similarity should be maximal, i.e., equal to 1. </a:t>
            </a:r>
          </a:p>
          <a:p>
            <a:pPr>
              <a:buFontTx/>
              <a:buChar char="•"/>
            </a:pPr>
            <a:r>
              <a:rPr lang="en-US" sz="1200" dirty="0">
                <a:latin typeface="Calibri" panose="020F0502020204030204" pitchFamily="34" charset="0"/>
                <a:ea typeface="ＭＳ Ｐゴシック" charset="0"/>
                <a:cs typeface="Calibri" panose="020F0502020204030204" pitchFamily="34" charset="0"/>
              </a:rPr>
              <a:t> If two vectors have no keywords in common, i.e., if wherever the query vector has positive weights the document vector has weight 0, and vice versa – or in other words if the vectors are orthogonal – the similarity should be minimal, i.e., equal to 0.</a:t>
            </a:r>
          </a:p>
          <a:p>
            <a:pPr>
              <a:buFontTx/>
              <a:buChar char="•"/>
            </a:pPr>
            <a:r>
              <a:rPr lang="en-US" sz="1200" dirty="0">
                <a:latin typeface="Calibri" panose="020F0502020204030204" pitchFamily="34" charset="0"/>
                <a:ea typeface="ＭＳ Ｐゴシック" charset="0"/>
                <a:cs typeface="Calibri" panose="020F0502020204030204" pitchFamily="34" charset="0"/>
              </a:rPr>
              <a:t> in all other cases the similarity should be between 0 and 1.</a:t>
            </a:r>
          </a:p>
          <a:p>
            <a:r>
              <a:rPr lang="en-US" sz="1200" dirty="0">
                <a:latin typeface="Calibri" panose="020F0502020204030204" pitchFamily="34" charset="0"/>
                <a:ea typeface="ＭＳ Ｐゴシック" charset="0"/>
                <a:cs typeface="Calibri" panose="020F0502020204030204" pitchFamily="34" charset="0"/>
              </a:rPr>
              <a:t>The scalar product (which is equivalent to the cosine of the angle of two vectors) has exactly these properties and is therefore (normally) used as similarity measure for vector space retrieval.</a:t>
            </a:r>
          </a:p>
          <a:p>
            <a:endParaRPr lang="en-US" sz="1200" dirty="0">
              <a:latin typeface="Calibri" panose="020F0502020204030204" pitchFamily="34" charset="0"/>
              <a:ea typeface="ＭＳ Ｐゴシック" charset="0"/>
              <a:cs typeface="Calibri" panose="020F0502020204030204" pitchFamily="34" charset="0"/>
            </a:endParaRPr>
          </a:p>
          <a:p>
            <a:r>
              <a:rPr lang="en-US" sz="1200" dirty="0">
                <a:latin typeface="Calibri" panose="020F0502020204030204" pitchFamily="34" charset="0"/>
                <a:ea typeface="ＭＳ Ｐゴシック" charset="0"/>
                <a:cs typeface="Calibri" panose="020F0502020204030204" pitchFamily="34" charset="0"/>
              </a:rPr>
              <a:t>A good question is why not use Euclidean distance, instead of cosine distance. The problem with using Euclidean distance is the following: different documents with the same or similar distribution of term weights, but of different vector length (for example, because the documents have different length) would give very different results, whereas their meaning would be the same or similar. For example, documents with vectors (1,1,0) and (2,2,0) would probably have the same meaning. But their Euclidean distances to a query vector would be very different (for illustration, consider the query vector (1,1,0)).</a:t>
            </a:r>
          </a:p>
          <a:p>
            <a:endParaRPr lang="en-US" dirty="0">
              <a:latin typeface="Times New Roman" charset="0"/>
              <a:ea typeface="ＭＳ Ｐゴシック" charset="0"/>
            </a:endParaRPr>
          </a:p>
        </p:txBody>
      </p:sp>
    </p:spTree>
    <p:extLst>
      <p:ext uri="{BB962C8B-B14F-4D97-AF65-F5344CB8AC3E}">
        <p14:creationId xmlns:p14="http://schemas.microsoft.com/office/powerpoint/2010/main" val="7261487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04F76B2F-60C5-D845-9233-E3871528B83C}" type="slidenum">
              <a:rPr lang="en-US" sz="1200">
                <a:solidFill>
                  <a:schemeClr val="tx2"/>
                </a:solidFill>
                <a:latin typeface="Tempus Sans ITC" charset="0"/>
              </a:rPr>
              <a:pPr eaLnBrk="1" hangingPunct="1"/>
              <a:t>33</a:t>
            </a:fld>
            <a:endParaRPr lang="en-US" sz="1200">
              <a:solidFill>
                <a:schemeClr val="tx2"/>
              </a:solidFill>
              <a:latin typeface="Tempus Sans ITC" charset="0"/>
            </a:endParaRPr>
          </a:p>
        </p:txBody>
      </p:sp>
      <p:sp>
        <p:nvSpPr>
          <p:cNvPr id="78850" name="Rectangle 2"/>
          <p:cNvSpPr>
            <a:spLocks noGrp="1" noRot="1" noChangeAspect="1" noChangeArrowheads="1" noTextEdit="1"/>
          </p:cNvSpPr>
          <p:nvPr>
            <p:ph type="sldImg"/>
          </p:nvPr>
        </p:nvSpPr>
        <p:spPr>
          <a:ln cap="flat"/>
        </p:spPr>
      </p:sp>
      <p:sp>
        <p:nvSpPr>
          <p:cNvPr id="7885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The vector space retrieval model is the standard retrieval technique used both on the Web and for classical text retrieval.</a:t>
            </a:r>
          </a:p>
          <a:p>
            <a:endParaRPr lang="en-GB" dirty="0">
              <a:latin typeface="Calibri" panose="020F0502020204030204" pitchFamily="34" charset="0"/>
              <a:ea typeface="ＭＳ Ｐゴシック" charset="0"/>
              <a:cs typeface="Calibri" panose="020F0502020204030204" pitchFamily="34" charset="0"/>
            </a:endParaRPr>
          </a:p>
        </p:txBody>
      </p:sp>
    </p:spTree>
    <p:extLst>
      <p:ext uri="{BB962C8B-B14F-4D97-AF65-F5344CB8AC3E}">
        <p14:creationId xmlns:p14="http://schemas.microsoft.com/office/powerpoint/2010/main" val="1559264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931F9475-E65E-FA4C-9D1C-526F989BE362}" type="slidenum">
              <a:rPr lang="en-US" sz="1200">
                <a:solidFill>
                  <a:schemeClr val="tx2"/>
                </a:solidFill>
                <a:latin typeface="Tempus Sans ITC" charset="0"/>
              </a:rPr>
              <a:pPr eaLnBrk="1" hangingPunct="1"/>
              <a:t>34</a:t>
            </a:fld>
            <a:endParaRPr lang="en-US" sz="1200">
              <a:solidFill>
                <a:schemeClr val="tx2"/>
              </a:solidFill>
              <a:latin typeface="Tempus Sans ITC" charset="0"/>
            </a:endParaRPr>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For vector space retrieval we need to determine of how weights are computed. If we apply the weighting scheme for the document and query vectors we have used for Boolean retrieval, we obtain the results vector space retrieval as shown in the figure. We observe that documents containing only one of the two keywords occurring in the query, can show up in the result, though with a lower similarity value.</a:t>
            </a:r>
          </a:p>
          <a:p>
            <a:endParaRPr lang="en-US" dirty="0">
              <a:latin typeface="Calibri" panose="020F0502020204030204" pitchFamily="34" charset="0"/>
              <a:ea typeface="ＭＳ Ｐゴシック" charset="0"/>
              <a:cs typeface="Calibri" panose="020F0502020204030204" pitchFamily="34" charset="0"/>
            </a:endParaRPr>
          </a:p>
          <a:p>
            <a:r>
              <a:rPr lang="en-US" dirty="0">
                <a:latin typeface="Calibri" panose="020F0502020204030204" pitchFamily="34" charset="0"/>
                <a:ea typeface="ＭＳ Ｐゴシック" charset="0"/>
                <a:cs typeface="Calibri" panose="020F0502020204030204" pitchFamily="34" charset="0"/>
              </a:rPr>
              <a:t>Giving the same weight to all occurrences of terms does not account for the fact that different terms might have different importance for the meaning of a document. This was one of the reasons why in preprocessing the </a:t>
            </a:r>
            <a:r>
              <a:rPr lang="en-US" dirty="0" err="1">
                <a:latin typeface="Calibri" panose="020F0502020204030204" pitchFamily="34" charset="0"/>
                <a:ea typeface="ＭＳ Ｐゴシック" charset="0"/>
                <a:cs typeface="Calibri" panose="020F0502020204030204" pitchFamily="34" charset="0"/>
              </a:rPr>
              <a:t>stopwords</a:t>
            </a:r>
            <a:r>
              <a:rPr lang="en-US" dirty="0">
                <a:latin typeface="Calibri" panose="020F0502020204030204" pitchFamily="34" charset="0"/>
                <a:ea typeface="ＭＳ Ｐゴシック" charset="0"/>
                <a:cs typeface="Calibri" panose="020F0502020204030204" pitchFamily="34" charset="0"/>
              </a:rPr>
              <a:t> have been removed, as they do not contribute to the specific meaning of the document.</a:t>
            </a:r>
          </a:p>
        </p:txBody>
      </p:sp>
    </p:spTree>
    <p:extLst>
      <p:ext uri="{BB962C8B-B14F-4D97-AF65-F5344CB8AC3E}">
        <p14:creationId xmlns:p14="http://schemas.microsoft.com/office/powerpoint/2010/main" val="2325929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8EBECBBB-6681-7F41-88D8-1246C3D848A0}" type="slidenum">
              <a:rPr lang="en-US" sz="1200">
                <a:solidFill>
                  <a:schemeClr val="tx2"/>
                </a:solidFill>
                <a:latin typeface="Tempus Sans ITC" charset="0"/>
              </a:rPr>
              <a:pPr eaLnBrk="1" hangingPunct="1"/>
              <a:t>35</a:t>
            </a:fld>
            <a:endParaRPr lang="en-US" sz="1200">
              <a:solidFill>
                <a:schemeClr val="tx2"/>
              </a:solidFill>
              <a:latin typeface="Tempus Sans ITC" charset="0"/>
            </a:endParaRPr>
          </a:p>
        </p:txBody>
      </p:sp>
      <p:sp>
        <p:nvSpPr>
          <p:cNvPr id="84994" name="Rectangle 2"/>
          <p:cNvSpPr>
            <a:spLocks noGrp="1" noRot="1" noChangeAspect="1" noChangeArrowheads="1" noTextEdit="1"/>
          </p:cNvSpPr>
          <p:nvPr>
            <p:ph type="sldImg"/>
          </p:nvPr>
        </p:nvSpPr>
        <p:spPr>
          <a:xfrm>
            <a:off x="454025" y="542925"/>
            <a:ext cx="6119813" cy="4238625"/>
          </a:xfrm>
          <a:ln cap="flat"/>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An obvious difference that can be made among terms is with respect to their frequency of occurrence in a document. Thus, a weighting scheme for documents can be defined by considering the (relative) frequency of terms within a document. The term frequency is normalized with respect to the maximal frequency of all terms occurring within the document. </a:t>
            </a:r>
          </a:p>
        </p:txBody>
      </p:sp>
    </p:spTree>
    <p:extLst>
      <p:ext uri="{BB962C8B-B14F-4D97-AF65-F5344CB8AC3E}">
        <p14:creationId xmlns:p14="http://schemas.microsoft.com/office/powerpoint/2010/main" val="7702798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DBF1214A-1FB0-184D-95BC-7A4C7564D595}" type="slidenum">
              <a:rPr lang="en-US" sz="1200">
                <a:solidFill>
                  <a:schemeClr val="tx2"/>
                </a:solidFill>
                <a:latin typeface="Tempus Sans ITC" charset="0"/>
              </a:rPr>
              <a:pPr eaLnBrk="1" hangingPunct="1"/>
              <a:t>36</a:t>
            </a:fld>
            <a:endParaRPr lang="en-US" sz="1200">
              <a:solidFill>
                <a:schemeClr val="tx2"/>
              </a:solidFill>
              <a:latin typeface="Tempus Sans ITC" charset="0"/>
            </a:endParaRPr>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This example illustrates the use of term frequency. Assume we form the query vector by simply setting the weight to 1 if the keyword appears in the query. Then we would obtain D1 and D2 as result. This result appears to be non-intuitive, since we would expect that D3 is much more similar to q than D2. What has gone wrong?</a:t>
            </a:r>
          </a:p>
          <a:p>
            <a:endParaRPr lang="en-US" dirty="0">
              <a:latin typeface="Calibri" panose="020F0502020204030204" pitchFamily="34" charset="0"/>
              <a:ea typeface="ＭＳ Ｐゴシック" charset="0"/>
              <a:cs typeface="Calibri" panose="020F0502020204030204" pitchFamily="34" charset="0"/>
            </a:endParaRPr>
          </a:p>
          <a:p>
            <a:r>
              <a:rPr lang="en-US" dirty="0">
                <a:latin typeface="Calibri" panose="020F0502020204030204" pitchFamily="34" charset="0"/>
                <a:ea typeface="ＭＳ Ｐゴシック" charset="0"/>
                <a:cs typeface="Calibri" panose="020F0502020204030204" pitchFamily="34" charset="0"/>
              </a:rPr>
              <a:t>The problem is that the term "retrieval", since it occurs very frequently in D2, leads to a high similarity value for D2. On the other hand, the term retrieval has very little power to disambiguate meaning in this document collection, since every document contains this term. From an information-theoretic perspective one can state, that the term "retrieval" does not reduce the uncertainty about the result at all.</a:t>
            </a:r>
          </a:p>
        </p:txBody>
      </p:sp>
    </p:spTree>
    <p:extLst>
      <p:ext uri="{BB962C8B-B14F-4D97-AF65-F5344CB8AC3E}">
        <p14:creationId xmlns:p14="http://schemas.microsoft.com/office/powerpoint/2010/main" val="10619476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2D4A38F6-E3A3-DF43-B12F-551AFAFAF64C}" type="slidenum">
              <a:rPr lang="en-US" sz="1200">
                <a:solidFill>
                  <a:schemeClr val="tx2"/>
                </a:solidFill>
                <a:latin typeface="Tempus Sans ITC" charset="0"/>
              </a:rPr>
              <a:pPr eaLnBrk="1" hangingPunct="1"/>
              <a:t>37</a:t>
            </a:fld>
            <a:endParaRPr lang="en-US" sz="1200">
              <a:solidFill>
                <a:schemeClr val="tx2"/>
              </a:solidFill>
              <a:latin typeface="Tempus Sans ITC" charset="0"/>
            </a:endParaRPr>
          </a:p>
        </p:txBody>
      </p:sp>
      <p:sp>
        <p:nvSpPr>
          <p:cNvPr id="90114" name="Rectangle 2"/>
          <p:cNvSpPr>
            <a:spLocks noGrp="1" noRot="1" noChangeAspect="1" noChangeArrowheads="1" noTextEdit="1"/>
          </p:cNvSpPr>
          <p:nvPr>
            <p:ph type="sldImg"/>
          </p:nvPr>
        </p:nvSpPr>
        <p:spPr>
          <a:xfrm>
            <a:off x="454025" y="542925"/>
            <a:ext cx="6119813" cy="4238625"/>
          </a:xfrm>
          <a:ln cap="flat"/>
        </p:spPr>
      </p:sp>
      <p:sp>
        <p:nvSpPr>
          <p:cNvPr id="9011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Therefore, we should consider not only the frequency of a term within a document, when determining the importance of the term for characterizing the document, but also the discriminative power of the term with respect to the whole document collection. For that purpose, the inverse document frequency is computed and included into the term weight as factor.</a:t>
            </a:r>
          </a:p>
          <a:p>
            <a:endParaRPr lang="en-US" dirty="0">
              <a:latin typeface="Calibri" panose="020F0502020204030204" pitchFamily="34" charset="0"/>
              <a:ea typeface="ＭＳ Ｐゴシック" charset="0"/>
              <a:cs typeface="Calibri" panose="020F0502020204030204" pitchFamily="34" charset="0"/>
            </a:endParaRPr>
          </a:p>
          <a:p>
            <a:r>
              <a:rPr lang="en-US" dirty="0">
                <a:latin typeface="Calibri" panose="020F0502020204030204" pitchFamily="34" charset="0"/>
                <a:ea typeface="ＭＳ Ｐゴシック" charset="0"/>
                <a:cs typeface="Calibri" panose="020F0502020204030204" pitchFamily="34" charset="0"/>
              </a:rPr>
              <a:t>With this weighting scheme we notice that eliminating stop words is in fact an optimization of computing similarity measures in vector space retrieval. Since stop words normally occur in every document of a collection, their term weights will normally be 0 and thus these terms will not receive any weight. Therefore, it makes sense to exclude them already on the preprocessing of documents.</a:t>
            </a:r>
          </a:p>
        </p:txBody>
      </p:sp>
    </p:spTree>
    <p:extLst>
      <p:ext uri="{BB962C8B-B14F-4D97-AF65-F5344CB8AC3E}">
        <p14:creationId xmlns:p14="http://schemas.microsoft.com/office/powerpoint/2010/main" val="4168238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4789F51C-6F5F-7344-BDE0-7D87C2262E08}" type="slidenum">
              <a:rPr lang="en-US" sz="1200">
                <a:solidFill>
                  <a:schemeClr val="tx2"/>
                </a:solidFill>
                <a:latin typeface="Tempus Sans ITC" charset="0"/>
              </a:rPr>
              <a:pPr eaLnBrk="1" hangingPunct="1"/>
              <a:t>38</a:t>
            </a:fld>
            <a:endParaRPr lang="en-US" sz="1200">
              <a:solidFill>
                <a:schemeClr val="tx2"/>
              </a:solidFill>
              <a:latin typeface="Tempus Sans ITC" charset="0"/>
            </a:endParaRPr>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With the </a:t>
            </a:r>
            <a:r>
              <a:rPr lang="en-US" dirty="0" err="1">
                <a:latin typeface="Calibri" panose="020F0502020204030204" pitchFamily="34" charset="0"/>
                <a:ea typeface="ＭＳ Ｐゴシック" charset="0"/>
                <a:cs typeface="Calibri" panose="020F0502020204030204" pitchFamily="34" charset="0"/>
              </a:rPr>
              <a:t>tf-idf</a:t>
            </a:r>
            <a:r>
              <a:rPr lang="en-US" dirty="0">
                <a:latin typeface="Calibri" panose="020F0502020204030204" pitchFamily="34" charset="0"/>
                <a:ea typeface="ＭＳ Ｐゴシック" charset="0"/>
                <a:cs typeface="Calibri" panose="020F0502020204030204" pitchFamily="34" charset="0"/>
              </a:rPr>
              <a:t> weighting scheme we compute different weights.</a:t>
            </a:r>
          </a:p>
          <a:p>
            <a:r>
              <a:rPr lang="en-US" dirty="0">
                <a:latin typeface="Calibri" panose="020F0502020204030204" pitchFamily="34" charset="0"/>
                <a:ea typeface="ＭＳ Ｐゴシック" charset="0"/>
                <a:cs typeface="Calibri" panose="020F0502020204030204" pitchFamily="34" charset="0"/>
              </a:rPr>
              <a:t>We have now: n=4, </a:t>
            </a:r>
            <a:r>
              <a:rPr lang="en-US" dirty="0" err="1">
                <a:latin typeface="Calibri" panose="020F0502020204030204" pitchFamily="34" charset="0"/>
                <a:ea typeface="ＭＳ Ｐゴシック" charset="0"/>
                <a:cs typeface="Calibri" panose="020F0502020204030204" pitchFamily="34" charset="0"/>
              </a:rPr>
              <a:t>n</a:t>
            </a:r>
            <a:r>
              <a:rPr lang="en-US" baseline="-25000" dirty="0" err="1">
                <a:latin typeface="Calibri" panose="020F0502020204030204" pitchFamily="34" charset="0"/>
                <a:ea typeface="ＭＳ Ｐゴシック" charset="0"/>
                <a:cs typeface="Calibri" panose="020F0502020204030204" pitchFamily="34" charset="0"/>
              </a:rPr>
              <a:t>information</a:t>
            </a:r>
            <a:r>
              <a:rPr lang="en-US" dirty="0">
                <a:latin typeface="Calibri" panose="020F0502020204030204" pitchFamily="34" charset="0"/>
                <a:ea typeface="ＭＳ Ｐゴシック" charset="0"/>
                <a:cs typeface="Calibri" panose="020F0502020204030204" pitchFamily="34" charset="0"/>
              </a:rPr>
              <a:t>=2, </a:t>
            </a:r>
            <a:r>
              <a:rPr lang="en-US" dirty="0" err="1">
                <a:latin typeface="Calibri" panose="020F0502020204030204" pitchFamily="34" charset="0"/>
                <a:ea typeface="ＭＳ Ｐゴシック" charset="0"/>
                <a:cs typeface="Calibri" panose="020F0502020204030204" pitchFamily="34" charset="0"/>
              </a:rPr>
              <a:t>n</a:t>
            </a:r>
            <a:r>
              <a:rPr lang="en-US" baseline="-25000" dirty="0" err="1">
                <a:latin typeface="Calibri" panose="020F0502020204030204" pitchFamily="34" charset="0"/>
                <a:ea typeface="ＭＳ Ｐゴシック" charset="0"/>
                <a:cs typeface="Calibri" panose="020F0502020204030204" pitchFamily="34" charset="0"/>
              </a:rPr>
              <a:t>retrieval</a:t>
            </a:r>
            <a:r>
              <a:rPr lang="en-US" dirty="0">
                <a:latin typeface="Calibri" panose="020F0502020204030204" pitchFamily="34" charset="0"/>
                <a:ea typeface="ＭＳ Ｐゴシック" charset="0"/>
                <a:cs typeface="Calibri" panose="020F0502020204030204" pitchFamily="34" charset="0"/>
              </a:rPr>
              <a:t>=4, </a:t>
            </a:r>
            <a:r>
              <a:rPr lang="en-US" dirty="0" err="1">
                <a:latin typeface="Calibri" panose="020F0502020204030204" pitchFamily="34" charset="0"/>
                <a:ea typeface="ＭＳ Ｐゴシック" charset="0"/>
                <a:cs typeface="Calibri" panose="020F0502020204030204" pitchFamily="34" charset="0"/>
              </a:rPr>
              <a:t>n</a:t>
            </a:r>
            <a:r>
              <a:rPr lang="en-US" baseline="-25000" dirty="0" err="1">
                <a:latin typeface="Calibri" panose="020F0502020204030204" pitchFamily="34" charset="0"/>
                <a:ea typeface="ＭＳ Ｐゴシック" charset="0"/>
                <a:cs typeface="Calibri" panose="020F0502020204030204" pitchFamily="34" charset="0"/>
              </a:rPr>
              <a:t>agency</a:t>
            </a:r>
            <a:r>
              <a:rPr lang="en-US" dirty="0">
                <a:latin typeface="Calibri" panose="020F0502020204030204" pitchFamily="34" charset="0"/>
                <a:ea typeface="ＭＳ Ｐゴシック" charset="0"/>
                <a:cs typeface="Calibri" panose="020F0502020204030204" pitchFamily="34" charset="0"/>
              </a:rPr>
              <a:t>=2</a:t>
            </a:r>
          </a:p>
          <a:p>
            <a:r>
              <a:rPr lang="en-US" dirty="0">
                <a:latin typeface="Calibri" panose="020F0502020204030204" pitchFamily="34" charset="0"/>
                <a:ea typeface="ＭＳ Ｐゴシック" charset="0"/>
                <a:cs typeface="Calibri" panose="020F0502020204030204" pitchFamily="34" charset="0"/>
              </a:rPr>
              <a:t>The result corresponds much better to our expectation.</a:t>
            </a:r>
          </a:p>
        </p:txBody>
      </p:sp>
    </p:spTree>
    <p:extLst>
      <p:ext uri="{BB962C8B-B14F-4D97-AF65-F5344CB8AC3E}">
        <p14:creationId xmlns:p14="http://schemas.microsoft.com/office/powerpoint/2010/main" val="4663702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049CE69C-247B-A041-AB61-9EDBBDC9727E}" type="slidenum">
              <a:rPr lang="en-US" sz="1200">
                <a:solidFill>
                  <a:schemeClr val="tx2"/>
                </a:solidFill>
                <a:latin typeface="Tempus Sans ITC" charset="0"/>
              </a:rPr>
              <a:pPr eaLnBrk="1" hangingPunct="1"/>
              <a:t>39</a:t>
            </a:fld>
            <a:endParaRPr lang="en-US" sz="1200">
              <a:solidFill>
                <a:schemeClr val="tx2"/>
              </a:solidFill>
              <a:latin typeface="Tempus Sans ITC" charset="0"/>
            </a:endParaRPr>
          </a:p>
        </p:txBody>
      </p:sp>
      <p:sp>
        <p:nvSpPr>
          <p:cNvPr id="94210" name="Rectangle 2"/>
          <p:cNvSpPr>
            <a:spLocks noGrp="1" noRot="1" noChangeAspect="1" noChangeArrowheads="1" noTextEdit="1"/>
          </p:cNvSpPr>
          <p:nvPr>
            <p:ph type="sldImg"/>
          </p:nvPr>
        </p:nvSpPr>
        <p:spPr>
          <a:ln cap="flat"/>
        </p:spPr>
      </p:sp>
      <p:sp>
        <p:nvSpPr>
          <p:cNvPr id="9421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Finally, we need to determine the weights for the query vector. One approach is to apply the same method as for determining the weights of the document vector, considering the query as a document. In practice, there exist different variations of this approach.</a:t>
            </a:r>
          </a:p>
          <a:p>
            <a:endParaRPr lang="en-US" dirty="0">
              <a:latin typeface="Calibri" panose="020F0502020204030204" pitchFamily="34" charset="0"/>
              <a:ea typeface="ＭＳ Ｐゴシック" charset="0"/>
              <a:cs typeface="Calibri" panose="020F0502020204030204" pitchFamily="34" charset="0"/>
            </a:endParaRPr>
          </a:p>
        </p:txBody>
      </p:sp>
    </p:spTree>
    <p:extLst>
      <p:ext uri="{BB962C8B-B14F-4D97-AF65-F5344CB8AC3E}">
        <p14:creationId xmlns:p14="http://schemas.microsoft.com/office/powerpoint/2010/main" val="2117148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sz="1400" dirty="0">
                <a:latin typeface="+mj-lt"/>
                <a:ea typeface="ＭＳ Ｐゴシック" charset="0"/>
              </a:rPr>
              <a:t>Information retrieval deals with the problem of matching information needs of human users with information provided in large document collections. Important</a:t>
            </a:r>
            <a:r>
              <a:rPr lang="en-US" sz="1400" baseline="0" dirty="0">
                <a:latin typeface="+mj-lt"/>
                <a:ea typeface="ＭＳ Ｐゴシック" charset="0"/>
              </a:rPr>
              <a:t> aspects of this definition are:</a:t>
            </a:r>
          </a:p>
          <a:p>
            <a:pPr marL="285750" indent="-285750">
              <a:buFont typeface="Arial" charset="0"/>
              <a:buChar char="•"/>
            </a:pPr>
            <a:r>
              <a:rPr lang="en-US" sz="1400" baseline="0" dirty="0">
                <a:latin typeface="+mj-lt"/>
                <a:ea typeface="ＭＳ Ｐゴシック" charset="0"/>
              </a:rPr>
              <a:t>Documents are largely unstructured data; documents can be based on different media, including text, images, videos</a:t>
            </a:r>
          </a:p>
          <a:p>
            <a:pPr marL="285750" indent="-285750">
              <a:buFont typeface="Arial" charset="0"/>
              <a:buChar char="•"/>
            </a:pPr>
            <a:r>
              <a:rPr lang="en-US" sz="1400" baseline="0" dirty="0">
                <a:latin typeface="+mj-lt"/>
                <a:ea typeface="ＭＳ Ｐゴシック" charset="0"/>
              </a:rPr>
              <a:t>Document collections are generally large, with the Web being a prime example of a very large document collection</a:t>
            </a:r>
          </a:p>
          <a:p>
            <a:pPr marL="285750" indent="-285750">
              <a:buFont typeface="Arial" charset="0"/>
              <a:buChar char="•"/>
            </a:pPr>
            <a:r>
              <a:rPr lang="en-US" sz="1400" baseline="0" dirty="0">
                <a:latin typeface="+mj-lt"/>
                <a:ea typeface="ＭＳ Ｐゴシック" charset="0"/>
              </a:rPr>
              <a:t>Information needs are user and context dependent; there exists no formal (mathematical) definition of the information retrieval task</a:t>
            </a:r>
          </a:p>
          <a:p>
            <a:pPr marL="285750" indent="-285750">
              <a:buFontTx/>
              <a:buChar char="-"/>
            </a:pPr>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4</a:t>
            </a:fld>
            <a:endParaRPr lang="en-US"/>
          </a:p>
        </p:txBody>
      </p:sp>
    </p:spTree>
    <p:extLst>
      <p:ext uri="{BB962C8B-B14F-4D97-AF65-F5344CB8AC3E}">
        <p14:creationId xmlns:p14="http://schemas.microsoft.com/office/powerpoint/2010/main" val="19425463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65D94951-F855-7749-86F0-DD19D45AA8AB}" type="slidenum">
              <a:rPr lang="en-US" sz="1200">
                <a:solidFill>
                  <a:schemeClr val="tx2"/>
                </a:solidFill>
                <a:latin typeface="Tempus Sans ITC" charset="0"/>
              </a:rPr>
              <a:pPr eaLnBrk="1" hangingPunct="1"/>
              <a:t>40</a:t>
            </a:fld>
            <a:endParaRPr lang="en-US" sz="1200">
              <a:solidFill>
                <a:schemeClr val="tx2"/>
              </a:solidFill>
              <a:latin typeface="Tempus Sans ITC" charset="0"/>
            </a:endParaRPr>
          </a:p>
        </p:txBody>
      </p:sp>
      <p:sp>
        <p:nvSpPr>
          <p:cNvPr id="96258" name="Rectangle 2"/>
          <p:cNvSpPr>
            <a:spLocks noGrp="1" noRot="1" noChangeAspect="1" noChangeArrowheads="1" noTextEdit="1"/>
          </p:cNvSpPr>
          <p:nvPr>
            <p:ph type="sldImg"/>
          </p:nvPr>
        </p:nvSpPr>
        <p:spPr>
          <a:ln cap="flat"/>
        </p:spPr>
      </p:sp>
      <p:sp>
        <p:nvSpPr>
          <p:cNvPr id="9625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This examples provides an illustration of the differences of Boolean and vector space retrieval.</a:t>
            </a:r>
          </a:p>
        </p:txBody>
      </p:sp>
    </p:spTree>
    <p:extLst>
      <p:ext uri="{BB962C8B-B14F-4D97-AF65-F5344CB8AC3E}">
        <p14:creationId xmlns:p14="http://schemas.microsoft.com/office/powerpoint/2010/main" val="12620571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This is an implementation of basic vector space retrieval in Python.</a:t>
            </a:r>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41</a:t>
            </a:fld>
            <a:endParaRPr lang="en-US"/>
          </a:p>
        </p:txBody>
      </p:sp>
    </p:spTree>
    <p:extLst>
      <p:ext uri="{BB962C8B-B14F-4D97-AF65-F5344CB8AC3E}">
        <p14:creationId xmlns:p14="http://schemas.microsoft.com/office/powerpoint/2010/main" val="4979343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42</a:t>
            </a:fld>
            <a:endParaRPr lang="en-US"/>
          </a:p>
        </p:txBody>
      </p:sp>
    </p:spTree>
    <p:extLst>
      <p:ext uri="{BB962C8B-B14F-4D97-AF65-F5344CB8AC3E}">
        <p14:creationId xmlns:p14="http://schemas.microsoft.com/office/powerpoint/2010/main" val="20409595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43</a:t>
            </a:fld>
            <a:endParaRPr lang="en-US"/>
          </a:p>
        </p:txBody>
      </p:sp>
    </p:spTree>
    <p:extLst>
      <p:ext uri="{BB962C8B-B14F-4D97-AF65-F5344CB8AC3E}">
        <p14:creationId xmlns:p14="http://schemas.microsoft.com/office/powerpoint/2010/main" val="6980142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44</a:t>
            </a:fld>
            <a:endParaRPr lang="en-US"/>
          </a:p>
        </p:txBody>
      </p:sp>
    </p:spTree>
    <p:extLst>
      <p:ext uri="{BB962C8B-B14F-4D97-AF65-F5344CB8AC3E}">
        <p14:creationId xmlns:p14="http://schemas.microsoft.com/office/powerpoint/2010/main" val="4334289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long time, it was suspected that the standard vector space retrieval method favors short documents over long documents as a result of the normalization of document vectors. When normalizing document vectors, a term that occurs in the query would receive a lower weight in a longer document, as it shares the total weight of 1 with a larger number of terms, and thus the longer document is less likely to receive a high rank. Still, the question is whether this hurts retrieval performance.</a:t>
            </a:r>
          </a:p>
          <a:p>
            <a:endParaRPr lang="en-US" dirty="0"/>
          </a:p>
          <a:p>
            <a:r>
              <a:rPr lang="en-US" dirty="0"/>
              <a:t>In a seminal paper Singhal and co-authors provided empirical evidence confirming that retrieval performance is suffering from this problem. They compared for a TREC dataset the probability P(relevance) of a document of a given length of being relevant (by relying on the manual evaluation) with the probability P(retrieval) that a document of that length would be retrieved using standard vector space retrieval. The graph clearly shows that shorter documents have better chances to show up in a result, than longer ones, even when they are less relevant. The pivot point is the document length where the both probabilities match.</a:t>
            </a:r>
          </a:p>
        </p:txBody>
      </p:sp>
      <p:sp>
        <p:nvSpPr>
          <p:cNvPr id="4" name="Slide Number Placeholder 3"/>
          <p:cNvSpPr>
            <a:spLocks noGrp="1"/>
          </p:cNvSpPr>
          <p:nvPr>
            <p:ph type="sldNum" sz="quarter" idx="5"/>
          </p:nvPr>
        </p:nvSpPr>
        <p:spPr/>
        <p:txBody>
          <a:bodyPr/>
          <a:lstStyle/>
          <a:p>
            <a:pPr>
              <a:defRPr/>
            </a:pPr>
            <a:fld id="{14727734-ABCF-234D-B636-C5B0C95204C2}" type="slidenum">
              <a:rPr lang="en-US"/>
              <a:pPr>
                <a:defRPr/>
              </a:pPr>
              <a:t>45</a:t>
            </a:fld>
            <a:endParaRPr lang="en-US"/>
          </a:p>
        </p:txBody>
      </p:sp>
    </p:spTree>
    <p:extLst>
      <p:ext uri="{BB962C8B-B14F-4D97-AF65-F5344CB8AC3E}">
        <p14:creationId xmlns:p14="http://schemas.microsoft.com/office/powerpoint/2010/main" val="1974788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The standard approach for normalizing document vectors is to normalize it to length 1. This approach leads to the afore mentioned problem of favoring shorter documents.</a:t>
                </a:r>
              </a:p>
              <a:p>
                <a:endParaRPr lang="en-US" dirty="0"/>
              </a:p>
              <a:p>
                <a:r>
                  <a:rPr lang="en-US" dirty="0"/>
                  <a:t>One possibility to address the problem is to modify the normalization factor. If we consider the original normalization factor </a:t>
                </a:r>
                <a14:m>
                  <m:oMath xmlns:m="http://schemas.openxmlformats.org/officeDocument/2006/math">
                    <m:r>
                      <a:rPr lang="fr-CH" b="0" i="1" smtClean="0">
                        <a:latin typeface="Cambria Math" panose="02040503050406030204" pitchFamily="18" charset="0"/>
                      </a:rPr>
                      <m:t>𝑛</m:t>
                    </m:r>
                    <m:r>
                      <a:rPr lang="fr-CH" b="0" i="1" smtClean="0">
                        <a:latin typeface="Cambria Math" panose="02040503050406030204" pitchFamily="18" charset="0"/>
                      </a:rPr>
                      <m:t>=</m:t>
                    </m:r>
                    <m:d>
                      <m:dPr>
                        <m:begChr m:val="|"/>
                        <m:endChr m:val="|"/>
                        <m:ctrlPr>
                          <a:rPr lang="fr-CH" i="1">
                            <a:latin typeface="Cambria Math" panose="02040503050406030204" pitchFamily="18" charset="0"/>
                          </a:rPr>
                        </m:ctrlPr>
                      </m:dPr>
                      <m:e>
                        <m:acc>
                          <m:accPr>
                            <m:chr m:val="⃗"/>
                            <m:ctrlPr>
                              <a:rPr lang="en-US" i="1">
                                <a:latin typeface="Cambria Math" panose="02040503050406030204" pitchFamily="18" charset="0"/>
                              </a:rPr>
                            </m:ctrlPr>
                          </m:accPr>
                          <m:e>
                            <m:sSub>
                              <m:sSubPr>
                                <m:ctrlPr>
                                  <a:rPr lang="fr-CH" i="1">
                                    <a:latin typeface="Cambria Math" panose="02040503050406030204" pitchFamily="18" charset="0"/>
                                  </a:rPr>
                                </m:ctrlPr>
                              </m:sSubPr>
                              <m:e>
                                <m:r>
                                  <a:rPr lang="fr-CH" i="1">
                                    <a:latin typeface="Cambria Math" panose="02040503050406030204" pitchFamily="18" charset="0"/>
                                  </a:rPr>
                                  <m:t>𝑑</m:t>
                                </m:r>
                              </m:e>
                              <m:sub>
                                <m:r>
                                  <a:rPr lang="fr-CH" i="1">
                                    <a:latin typeface="Cambria Math" panose="02040503050406030204" pitchFamily="18" charset="0"/>
                                  </a:rPr>
                                  <m:t>𝑗</m:t>
                                </m:r>
                              </m:sub>
                            </m:sSub>
                          </m:e>
                        </m:acc>
                      </m:e>
                    </m:d>
                  </m:oMath>
                </a14:m>
                <a:r>
                  <a:rPr lang="en-US" dirty="0"/>
                  <a:t>  the approach would be to replace it with a modified normalization factor </a:t>
                </a:r>
                <a14:m>
                  <m:oMath xmlns:m="http://schemas.openxmlformats.org/officeDocument/2006/math">
                    <m:r>
                      <a:rPr lang="fr-CH" i="1" dirty="0" smtClean="0">
                        <a:latin typeface="Cambria Math" panose="02040503050406030204" pitchFamily="18" charset="0"/>
                      </a:rPr>
                      <m:t>𝑁</m:t>
                    </m:r>
                    <m:r>
                      <a:rPr lang="fr-CH" i="1" dirty="0" smtClean="0">
                        <a:latin typeface="Cambria Math" panose="02040503050406030204" pitchFamily="18" charset="0"/>
                      </a:rPr>
                      <m:t>(</m:t>
                    </m:r>
                    <m:r>
                      <a:rPr lang="fr-CH" i="1" dirty="0" smtClean="0">
                        <a:latin typeface="Cambria Math" panose="02040503050406030204" pitchFamily="18" charset="0"/>
                      </a:rPr>
                      <m:t>𝑛</m:t>
                    </m:r>
                    <m:r>
                      <a:rPr lang="fr-CH" i="1" dirty="0" smtClean="0">
                        <a:latin typeface="Cambria Math" panose="02040503050406030204" pitchFamily="18" charset="0"/>
                      </a:rPr>
                      <m:t>) </m:t>
                    </m:r>
                  </m:oMath>
                </a14:m>
                <a:r>
                  <a:rPr lang="en-US" dirty="0"/>
                  <a:t>that is a function of the original normalization</a:t>
                </a:r>
                <a:r>
                  <a:rPr lang="en-US" baseline="0" dirty="0"/>
                  <a:t> factor. This new normalization should be designed to favor longer documents. That is achieved by giving more weight to those documents, which again can be achieved by choosing a smaller normalization factor.</a:t>
                </a:r>
                <a:endParaRPr lang="en-US" dirty="0"/>
              </a:p>
            </p:txBody>
          </p:sp>
        </mc:Choice>
        <mc:Fallback xmlns="">
          <p:sp>
            <p:nvSpPr>
              <p:cNvPr id="3" name="Notes Placeholder 2"/>
              <p:cNvSpPr>
                <a:spLocks noGrp="1"/>
              </p:cNvSpPr>
              <p:nvPr>
                <p:ph type="body" idx="1"/>
              </p:nvPr>
            </p:nvSpPr>
            <p:spPr/>
            <p:txBody>
              <a:bodyPr/>
              <a:lstStyle/>
              <a:p>
                <a:r>
                  <a:rPr lang="en-US" dirty="0"/>
                  <a:t>The standard approach for normalizing document vectors is to normalize it to length 1. This approach leads to the afore mentioned problem of favoring shorter documents.</a:t>
                </a:r>
              </a:p>
              <a:p>
                <a:endParaRPr lang="en-US" dirty="0"/>
              </a:p>
              <a:p>
                <a:r>
                  <a:rPr lang="en-US" dirty="0"/>
                  <a:t>One possibility to address the problem is to modify the normalization factor. If we consider the original normalization factor </a:t>
                </a:r>
                <a:r>
                  <a:rPr lang="fr-CH" b="0" i="0">
                    <a:latin typeface="Cambria Math" panose="02040503050406030204" pitchFamily="18" charset="0"/>
                  </a:rPr>
                  <a:t>𝑛=</a:t>
                </a:r>
                <a:r>
                  <a:rPr lang="fr-CH" i="0">
                    <a:latin typeface="Cambria Math" panose="02040503050406030204" pitchFamily="18" charset="0"/>
                  </a:rPr>
                  <a:t>|</a:t>
                </a:r>
                <a:r>
                  <a:rPr lang="en-US" i="0">
                    <a:latin typeface="Cambria Math" panose="02040503050406030204" pitchFamily="18" charset="0"/>
                  </a:rPr>
                  <a:t>(</a:t>
                </a:r>
                <a:r>
                  <a:rPr lang="fr-CH" i="0">
                    <a:latin typeface="Cambria Math" panose="02040503050406030204" pitchFamily="18" charset="0"/>
                  </a:rPr>
                  <a:t>𝑑_𝑗 </a:t>
                </a:r>
                <a:r>
                  <a:rPr lang="en-US" i="0">
                    <a:latin typeface="Cambria Math" panose="02040503050406030204" pitchFamily="18" charset="0"/>
                  </a:rPr>
                  <a:t>) ⃗</a:t>
                </a:r>
                <a:r>
                  <a:rPr lang="fr-CH" i="0">
                    <a:latin typeface="Cambria Math" panose="02040503050406030204" pitchFamily="18" charset="0"/>
                  </a:rPr>
                  <a:t> |</a:t>
                </a:r>
                <a:r>
                  <a:rPr lang="en-US" dirty="0"/>
                  <a:t>  the approach would be to replace it with a modified normalization factor </a:t>
                </a:r>
                <a:r>
                  <a:rPr lang="fr-CH" i="0" dirty="0">
                    <a:latin typeface="Cambria Math" panose="02040503050406030204" pitchFamily="18" charset="0"/>
                  </a:rPr>
                  <a:t>𝑁(𝑛) </a:t>
                </a:r>
                <a:r>
                  <a:rPr lang="en-US" dirty="0"/>
                  <a:t>that is a function of the original normalization</a:t>
                </a:r>
                <a:r>
                  <a:rPr lang="en-US" baseline="0" dirty="0"/>
                  <a:t> factor. This new normalization should be designed to favor longer documents. That is achieved by giving more weight to those documents, which again can be achieved by choosing a smaller normalization factor.</a:t>
                </a:r>
                <a:endParaRPr lang="en-US" dirty="0"/>
              </a:p>
            </p:txBody>
          </p:sp>
        </mc:Fallback>
      </mc:AlternateContent>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46</a:t>
            </a:fld>
            <a:endParaRPr lang="en-US"/>
          </a:p>
        </p:txBody>
      </p:sp>
    </p:spTree>
    <p:extLst>
      <p:ext uri="{BB962C8B-B14F-4D97-AF65-F5344CB8AC3E}">
        <p14:creationId xmlns:p14="http://schemas.microsoft.com/office/powerpoint/2010/main" val="34006089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To correct for the influence of document length, different normalization schemes have been proposed. We introduce the one introduced in the work from Singhal.</a:t>
                </a:r>
              </a:p>
              <a:p>
                <a:endParaRPr lang="en-US" dirty="0"/>
              </a:p>
              <a:p>
                <a:r>
                  <a:rPr lang="en-US" dirty="0"/>
                  <a:t>A first observation is that the original and new normalization should be the same for the document length at which the probability of relevance and retrieval are the same, the pivot point. The function </a:t>
                </a:r>
                <a14:m>
                  <m:oMath xmlns:m="http://schemas.openxmlformats.org/officeDocument/2006/math">
                    <m:r>
                      <a:rPr lang="fr-CH" i="1" dirty="0" smtClean="0">
                        <a:latin typeface="Cambria Math" panose="02040503050406030204" pitchFamily="18" charset="0"/>
                      </a:rPr>
                      <m:t>𝑁</m:t>
                    </m:r>
                    <m:r>
                      <a:rPr lang="fr-CH" i="1" dirty="0" smtClean="0">
                        <a:latin typeface="Cambria Math" panose="02040503050406030204" pitchFamily="18" charset="0"/>
                      </a:rPr>
                      <m:t>(</m:t>
                    </m:r>
                    <m:r>
                      <a:rPr lang="fr-CH" i="1" dirty="0" smtClean="0">
                        <a:latin typeface="Cambria Math" panose="02040503050406030204" pitchFamily="18" charset="0"/>
                      </a:rPr>
                      <m:t>𝑛</m:t>
                    </m:r>
                    <m:r>
                      <a:rPr lang="fr-CH" i="1" dirty="0" smtClean="0">
                        <a:latin typeface="Cambria Math" panose="02040503050406030204" pitchFamily="18" charset="0"/>
                      </a:rPr>
                      <m:t>) </m:t>
                    </m:r>
                  </m:oMath>
                </a14:m>
                <a:r>
                  <a:rPr lang="en-US" dirty="0"/>
                  <a:t>is designed</a:t>
                </a:r>
                <a:r>
                  <a:rPr lang="en-US" baseline="0" dirty="0"/>
                  <a:t> as a linear function that has larger values below the pivot and smaller values above. Therefore, a slope s for the function needs to be chosen. The pivot point and slope parameter needs to be determined empirically, by comparing retrieval performance of parameters for a given document collection.</a:t>
                </a:r>
                <a:endParaRPr lang="en-US" dirty="0"/>
              </a:p>
              <a:p>
                <a:endParaRPr lang="en-US" dirty="0"/>
              </a:p>
            </p:txBody>
          </p:sp>
        </mc:Choice>
        <mc:Fallback xmlns="">
          <p:sp>
            <p:nvSpPr>
              <p:cNvPr id="3" name="Notes Placeholder 2"/>
              <p:cNvSpPr>
                <a:spLocks noGrp="1"/>
              </p:cNvSpPr>
              <p:nvPr>
                <p:ph type="body" idx="1"/>
              </p:nvPr>
            </p:nvSpPr>
            <p:spPr/>
            <p:txBody>
              <a:bodyPr/>
              <a:lstStyle/>
              <a:p>
                <a:r>
                  <a:rPr lang="en-US" dirty="0"/>
                  <a:t>To correct for this phenomenon different normalization schemes accounting for document length have been proposed, such as the original one from Singhal. As this normalization schemes contain a parameter, like the slope parameter in Singhal schemes, this parameter needs to be chosen. The choice depends on the document collection and can be based on empirical evaluations. </a:t>
                </a:r>
              </a:p>
              <a:p>
                <a:endParaRPr lang="en-US" dirty="0"/>
              </a:p>
              <a:p>
                <a:r>
                  <a:rPr lang="en-US" dirty="0"/>
                  <a:t>The figure illustrates how the slope is found. A pivot point </a:t>
                </a:r>
                <a:r>
                  <a:rPr lang="fr-CH" sz="1400" b="0" i="0">
                    <a:latin typeface="Cambria Math" panose="02040503050406030204" pitchFamily="18" charset="0"/>
                  </a:rPr>
                  <a:t>𝑝𝑖𝑣𝑜𝑡</a:t>
                </a:r>
                <a:r>
                  <a:rPr lang="en-US" dirty="0"/>
                  <a:t> and  slope </a:t>
                </a:r>
                <a:r>
                  <a:rPr lang="fr-CH" sz="1400" b="0" i="0">
                    <a:latin typeface="Cambria Math" panose="02040503050406030204" pitchFamily="18" charset="0"/>
                  </a:rPr>
                  <a:t>𝑠</a:t>
                </a:r>
                <a:r>
                  <a:rPr lang="en-US" dirty="0"/>
                  <a:t> are chosen</a:t>
                </a:r>
                <a:r>
                  <a:rPr lang="en-US" baseline="0" dirty="0"/>
                  <a:t> (empirically). Then the </a:t>
                </a:r>
                <a:r>
                  <a:rPr lang="en-US" baseline="0" dirty="0" err="1"/>
                  <a:t>orginal</a:t>
                </a:r>
                <a:r>
                  <a:rPr lang="en-US" baseline="0" dirty="0"/>
                  <a:t> normalization factor </a:t>
                </a:r>
                <a:r>
                  <a:rPr lang="fr-CH" sz="1400" b="0" i="0">
                    <a:latin typeface="Cambria Math" panose="02040503050406030204" pitchFamily="18" charset="0"/>
                  </a:rPr>
                  <a:t>𝑛</a:t>
                </a:r>
                <a:r>
                  <a:rPr lang="en-US" dirty="0"/>
                  <a:t> (used</a:t>
                </a:r>
                <a:r>
                  <a:rPr lang="en-US" baseline="0" dirty="0"/>
                  <a:t> to normalize the </a:t>
                </a:r>
                <a:r>
                  <a:rPr lang="en-US" baseline="0" dirty="0" err="1"/>
                  <a:t>tf-idf</a:t>
                </a:r>
                <a:r>
                  <a:rPr lang="en-US" baseline="0" dirty="0"/>
                  <a:t> vector), is modified by computing a new normalization factor.</a:t>
                </a:r>
              </a:p>
              <a:p>
                <a:endParaRPr lang="en-US" dirty="0"/>
              </a:p>
            </p:txBody>
          </p:sp>
        </mc:Fallback>
      </mc:AlternateContent>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47</a:t>
            </a:fld>
            <a:endParaRPr lang="en-US"/>
          </a:p>
        </p:txBody>
      </p:sp>
    </p:spTree>
    <p:extLst>
      <p:ext uri="{BB962C8B-B14F-4D97-AF65-F5344CB8AC3E}">
        <p14:creationId xmlns:p14="http://schemas.microsoft.com/office/powerpoint/2010/main" val="41682527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With this normalization factor N(n) the weights of shorter documents, more precisely for those where the normalization factor n is smaller, will be reduced.</a:t>
                </a:r>
              </a:p>
            </p:txBody>
          </p:sp>
        </mc:Choice>
        <mc:Fallback xmlns="">
          <p:sp>
            <p:nvSpPr>
              <p:cNvPr id="3" name="Notes Placeholder 2"/>
              <p:cNvSpPr>
                <a:spLocks noGrp="1"/>
              </p:cNvSpPr>
              <p:nvPr>
                <p:ph type="body" idx="1"/>
              </p:nvPr>
            </p:nvSpPr>
            <p:spPr/>
            <p:txBody>
              <a:bodyPr/>
              <a:lstStyle/>
              <a:p>
                <a:r>
                  <a:rPr lang="en-US"/>
                  <a:t>To correct for this phenomenon different normalization schemes accounting for document length have been proposed, such as the original one from Singhal. As this normalization schemes contain a parameter, like the slope parameter in Singhal schemes, this parameter needs to be chosen. The choice depends on the document collection and can be based on empirical evaluations. </a:t>
                </a:r>
              </a:p>
              <a:p>
                <a:endParaRPr lang="en-US"/>
              </a:p>
              <a:p>
                <a:r>
                  <a:rPr lang="en-US"/>
                  <a:t>The figure illustrates how the slope is found. A pivot point </a:t>
                </a:r>
                <a:r>
                  <a:rPr lang="fr-CH" sz="1400" b="0" i="0">
                    <a:latin typeface="Cambria Math" panose="02040503050406030204" pitchFamily="18" charset="0"/>
                  </a:rPr>
                  <a:t>𝑝𝑖𝑣𝑜𝑡</a:t>
                </a:r>
                <a:r>
                  <a:rPr lang="en-US"/>
                  <a:t> and  slope </a:t>
                </a:r>
                <a:r>
                  <a:rPr lang="fr-CH" sz="1400" b="0" i="0">
                    <a:latin typeface="Cambria Math" panose="02040503050406030204" pitchFamily="18" charset="0"/>
                  </a:rPr>
                  <a:t>𝑠</a:t>
                </a:r>
                <a:r>
                  <a:rPr lang="en-US"/>
                  <a:t> are chosen</a:t>
                </a:r>
                <a:r>
                  <a:rPr lang="en-US" baseline="0"/>
                  <a:t> (empirically). Then the orginal normalization factor </a:t>
                </a:r>
                <a:r>
                  <a:rPr lang="fr-CH" sz="1400" b="0" i="0">
                    <a:latin typeface="Cambria Math" panose="02040503050406030204" pitchFamily="18" charset="0"/>
                  </a:rPr>
                  <a:t>𝑛</a:t>
                </a:r>
                <a:r>
                  <a:rPr lang="en-US"/>
                  <a:t> (used</a:t>
                </a:r>
                <a:r>
                  <a:rPr lang="en-US" baseline="0"/>
                  <a:t> to normalize the tf-idf vector), is modified by computing a new normalization factor.</a:t>
                </a:r>
              </a:p>
              <a:p>
                <a:endParaRPr lang="en-US" baseline="0"/>
              </a:p>
              <a:p>
                <a:endParaRPr lang="en-US"/>
              </a:p>
            </p:txBody>
          </p:sp>
        </mc:Fallback>
      </mc:AlternateContent>
      <p:sp>
        <p:nvSpPr>
          <p:cNvPr id="4" name="Slide Number Placeholder 3"/>
          <p:cNvSpPr>
            <a:spLocks noGrp="1"/>
          </p:cNvSpPr>
          <p:nvPr>
            <p:ph type="sldNum" sz="quarter" idx="5"/>
          </p:nvPr>
        </p:nvSpPr>
        <p:spPr/>
        <p:txBody>
          <a:bodyPr/>
          <a:lstStyle/>
          <a:p>
            <a:pPr>
              <a:defRPr/>
            </a:pPr>
            <a:fld id="{14727734-ABCF-234D-B636-C5B0C95204C2}" type="slidenum">
              <a:rPr lang="en-US"/>
              <a:pPr>
                <a:defRPr/>
              </a:pPr>
              <a:t>48</a:t>
            </a:fld>
            <a:endParaRPr lang="en-US"/>
          </a:p>
        </p:txBody>
      </p:sp>
    </p:spTree>
    <p:extLst>
      <p:ext uri="{BB962C8B-B14F-4D97-AF65-F5344CB8AC3E}">
        <p14:creationId xmlns:p14="http://schemas.microsoft.com/office/powerpoint/2010/main" val="4843682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Determining the pivot and slope parameters empirically might be costly or not possibly in practice. Therefore, heuristics for determining those parameters based on statistical properties of the document collections have been proposed.</a:t>
            </a:r>
          </a:p>
          <a:p>
            <a:endParaRPr lang="en-US" dirty="0"/>
          </a:p>
          <a:p>
            <a:r>
              <a:rPr lang="en-US" dirty="0"/>
              <a:t>One of them is pivoted unique query normalization. It uses the average number of distinct terms in a document as pivot point. The slope parameter is a constant value, where 0.2 has been identified as suitable. Document length is measured in terms of number of distinct terms in a given document.</a:t>
            </a:r>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49</a:t>
            </a:fld>
            <a:endParaRPr lang="en-US"/>
          </a:p>
        </p:txBody>
      </p:sp>
    </p:spTree>
    <p:extLst>
      <p:ext uri="{BB962C8B-B14F-4D97-AF65-F5344CB8AC3E}">
        <p14:creationId xmlns:p14="http://schemas.microsoft.com/office/powerpoint/2010/main" val="1723397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Information retrieval addresses search in many types of (mostly unstructured) data. The queries can be based on formal languages for retrieval, on unstructured queries, such as text queries, are sample documents that represent the search interest. Results can be both ranked or not ranked.</a:t>
            </a:r>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5</a:t>
            </a:fld>
            <a:endParaRPr lang="en-US"/>
          </a:p>
        </p:txBody>
      </p:sp>
    </p:spTree>
    <p:extLst>
      <p:ext uri="{BB962C8B-B14F-4D97-AF65-F5344CB8AC3E}">
        <p14:creationId xmlns:p14="http://schemas.microsoft.com/office/powerpoint/2010/main" val="39284342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9E8BDEF1-70ED-5C47-AF5D-E3BF3D1E7839}" type="slidenum">
              <a:rPr lang="en-US" sz="1200">
                <a:solidFill>
                  <a:schemeClr val="tx2"/>
                </a:solidFill>
                <a:latin typeface="Tempus Sans ITC" charset="0"/>
              </a:rPr>
              <a:pPr eaLnBrk="1" hangingPunct="1"/>
              <a:t>50</a:t>
            </a:fld>
            <a:endParaRPr lang="en-US" sz="1200">
              <a:solidFill>
                <a:schemeClr val="tx2"/>
              </a:solidFill>
              <a:latin typeface="Tempus Sans ITC" charset="0"/>
            </a:endParaRPr>
          </a:p>
        </p:txBody>
      </p:sp>
      <p:sp>
        <p:nvSpPr>
          <p:cNvPr id="98306" name="Rectangle 2"/>
          <p:cNvSpPr>
            <a:spLocks noGrp="1" noRot="1" noChangeAspect="1" noChangeArrowheads="1" noTextEdit="1"/>
          </p:cNvSpPr>
          <p:nvPr>
            <p:ph type="sldImg"/>
          </p:nvPr>
        </p:nvSpPr>
        <p:spPr>
          <a:ln cap="flat"/>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Different variants</a:t>
            </a:r>
            <a:r>
              <a:rPr lang="en-US" baseline="0" dirty="0">
                <a:latin typeface="Calibri" panose="020F0502020204030204" pitchFamily="34" charset="0"/>
                <a:ea typeface="ＭＳ Ｐゴシック" charset="0"/>
                <a:cs typeface="Calibri" panose="020F0502020204030204" pitchFamily="34" charset="0"/>
              </a:rPr>
              <a:t> of </a:t>
            </a:r>
            <a:r>
              <a:rPr lang="en-US" baseline="0" dirty="0" err="1">
                <a:latin typeface="Calibri" panose="020F0502020204030204" pitchFamily="34" charset="0"/>
                <a:ea typeface="ＭＳ Ｐゴシック" charset="0"/>
                <a:cs typeface="Calibri" panose="020F0502020204030204" pitchFamily="34" charset="0"/>
              </a:rPr>
              <a:t>tf-idf</a:t>
            </a:r>
            <a:r>
              <a:rPr lang="en-US" baseline="0" dirty="0">
                <a:latin typeface="Calibri" panose="020F0502020204030204" pitchFamily="34" charset="0"/>
                <a:ea typeface="ＭＳ Ｐゴシック" charset="0"/>
                <a:cs typeface="Calibri" panose="020F0502020204030204" pitchFamily="34" charset="0"/>
              </a:rPr>
              <a:t> weighting schemes have been developed and used over time. They can be combined with each other, also independently for the weighting of document and query terms. One important variant is the logarithmic weighting of term frequencies, which moderates the influence of very frequently occurring terms in documents. In the normalization approaches, the parameter u in pivoted unique, corresponds to the number of unique terms in a document.</a:t>
            </a:r>
            <a:endParaRPr lang="en-US" dirty="0">
              <a:latin typeface="Calibri" panose="020F0502020204030204" pitchFamily="34" charset="0"/>
              <a:ea typeface="ＭＳ Ｐゴシック" charset="0"/>
              <a:cs typeface="Calibri" panose="020F0502020204030204" pitchFamily="34" charset="0"/>
            </a:endParaRPr>
          </a:p>
        </p:txBody>
      </p:sp>
    </p:spTree>
    <p:extLst>
      <p:ext uri="{BB962C8B-B14F-4D97-AF65-F5344CB8AC3E}">
        <p14:creationId xmlns:p14="http://schemas.microsoft.com/office/powerpoint/2010/main" val="6981184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panose="020F0502020204030204" pitchFamily="34" charset="0"/>
                <a:ea typeface="ＭＳ Ｐゴシック" charset="0"/>
                <a:cs typeface="Calibri" panose="020F0502020204030204" pitchFamily="34" charset="0"/>
              </a:rPr>
              <a:t>We summarize here the main advantages of the vector space retrieval model. It has proven to be a very successful model for general text collections, i.e., if there exists no additional (context) information on the documents that could be exploited, e.g., from a specific application domain. Providing a ranked result improves the usability of the approach, as users can more easily distinguish more relevant documents from less relevant documents. The model inherently assumes that there exist no mutual dependencies in the occurrences of the terms, i.e., that certain terms appear together more frequently than others. Studies have shown that taking such co-occurrence probabilities additionally into account, can actually HURT the performance of the retrieval system. The reason is that co-occurrence probabilities are often related to specific application domains and thus do not easily transfer from context to another.</a:t>
            </a:r>
          </a:p>
          <a:p>
            <a:endParaRPr lang="en-US" dirty="0">
              <a:latin typeface="Calibri" panose="020F0502020204030204" pitchFamily="34" charset="0"/>
              <a:ea typeface="ＭＳ Ｐゴシック" charset="0"/>
              <a:cs typeface="Calibri" panose="020F0502020204030204" pitchFamily="34" charset="0"/>
            </a:endParaRPr>
          </a:p>
          <a:p>
            <a:r>
              <a:rPr lang="en-US" dirty="0">
                <a:latin typeface="Calibri" panose="020F0502020204030204" pitchFamily="34" charset="0"/>
                <a:ea typeface="ＭＳ Ｐゴシック" charset="0"/>
                <a:cs typeface="Calibri" panose="020F0502020204030204" pitchFamily="34" charset="0"/>
              </a:rPr>
              <a:t>One of the principal criticisms</a:t>
            </a:r>
            <a:r>
              <a:rPr lang="en-US" baseline="0" dirty="0">
                <a:latin typeface="Calibri" panose="020F0502020204030204" pitchFamily="34" charset="0"/>
                <a:ea typeface="ＭＳ Ｐゴシック" charset="0"/>
                <a:cs typeface="Calibri" panose="020F0502020204030204" pitchFamily="34" charset="0"/>
              </a:rPr>
              <a:t> of the vector space model is the lack of theoretical explanation why it works. At the end, it is a heuristics. This drawback has been addressed with other models, in particular probabilistic retrieval models.</a:t>
            </a:r>
            <a:endParaRPr lang="en-US" dirty="0">
              <a:latin typeface="Calibri" panose="020F0502020204030204" pitchFamily="34" charset="0"/>
              <a:ea typeface="ＭＳ Ｐゴシック"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51</a:t>
            </a:fld>
            <a:endParaRPr lang="en-US"/>
          </a:p>
        </p:txBody>
      </p:sp>
    </p:spTree>
    <p:extLst>
      <p:ext uri="{BB962C8B-B14F-4D97-AF65-F5344CB8AC3E}">
        <p14:creationId xmlns:p14="http://schemas.microsoft.com/office/powerpoint/2010/main" val="1756837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15A3459F-8391-0E4C-BB39-D6BEF3D8E28D}" type="slidenum">
              <a:rPr lang="en-US" sz="1200">
                <a:solidFill>
                  <a:schemeClr val="tx2"/>
                </a:solidFill>
                <a:latin typeface="Tempus Sans ITC" charset="0"/>
              </a:rPr>
              <a:pPr eaLnBrk="1" hangingPunct="1"/>
              <a:t>52</a:t>
            </a:fld>
            <a:endParaRPr lang="en-US" sz="1200">
              <a:solidFill>
                <a:schemeClr val="tx2"/>
              </a:solidFill>
              <a:latin typeface="Tempus Sans ITC" charset="0"/>
            </a:endParaRPr>
          </a:p>
        </p:txBody>
      </p:sp>
      <p:sp>
        <p:nvSpPr>
          <p:cNvPr id="35842" name="Rectangle 2"/>
          <p:cNvSpPr>
            <a:spLocks noGrp="1" noRot="1" noChangeAspect="1" noChangeArrowheads="1" noTextEdit="1"/>
          </p:cNvSpPr>
          <p:nvPr>
            <p:ph type="sldImg"/>
          </p:nvPr>
        </p:nvSpPr>
        <p:spPr>
          <a:xfrm>
            <a:off x="454025" y="542925"/>
            <a:ext cx="6119813" cy="4238625"/>
          </a:xfrm>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mn-lt"/>
                <a:ea typeface="ＭＳ Ｐゴシック" charset="0"/>
              </a:rPr>
              <a:t>The performance of an information retrieval system can be determined by evaluating the satisfaction of users, which is a context-dependent task. This is fundamentally different to database querying, where there exist formal criteria for validating correctness of query answering. </a:t>
            </a:r>
          </a:p>
          <a:p>
            <a:endParaRPr lang="en-GB" dirty="0">
              <a:latin typeface="+mn-lt"/>
              <a:ea typeface="ＭＳ Ｐゴシック" charset="0"/>
            </a:endParaRPr>
          </a:p>
        </p:txBody>
      </p:sp>
    </p:spTree>
    <p:extLst>
      <p:ext uri="{BB962C8B-B14F-4D97-AF65-F5344CB8AC3E}">
        <p14:creationId xmlns:p14="http://schemas.microsoft.com/office/powerpoint/2010/main" val="35134670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455C0D02-FE2C-1F47-B096-B04129BE2E51}" type="slidenum">
              <a:rPr lang="en-US" sz="1200">
                <a:solidFill>
                  <a:schemeClr val="tx2"/>
                </a:solidFill>
                <a:latin typeface="Tempus Sans ITC" charset="0"/>
              </a:rPr>
              <a:pPr eaLnBrk="1" hangingPunct="1"/>
              <a:t>53</a:t>
            </a:fld>
            <a:endParaRPr lang="en-US" sz="1200">
              <a:solidFill>
                <a:schemeClr val="tx2"/>
              </a:solidFill>
              <a:latin typeface="Tempus Sans ITC" charset="0"/>
            </a:endParaRPr>
          </a:p>
        </p:txBody>
      </p:sp>
      <p:sp>
        <p:nvSpPr>
          <p:cNvPr id="43010" name="Rectangle 2"/>
          <p:cNvSpPr>
            <a:spLocks noGrp="1" noRot="1" noChangeAspect="1" noChangeArrowheads="1" noTextEdit="1"/>
          </p:cNvSpPr>
          <p:nvPr>
            <p:ph type="sldImg"/>
          </p:nvPr>
        </p:nvSpPr>
        <p:spPr>
          <a:xfrm>
            <a:off x="454025" y="542925"/>
            <a:ext cx="6119813" cy="4238625"/>
          </a:xfrm>
          <a:ln cap="flat"/>
        </p:spPr>
      </p:sp>
      <p:sp>
        <p:nvSpPr>
          <p:cNvPr id="4301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28600" indent="-228600"/>
            <a:r>
              <a:rPr lang="en-US" dirty="0">
                <a:latin typeface="Calibri" panose="020F0502020204030204" pitchFamily="34" charset="0"/>
                <a:ea typeface="ＭＳ Ｐゴシック" charset="0"/>
                <a:cs typeface="Calibri" panose="020F0502020204030204" pitchFamily="34" charset="0"/>
              </a:rPr>
              <a:t>Since there exists no formal criterion whether an information retrieval query is correctly answered, other means for evaluating the quality of an information retrieval system are required. The basic approach is to compare the performance of a specific system to human performance for the same retrieval task. For that purpose benchmark collections of documents, such as TREC (http://</a:t>
            </a:r>
            <a:r>
              <a:rPr lang="en-US" dirty="0" err="1">
                <a:latin typeface="Calibri" panose="020F0502020204030204" pitchFamily="34" charset="0"/>
                <a:ea typeface="ＭＳ Ｐゴシック" charset="0"/>
                <a:cs typeface="Calibri" panose="020F0502020204030204" pitchFamily="34" charset="0"/>
              </a:rPr>
              <a:t>trec.nist.gov</a:t>
            </a:r>
            <a:r>
              <a:rPr lang="en-US" dirty="0">
                <a:latin typeface="Calibri" panose="020F0502020204030204" pitchFamily="34" charset="0"/>
                <a:ea typeface="ＭＳ Ｐゴシック" charset="0"/>
                <a:cs typeface="Calibri" panose="020F0502020204030204" pitchFamily="34" charset="0"/>
              </a:rPr>
              <a:t>/), are created and for selected queries human experts select the relevant documents. Note that this approach assumes that humans have an agreed-upon, objective notion of relevance, an assumption that is in general not satisfied. </a:t>
            </a:r>
          </a:p>
        </p:txBody>
      </p:sp>
    </p:spTree>
    <p:extLst>
      <p:ext uri="{BB962C8B-B14F-4D97-AF65-F5344CB8AC3E}">
        <p14:creationId xmlns:p14="http://schemas.microsoft.com/office/powerpoint/2010/main" val="21691381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p:sp>
        <p:nvSpPr>
          <p:cNvPr id="3" name="Notes Placeholder 2"/>
          <p:cNvSpPr>
            <a:spLocks noGrp="1"/>
          </p:cNvSpPr>
          <p:nvPr>
            <p:ph type="body" idx="1"/>
          </p:nvPr>
        </p:nvSpPr>
        <p:spPr/>
        <p:txBody>
          <a:bodyPr/>
          <a:lstStyle/>
          <a:p>
            <a:pPr marL="228600" indent="-228600"/>
            <a:r>
              <a:rPr lang="en-US" dirty="0">
                <a:latin typeface="Calibri" panose="020F0502020204030204" pitchFamily="34" charset="0"/>
                <a:ea typeface="ＭＳ Ｐゴシック" charset="0"/>
                <a:cs typeface="Calibri" panose="020F0502020204030204" pitchFamily="34" charset="0"/>
              </a:rPr>
              <a:t>The results of IR systems can be compared to the expected result in two ways:</a:t>
            </a:r>
          </a:p>
          <a:p>
            <a:pPr marL="228600" indent="-228600">
              <a:buFontTx/>
              <a:buAutoNum type="arabicPeriod"/>
            </a:pPr>
            <a:r>
              <a:rPr lang="en-US" b="1" dirty="0">
                <a:latin typeface="Calibri" panose="020F0502020204030204" pitchFamily="34" charset="0"/>
                <a:ea typeface="ＭＳ Ｐゴシック" charset="0"/>
                <a:cs typeface="Calibri" panose="020F0502020204030204" pitchFamily="34" charset="0"/>
              </a:rPr>
              <a:t>Recall</a:t>
            </a:r>
            <a:r>
              <a:rPr lang="en-US" dirty="0">
                <a:latin typeface="Calibri" panose="020F0502020204030204" pitchFamily="34" charset="0"/>
                <a:ea typeface="ＭＳ Ｐゴシック" charset="0"/>
                <a:cs typeface="Calibri" panose="020F0502020204030204" pitchFamily="34" charset="0"/>
              </a:rPr>
              <a:t> measures how large a fraction of the expected results is actually found.</a:t>
            </a:r>
          </a:p>
          <a:p>
            <a:pPr marL="228600" indent="-228600">
              <a:buFontTx/>
              <a:buAutoNum type="arabicPeriod"/>
            </a:pPr>
            <a:r>
              <a:rPr lang="en-US" b="1" dirty="0">
                <a:latin typeface="Calibri" panose="020F0502020204030204" pitchFamily="34" charset="0"/>
                <a:ea typeface="ＭＳ Ｐゴシック" charset="0"/>
                <a:cs typeface="Calibri" panose="020F0502020204030204" pitchFamily="34" charset="0"/>
              </a:rPr>
              <a:t>Precision</a:t>
            </a:r>
            <a:r>
              <a:rPr lang="en-US" dirty="0">
                <a:latin typeface="Calibri" panose="020F0502020204030204" pitchFamily="34" charset="0"/>
                <a:ea typeface="ＭＳ Ｐゴシック" charset="0"/>
                <a:cs typeface="Calibri" panose="020F0502020204030204" pitchFamily="34" charset="0"/>
              </a:rPr>
              <a:t> measures how many of the results returned are actually relevant.</a:t>
            </a:r>
          </a:p>
          <a:p>
            <a:pPr marL="0" indent="0">
              <a:buFontTx/>
              <a:buNone/>
            </a:pPr>
            <a:r>
              <a:rPr lang="en-US" dirty="0">
                <a:latin typeface="Calibri" panose="020F0502020204030204" pitchFamily="34" charset="0"/>
                <a:ea typeface="ＭＳ Ｐゴシック" charset="0"/>
                <a:cs typeface="Calibri" panose="020F0502020204030204" pitchFamily="34" charset="0"/>
              </a:rPr>
              <a:t>Important</a:t>
            </a:r>
            <a:r>
              <a:rPr lang="en-US" baseline="0" dirty="0">
                <a:latin typeface="Calibri" panose="020F0502020204030204" pitchFamily="34" charset="0"/>
                <a:ea typeface="ＭＳ Ｐゴシック" charset="0"/>
                <a:cs typeface="Calibri" panose="020F0502020204030204" pitchFamily="34" charset="0"/>
              </a:rPr>
              <a:t> note: This measure evaluates an </a:t>
            </a:r>
            <a:r>
              <a:rPr lang="en-US" b="1" baseline="0" dirty="0">
                <a:latin typeface="Calibri" panose="020F0502020204030204" pitchFamily="34" charset="0"/>
                <a:ea typeface="ＭＳ Ｐゴシック" charset="0"/>
                <a:cs typeface="Calibri" panose="020F0502020204030204" pitchFamily="34" charset="0"/>
              </a:rPr>
              <a:t>unranked</a:t>
            </a:r>
            <a:r>
              <a:rPr lang="en-US" baseline="0" dirty="0">
                <a:latin typeface="Calibri" panose="020F0502020204030204" pitchFamily="34" charset="0"/>
                <a:ea typeface="ＭＳ Ｐゴシック" charset="0"/>
                <a:cs typeface="Calibri" panose="020F0502020204030204" pitchFamily="34" charset="0"/>
              </a:rPr>
              <a:t> result set. All elements of the result are considered as equally important.</a:t>
            </a:r>
            <a:endParaRPr lang="en-US" dirty="0">
              <a:latin typeface="Calibri" panose="020F0502020204030204" pitchFamily="34" charset="0"/>
              <a:ea typeface="ＭＳ Ｐゴシック"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54</a:t>
            </a:fld>
            <a:endParaRPr lang="en-US"/>
          </a:p>
        </p:txBody>
      </p:sp>
    </p:spTree>
    <p:extLst>
      <p:ext uri="{BB962C8B-B14F-4D97-AF65-F5344CB8AC3E}">
        <p14:creationId xmlns:p14="http://schemas.microsoft.com/office/powerpoint/2010/main" val="25007276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xfrm>
            <a:off x="454025" y="542925"/>
            <a:ext cx="6119813" cy="4238625"/>
          </a:xfrm>
          <a:ln/>
        </p:spPr>
      </p:sp>
      <p:sp>
        <p:nvSpPr>
          <p:cNvPr id="45058"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This example illustrates a fundamental trade-off between recall and precision. Achieving high recall in general lowers precision and vice versa. In the extreme case, it is always possible to achieve 100% recall at the expense of having the lowest possible precision.</a:t>
            </a: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32E60A54-3833-384A-B9C9-C335D75BAA54}" type="slidenum">
              <a:rPr lang="en-US" sz="1200">
                <a:solidFill>
                  <a:schemeClr val="tx2"/>
                </a:solidFill>
                <a:latin typeface="Tempus Sans ITC" charset="0"/>
              </a:rPr>
              <a:pPr eaLnBrk="1" hangingPunct="1"/>
              <a:t>55</a:t>
            </a:fld>
            <a:endParaRPr lang="en-US" sz="1200">
              <a:solidFill>
                <a:schemeClr val="tx2"/>
              </a:solidFill>
              <a:latin typeface="Tempus Sans ITC" charset="0"/>
            </a:endParaRPr>
          </a:p>
        </p:txBody>
      </p:sp>
    </p:spTree>
    <p:extLst>
      <p:ext uri="{BB962C8B-B14F-4D97-AF65-F5344CB8AC3E}">
        <p14:creationId xmlns:p14="http://schemas.microsoft.com/office/powerpoint/2010/main" val="39482011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p:sp>
        <p:nvSpPr>
          <p:cNvPr id="3" name="Notes Placeholder 2"/>
          <p:cNvSpPr>
            <a:spLocks noGrp="1"/>
          </p:cNvSpPr>
          <p:nvPr>
            <p:ph type="body" idx="1"/>
          </p:nvPr>
        </p:nvSpPr>
        <p:spPr/>
        <p:txBody>
          <a:bodyPr/>
          <a:lstStyle/>
          <a:p>
            <a:r>
              <a:rPr lang="en-US" dirty="0"/>
              <a:t>Sometimes one prefers to characterize the performance</a:t>
            </a:r>
            <a:r>
              <a:rPr lang="en-US" baseline="0" dirty="0"/>
              <a:t> of an information retrieval system by a single measure, by combining recall and precision in a single quantity. Arithmetic mean could be a possible choice, but is not very suitable. When choosing 100% recall we would always have at least 50% as the arithmetic mean between recall and precision. </a:t>
            </a:r>
          </a:p>
          <a:p>
            <a:endParaRPr lang="en-US"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a:t>Therefore, the harmonic mean is used. It can be tuned by a parameter alpha. Larger values of alpha emphasize the importance of precision and smaller ones the importance of recall.</a:t>
            </a:r>
            <a:endParaRPr lang="en-US" dirty="0"/>
          </a:p>
          <a:p>
            <a:endParaRPr lang="en-US" baseline="0"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56</a:t>
            </a:fld>
            <a:endParaRPr lang="en-US"/>
          </a:p>
        </p:txBody>
      </p:sp>
    </p:spTree>
    <p:extLst>
      <p:ext uri="{BB962C8B-B14F-4D97-AF65-F5344CB8AC3E}">
        <p14:creationId xmlns:p14="http://schemas.microsoft.com/office/powerpoint/2010/main" val="25980863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p:sp>
        <p:nvSpPr>
          <p:cNvPr id="3" name="Notes Placeholder 2"/>
          <p:cNvSpPr>
            <a:spLocks noGrp="1"/>
          </p:cNvSpPr>
          <p:nvPr>
            <p:ph type="body" idx="1"/>
          </p:nvPr>
        </p:nvSpPr>
        <p:spPr/>
        <p:txBody>
          <a:bodyPr/>
          <a:lstStyle/>
          <a:p>
            <a:r>
              <a:rPr lang="en-GB" dirty="0"/>
              <a:t>Accuracy is another possible measure for performance. Accuracy is a standard way to measure performance of binary classifiers, and retrieval can be understood as the task of classifying documents into relevant and non-relevant ones. However, accuracy only works well if the positive and negative cases are approximately equally distributed, and the importance of having false positives and false negatives is similar.</a:t>
            </a:r>
          </a:p>
          <a:p>
            <a:endParaRPr lang="en-GB" dirty="0"/>
          </a:p>
          <a:p>
            <a:r>
              <a:rPr lang="en-GB" dirty="0"/>
              <a:t>We will illustrate the potential issues in the following.</a:t>
            </a:r>
          </a:p>
          <a:p>
            <a:endParaRPr lang="en-GB" baseline="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57</a:t>
            </a:fld>
            <a:endParaRPr lang="en-US"/>
          </a:p>
        </p:txBody>
      </p:sp>
    </p:spTree>
    <p:extLst>
      <p:ext uri="{BB962C8B-B14F-4D97-AF65-F5344CB8AC3E}">
        <p14:creationId xmlns:p14="http://schemas.microsoft.com/office/powerpoint/2010/main" val="37768481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p:sp>
        <p:nvSpPr>
          <p:cNvPr id="3" name="Notes Placeholder 2"/>
          <p:cNvSpPr>
            <a:spLocks noGrp="1"/>
          </p:cNvSpPr>
          <p:nvPr>
            <p:ph type="body" idx="1"/>
          </p:nvPr>
        </p:nvSpPr>
        <p:spPr/>
        <p:txBody>
          <a:bodyPr/>
          <a:lstStyle/>
          <a:p>
            <a:r>
              <a:rPr lang="en-GB" dirty="0"/>
              <a:t>Assume we want to retrieve documents that indicate a fraud and that in the majority of cases a document does not refer to fraud.</a:t>
            </a:r>
          </a:p>
          <a:p>
            <a:endParaRPr lang="en-GB" baseline="0" dirty="0"/>
          </a:p>
          <a:p>
            <a:r>
              <a:rPr lang="en-GB" baseline="0" dirty="0"/>
              <a:t>Accuracy as a performance metrics is inappropriate in case of such skewed class distributions. The typical problem is that a trivial classifier that classifies everything as belonging to the majority class, can achieve easily higher accuracies than a classifier that attempts to also correctly classify samples in the minority class.</a:t>
            </a:r>
          </a:p>
        </p:txBody>
      </p:sp>
      <p:sp>
        <p:nvSpPr>
          <p:cNvPr id="4" name="Slide Number Placeholder 3"/>
          <p:cNvSpPr>
            <a:spLocks noGrp="1"/>
          </p:cNvSpPr>
          <p:nvPr>
            <p:ph type="sldNum" sz="quarter" idx="10"/>
          </p:nvPr>
        </p:nvSpPr>
        <p:spPr/>
        <p:txBody>
          <a:bodyPr/>
          <a:lstStyle/>
          <a:p>
            <a:fld id="{E6C47E0B-2958-48CC-BA4E-C350203CF107}" type="slidenum">
              <a:rPr lang="en-US" smtClean="0"/>
              <a:pPr/>
              <a:t>58</a:t>
            </a:fld>
            <a:endParaRPr lang="en-US"/>
          </a:p>
        </p:txBody>
      </p:sp>
    </p:spTree>
    <p:extLst>
      <p:ext uri="{BB962C8B-B14F-4D97-AF65-F5344CB8AC3E}">
        <p14:creationId xmlns:p14="http://schemas.microsoft.com/office/powerpoint/2010/main" val="33580240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59</a:t>
            </a:fld>
            <a:endParaRPr lang="en-US"/>
          </a:p>
        </p:txBody>
      </p:sp>
    </p:spTree>
    <p:extLst>
      <p:ext uri="{BB962C8B-B14F-4D97-AF65-F5344CB8AC3E}">
        <p14:creationId xmlns:p14="http://schemas.microsoft.com/office/powerpoint/2010/main" val="3172185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E941D761-C53B-CD4E-AEDA-C08E9296E854}" type="slidenum">
              <a:rPr lang="en-US" sz="1200">
                <a:solidFill>
                  <a:schemeClr val="tx2"/>
                </a:solidFill>
                <a:latin typeface="Tempus Sans ITC" charset="0"/>
              </a:rPr>
              <a:pPr eaLnBrk="1" hangingPunct="1"/>
              <a:t>6</a:t>
            </a:fld>
            <a:endParaRPr lang="en-US" sz="1200">
              <a:solidFill>
                <a:schemeClr val="tx2"/>
              </a:solidFill>
              <a:latin typeface="Tempus Sans ITC" charset="0"/>
            </a:endParaRP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xfrm>
            <a:off x="458788" y="4862513"/>
            <a:ext cx="6256337" cy="460375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sz="1200" dirty="0">
                <a:latin typeface="Calibri" panose="020F0502020204030204" pitchFamily="34" charset="0"/>
                <a:ea typeface="ＭＳ Ｐゴシック" charset="0"/>
                <a:cs typeface="Calibri" panose="020F0502020204030204" pitchFamily="34" charset="0"/>
              </a:rPr>
              <a:t>An information retrieval system must deal with the following tasks:</a:t>
            </a:r>
          </a:p>
          <a:p>
            <a:pPr>
              <a:buFontTx/>
              <a:buChar char="•"/>
            </a:pPr>
            <a:r>
              <a:rPr lang="en-US" sz="1200" dirty="0">
                <a:latin typeface="Calibri" panose="020F0502020204030204" pitchFamily="34" charset="0"/>
                <a:ea typeface="ＭＳ Ｐゴシック" charset="0"/>
                <a:cs typeface="Calibri" panose="020F0502020204030204" pitchFamily="34" charset="0"/>
              </a:rPr>
              <a:t> Generating structured representations of information items: this process is called </a:t>
            </a:r>
            <a:r>
              <a:rPr lang="en-US" sz="1200" b="1" dirty="0">
                <a:latin typeface="Calibri" panose="020F0502020204030204" pitchFamily="34" charset="0"/>
                <a:ea typeface="ＭＳ Ｐゴシック" charset="0"/>
                <a:cs typeface="Calibri" panose="020F0502020204030204" pitchFamily="34" charset="0"/>
              </a:rPr>
              <a:t>feature extraction</a:t>
            </a:r>
            <a:r>
              <a:rPr lang="en-US" sz="1200" dirty="0">
                <a:latin typeface="Calibri" panose="020F0502020204030204" pitchFamily="34" charset="0"/>
                <a:ea typeface="ＭＳ Ｐゴシック" charset="0"/>
                <a:cs typeface="Calibri" panose="020F0502020204030204" pitchFamily="34" charset="0"/>
              </a:rPr>
              <a:t> and can include simple tasks, such as extracting words from a text as well as complex methods, e.g., for image or video analysis.</a:t>
            </a:r>
          </a:p>
          <a:p>
            <a:pPr>
              <a:buFontTx/>
              <a:buChar char="•"/>
            </a:pPr>
            <a:r>
              <a:rPr lang="en-US" sz="1200" dirty="0">
                <a:latin typeface="Calibri" panose="020F0502020204030204" pitchFamily="34" charset="0"/>
                <a:ea typeface="ＭＳ Ｐゴシック" charset="0"/>
                <a:cs typeface="Calibri" panose="020F0502020204030204" pitchFamily="34" charset="0"/>
              </a:rPr>
              <a:t> Generating structured representations of information needs: often this task is solved by providing users with a query language and leave the formulation of structured queries to them. This is the case, for example, for simple keyword-based query languages, as used in Web search engines. Some information retrieval systems also support the user in the</a:t>
            </a:r>
            <a:r>
              <a:rPr lang="en-US" sz="1200" b="1" dirty="0">
                <a:latin typeface="Calibri" panose="020F0502020204030204" pitchFamily="34" charset="0"/>
                <a:ea typeface="ＭＳ Ｐゴシック" charset="0"/>
                <a:cs typeface="Calibri" panose="020F0502020204030204" pitchFamily="34" charset="0"/>
              </a:rPr>
              <a:t> query formulation, </a:t>
            </a:r>
            <a:r>
              <a:rPr lang="en-US" sz="1200" dirty="0">
                <a:latin typeface="Calibri" panose="020F0502020204030204" pitchFamily="34" charset="0"/>
                <a:ea typeface="ＭＳ Ｐゴシック" charset="0"/>
                <a:cs typeface="Calibri" panose="020F0502020204030204" pitchFamily="34" charset="0"/>
              </a:rPr>
              <a:t>e.g., through visual interfaces.</a:t>
            </a:r>
          </a:p>
          <a:p>
            <a:pPr>
              <a:buFontTx/>
              <a:buChar char="•"/>
            </a:pPr>
            <a:r>
              <a:rPr lang="en-US" sz="1200" dirty="0">
                <a:latin typeface="Calibri" panose="020F0502020204030204" pitchFamily="34" charset="0"/>
                <a:ea typeface="ＭＳ Ｐゴシック" charset="0"/>
                <a:cs typeface="Calibri" panose="020F0502020204030204" pitchFamily="34" charset="0"/>
              </a:rPr>
              <a:t> Matching of information needs with information items: this is the algorithmic task of computing similarity of information items and retrieval queries. At the heart of this step is the </a:t>
            </a:r>
            <a:r>
              <a:rPr lang="en-US" sz="1200" b="1" dirty="0">
                <a:latin typeface="Calibri" panose="020F0502020204030204" pitchFamily="34" charset="0"/>
                <a:ea typeface="ＭＳ Ｐゴシック" charset="0"/>
                <a:cs typeface="Calibri" panose="020F0502020204030204" pitchFamily="34" charset="0"/>
              </a:rPr>
              <a:t>information retrieval model</a:t>
            </a:r>
            <a:r>
              <a:rPr lang="en-US" sz="1200" dirty="0">
                <a:latin typeface="Calibri" panose="020F0502020204030204" pitchFamily="34" charset="0"/>
                <a:ea typeface="ＭＳ Ｐゴシック" charset="0"/>
                <a:cs typeface="Calibri" panose="020F0502020204030204" pitchFamily="34" charset="0"/>
              </a:rPr>
              <a:t>. Similarity measures on the structured representations of queries and documents are used to model</a:t>
            </a:r>
            <a:r>
              <a:rPr lang="en-US" sz="1200" b="1" dirty="0">
                <a:latin typeface="Calibri" panose="020F0502020204030204" pitchFamily="34" charset="0"/>
                <a:ea typeface="ＭＳ Ｐゴシック" charset="0"/>
                <a:cs typeface="Calibri" panose="020F0502020204030204" pitchFamily="34" charset="0"/>
              </a:rPr>
              <a:t> relevance</a:t>
            </a:r>
            <a:r>
              <a:rPr lang="en-US" sz="1200" dirty="0">
                <a:latin typeface="Calibri" panose="020F0502020204030204" pitchFamily="34" charset="0"/>
                <a:ea typeface="ＭＳ Ｐゴシック" charset="0"/>
                <a:cs typeface="Calibri" panose="020F0502020204030204" pitchFamily="34" charset="0"/>
              </a:rPr>
              <a:t> of information for users. As a result, a selection of relevant information items or a ranked result can be presented to the user.</a:t>
            </a:r>
          </a:p>
          <a:p>
            <a:r>
              <a:rPr lang="en-US" sz="1200" dirty="0">
                <a:latin typeface="Calibri" panose="020F0502020204030204" pitchFamily="34" charset="0"/>
                <a:ea typeface="ＭＳ Ｐゴシック" charset="0"/>
                <a:cs typeface="Calibri" panose="020F0502020204030204" pitchFamily="34" charset="0"/>
              </a:rPr>
              <a:t>Since information retrieval systems deal usually with large information collections and/or large user communities, the </a:t>
            </a:r>
            <a:r>
              <a:rPr lang="en-US" sz="1200" b="1" dirty="0">
                <a:latin typeface="Calibri" panose="020F0502020204030204" pitchFamily="34" charset="0"/>
                <a:ea typeface="ＭＳ Ｐゴシック" charset="0"/>
                <a:cs typeface="Calibri" panose="020F0502020204030204" pitchFamily="34" charset="0"/>
              </a:rPr>
              <a:t>efficiency</a:t>
            </a:r>
            <a:r>
              <a:rPr lang="en-US" sz="1200" dirty="0">
                <a:latin typeface="Calibri" panose="020F0502020204030204" pitchFamily="34" charset="0"/>
                <a:ea typeface="ＭＳ Ｐゴシック" charset="0"/>
                <a:cs typeface="Calibri" panose="020F0502020204030204" pitchFamily="34" charset="0"/>
              </a:rPr>
              <a:t> of the implementation of an information retrieval system is crucial. This imposes fundamental constraints on the retrieval model. Retrieval models that would capture relevance very well, but are computationally prohibitively expensive, are not suitable for an information retrieval system.</a:t>
            </a:r>
          </a:p>
        </p:txBody>
      </p:sp>
    </p:spTree>
    <p:extLst>
      <p:ext uri="{BB962C8B-B14F-4D97-AF65-F5344CB8AC3E}">
        <p14:creationId xmlns:p14="http://schemas.microsoft.com/office/powerpoint/2010/main" val="2238083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60</a:t>
            </a:fld>
            <a:endParaRPr lang="en-US"/>
          </a:p>
        </p:txBody>
      </p:sp>
    </p:spTree>
    <p:extLst>
      <p:ext uri="{BB962C8B-B14F-4D97-AF65-F5344CB8AC3E}">
        <p14:creationId xmlns:p14="http://schemas.microsoft.com/office/powerpoint/2010/main" val="6534129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dirty="0"/>
              <a:t>With precision and recall we can better control the kind of results we prefer to obtain. For example,</a:t>
            </a:r>
            <a:r>
              <a:rPr lang="en-GB" baseline="0" dirty="0"/>
              <a:t> for the case of cancer detection we would prefer to have higher recall to miss fewer cancer cases, even if we diagnose erroneously cancer in a few cases. Therefore, classifier 1 would be preferred over classifier 2 (which did better in terms of accuracy). Of course we can increase the recall arbitrarily, e.g., with a trivial classifier diagnosing cancer for everyone. B</a:t>
            </a:r>
            <a:r>
              <a:rPr lang="en-GB" dirty="0"/>
              <a:t>ut this also causes that 50% of the patients with no cancer go home worried about their health status.</a:t>
            </a:r>
          </a:p>
          <a:p>
            <a:r>
              <a:rPr lang="en-GB" baseline="0" dirty="0"/>
              <a:t>That is why still precision needs to be considered in the evaluation as second criterion.</a:t>
            </a:r>
          </a:p>
          <a:p>
            <a:endParaRPr lang="en-GB" baseline="0" dirty="0"/>
          </a:p>
          <a:p>
            <a:r>
              <a:rPr lang="en-GB" baseline="0" dirty="0"/>
              <a:t>Note that by using precision and recall we make the evaluation “asymmetric”. We focus in the evaluation on the positive class, since higher recall means more positive cases identified.</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61</a:t>
            </a:fld>
            <a:endParaRPr lang="en-US"/>
          </a:p>
        </p:txBody>
      </p:sp>
    </p:spTree>
    <p:extLst>
      <p:ext uri="{BB962C8B-B14F-4D97-AF65-F5344CB8AC3E}">
        <p14:creationId xmlns:p14="http://schemas.microsoft.com/office/powerpoint/2010/main" val="29742634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dirty="0"/>
              <a:t>With</a:t>
            </a:r>
            <a:r>
              <a:rPr lang="en-GB" baseline="0" dirty="0"/>
              <a:t> the F1 score still classifier 2 is evaluated as slightly better than classifier 1.</a:t>
            </a:r>
            <a:endParaRPr lang="en-GB" dirty="0"/>
          </a:p>
          <a:p>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62</a:t>
            </a:fld>
            <a:endParaRPr lang="en-US"/>
          </a:p>
        </p:txBody>
      </p:sp>
    </p:spTree>
    <p:extLst>
      <p:ext uri="{BB962C8B-B14F-4D97-AF65-F5344CB8AC3E}">
        <p14:creationId xmlns:p14="http://schemas.microsoft.com/office/powerpoint/2010/main" val="2744415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GB" dirty="0"/>
                  <a:t>With the F-alfa</a:t>
                </a:r>
                <a:r>
                  <a:rPr lang="en-GB" baseline="0" dirty="0"/>
                  <a:t> score, alfa=1/5, we can give more importance to recall and as a result indeed classifier 1 turns out to be have a better performance under this measure.</a:t>
                </a:r>
              </a:p>
              <a:p>
                <a:endParaRPr lang="en-GB" baseline="0" dirty="0"/>
              </a:p>
              <a:p>
                <a:r>
                  <a:rPr lang="en-GB" baseline="0" dirty="0"/>
                  <a:t>Sometimes also an F-beta score is computed substituting alfa = (1/1+beta^2), resulting in </a:t>
                </a:r>
                <a14:m>
                  <m:oMath xmlns:m="http://schemas.openxmlformats.org/officeDocument/2006/math">
                    <m:sSub>
                      <m:sSubPr>
                        <m:ctrlPr>
                          <a:rPr lang="en-GB" i="1" baseline="0" smtClean="0">
                            <a:latin typeface="Cambria Math" panose="02040503050406030204" pitchFamily="18" charset="0"/>
                          </a:rPr>
                        </m:ctrlPr>
                      </m:sSubPr>
                      <m:e>
                        <m:r>
                          <a:rPr lang="fr-CH" b="0" i="1" baseline="0" smtClean="0">
                            <a:latin typeface="Cambria Math" panose="02040503050406030204" pitchFamily="18" charset="0"/>
                          </a:rPr>
                          <m:t>𝐹</m:t>
                        </m:r>
                      </m:e>
                      <m:sub>
                        <m:r>
                          <a:rPr lang="en-GB" i="1" baseline="0" smtClean="0">
                            <a:latin typeface="Cambria Math" panose="02040503050406030204" pitchFamily="18" charset="0"/>
                            <a:ea typeface="Cambria Math" panose="02040503050406030204" pitchFamily="18" charset="0"/>
                          </a:rPr>
                          <m:t>𝛽</m:t>
                        </m:r>
                      </m:sub>
                    </m:sSub>
                    <m:r>
                      <a:rPr lang="fr-CH" b="0" i="1" baseline="0" smtClean="0">
                        <a:latin typeface="Cambria Math" panose="02040503050406030204" pitchFamily="18" charset="0"/>
                      </a:rPr>
                      <m:t>=(1+</m:t>
                    </m:r>
                    <m:sSup>
                      <m:sSupPr>
                        <m:ctrlPr>
                          <a:rPr lang="fr-CH" b="0" i="1" baseline="0" smtClean="0">
                            <a:latin typeface="Cambria Math" panose="02040503050406030204" pitchFamily="18" charset="0"/>
                          </a:rPr>
                        </m:ctrlPr>
                      </m:sSupPr>
                      <m:e>
                        <m:r>
                          <a:rPr lang="fr-CH" b="0" i="1" baseline="0" smtClean="0">
                            <a:latin typeface="Cambria Math" panose="02040503050406030204" pitchFamily="18" charset="0"/>
                            <a:ea typeface="Cambria Math" panose="02040503050406030204" pitchFamily="18" charset="0"/>
                          </a:rPr>
                          <m:t>𝛽</m:t>
                        </m:r>
                      </m:e>
                      <m:sup>
                        <m:r>
                          <a:rPr lang="fr-CH" b="0" i="1" baseline="0" smtClean="0">
                            <a:latin typeface="Cambria Math" panose="02040503050406030204" pitchFamily="18" charset="0"/>
                          </a:rPr>
                          <m:t>2</m:t>
                        </m:r>
                      </m:sup>
                    </m:sSup>
                    <m:r>
                      <a:rPr lang="fr-CH" b="0" i="1" baseline="0" smtClean="0">
                        <a:latin typeface="Cambria Math" panose="02040503050406030204" pitchFamily="18" charset="0"/>
                      </a:rPr>
                      <m:t>)</m:t>
                    </m:r>
                    <m:f>
                      <m:fPr>
                        <m:ctrlPr>
                          <a:rPr lang="fr-CH" b="0" i="1" baseline="0" smtClean="0">
                            <a:latin typeface="Cambria Math" panose="02040503050406030204" pitchFamily="18" charset="0"/>
                          </a:rPr>
                        </m:ctrlPr>
                      </m:fPr>
                      <m:num>
                        <m:r>
                          <a:rPr lang="fr-CH" b="0" i="1" baseline="0" smtClean="0">
                            <a:latin typeface="Cambria Math" panose="02040503050406030204" pitchFamily="18" charset="0"/>
                          </a:rPr>
                          <m:t>𝑃𝑅</m:t>
                        </m:r>
                      </m:num>
                      <m:den>
                        <m:sSup>
                          <m:sSupPr>
                            <m:ctrlPr>
                              <a:rPr lang="fr-CH" b="0" i="1" baseline="0" smtClean="0">
                                <a:latin typeface="Cambria Math" panose="02040503050406030204" pitchFamily="18" charset="0"/>
                              </a:rPr>
                            </m:ctrlPr>
                          </m:sSupPr>
                          <m:e>
                            <m:r>
                              <a:rPr lang="fr-CH" b="0" i="1" baseline="0" smtClean="0">
                                <a:latin typeface="Cambria Math" panose="02040503050406030204" pitchFamily="18" charset="0"/>
                                <a:ea typeface="Cambria Math" panose="02040503050406030204" pitchFamily="18" charset="0"/>
                              </a:rPr>
                              <m:t>𝛽</m:t>
                            </m:r>
                          </m:e>
                          <m:sup>
                            <m:r>
                              <a:rPr lang="fr-CH" b="0" i="1" baseline="0" smtClean="0">
                                <a:latin typeface="Cambria Math" panose="02040503050406030204" pitchFamily="18" charset="0"/>
                              </a:rPr>
                              <m:t>2</m:t>
                            </m:r>
                          </m:sup>
                        </m:sSup>
                        <m:r>
                          <a:rPr lang="fr-CH" b="0" i="1" baseline="0" smtClean="0">
                            <a:latin typeface="Cambria Math" panose="02040503050406030204" pitchFamily="18" charset="0"/>
                          </a:rPr>
                          <m:t>𝑃</m:t>
                        </m:r>
                        <m:r>
                          <a:rPr lang="fr-CH" b="0" i="1" baseline="0" smtClean="0">
                            <a:latin typeface="Cambria Math" panose="02040503050406030204" pitchFamily="18" charset="0"/>
                          </a:rPr>
                          <m:t>+</m:t>
                        </m:r>
                        <m:r>
                          <a:rPr lang="fr-CH" b="0" i="1" baseline="0" smtClean="0">
                            <a:latin typeface="Cambria Math" panose="02040503050406030204" pitchFamily="18" charset="0"/>
                          </a:rPr>
                          <m:t>𝑅</m:t>
                        </m:r>
                      </m:den>
                    </m:f>
                  </m:oMath>
                </a14:m>
                <a:endParaRPr lang="en-GB" baseline="0" dirty="0"/>
              </a:p>
              <a:p>
                <a:r>
                  <a:rPr lang="en-GB" baseline="0" dirty="0"/>
                  <a:t>In this example we would have beta = 2.</a:t>
                </a:r>
                <a:endParaRPr lang="en-GB" dirty="0"/>
              </a:p>
            </p:txBody>
          </p:sp>
        </mc:Choice>
        <mc:Fallback xmlns="">
          <p:sp>
            <p:nvSpPr>
              <p:cNvPr id="3" name="Notes Placeholder 2"/>
              <p:cNvSpPr>
                <a:spLocks noGrp="1"/>
              </p:cNvSpPr>
              <p:nvPr>
                <p:ph type="body" idx="1"/>
              </p:nvPr>
            </p:nvSpPr>
            <p:spPr/>
            <p:txBody>
              <a:bodyPr/>
              <a:lstStyle/>
              <a:p>
                <a:r>
                  <a:rPr lang="en-GB" dirty="0"/>
                  <a:t>With the F-alfa</a:t>
                </a:r>
                <a:r>
                  <a:rPr lang="en-GB" baseline="0" dirty="0"/>
                  <a:t> score, alfa=1/5, we can give more importance to recall and as a result indeed classifier 1 turns out to be the best.</a:t>
                </a:r>
              </a:p>
              <a:p>
                <a:endParaRPr lang="en-GB" baseline="0" dirty="0"/>
              </a:p>
              <a:p>
                <a:r>
                  <a:rPr lang="en-GB" baseline="0" dirty="0"/>
                  <a:t>Sometimes also an F-beta score is computed substituting alfa = (1/1+beta^2), resulting in </a:t>
                </a:r>
                <a:r>
                  <a:rPr lang="fr-CH" b="0" i="0" baseline="0">
                    <a:latin typeface="Cambria Math" panose="02040503050406030204" pitchFamily="18" charset="0"/>
                  </a:rPr>
                  <a:t>𝐹</a:t>
                </a:r>
                <a:r>
                  <a:rPr lang="en-GB" b="0" i="0" baseline="0">
                    <a:latin typeface="Cambria Math" panose="02040503050406030204" pitchFamily="18" charset="0"/>
                  </a:rPr>
                  <a:t>_</a:t>
                </a:r>
                <a:r>
                  <a:rPr lang="en-GB" i="0" baseline="0">
                    <a:latin typeface="Cambria Math" panose="02040503050406030204" pitchFamily="18" charset="0"/>
                    <a:ea typeface="Cambria Math" panose="02040503050406030204" pitchFamily="18" charset="0"/>
                  </a:rPr>
                  <a:t>𝛽</a:t>
                </a:r>
                <a:r>
                  <a:rPr lang="fr-CH" b="0" i="0" baseline="0">
                    <a:latin typeface="Cambria Math" panose="02040503050406030204" pitchFamily="18" charset="0"/>
                  </a:rPr>
                  <a:t>=(1+</a:t>
                </a:r>
                <a:r>
                  <a:rPr lang="fr-CH" b="0" i="0" baseline="0">
                    <a:latin typeface="Cambria Math" panose="02040503050406030204" pitchFamily="18" charset="0"/>
                    <a:ea typeface="Cambria Math" panose="02040503050406030204" pitchFamily="18" charset="0"/>
                  </a:rPr>
                  <a:t>𝛽^</a:t>
                </a:r>
                <a:r>
                  <a:rPr lang="fr-CH" b="0" i="0" baseline="0">
                    <a:latin typeface="Cambria Math" panose="02040503050406030204" pitchFamily="18" charset="0"/>
                  </a:rPr>
                  <a:t>2)𝑃𝑅/(</a:t>
                </a:r>
                <a:r>
                  <a:rPr lang="fr-CH" b="0" i="0" baseline="0">
                    <a:latin typeface="Cambria Math" panose="02040503050406030204" pitchFamily="18" charset="0"/>
                    <a:ea typeface="Cambria Math" panose="02040503050406030204" pitchFamily="18" charset="0"/>
                  </a:rPr>
                  <a:t>𝛽^</a:t>
                </a:r>
                <a:r>
                  <a:rPr lang="fr-CH" b="0" i="0" baseline="0">
                    <a:latin typeface="Cambria Math" panose="02040503050406030204" pitchFamily="18" charset="0"/>
                  </a:rPr>
                  <a:t>2 𝑃+𝑅)</a:t>
                </a:r>
                <a:endParaRPr lang="en-GB" baseline="0" dirty="0"/>
              </a:p>
              <a:p>
                <a:endParaRPr lang="en-GB" baseline="0" dirty="0"/>
              </a:p>
              <a:p>
                <a:r>
                  <a:rPr lang="en-GB" baseline="0" dirty="0"/>
                  <a:t>In this example we would have beta = 2.</a:t>
                </a:r>
                <a:endParaRPr lang="en-GB" dirty="0"/>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63</a:t>
            </a:fld>
            <a:endParaRPr lang="en-US"/>
          </a:p>
        </p:txBody>
      </p:sp>
    </p:spTree>
    <p:extLst>
      <p:ext uri="{BB962C8B-B14F-4D97-AF65-F5344CB8AC3E}">
        <p14:creationId xmlns:p14="http://schemas.microsoft.com/office/powerpoint/2010/main" val="39186989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64</a:t>
            </a:fld>
            <a:endParaRPr lang="en-US"/>
          </a:p>
        </p:txBody>
      </p:sp>
    </p:spTree>
    <p:extLst>
      <p:ext uri="{BB962C8B-B14F-4D97-AF65-F5344CB8AC3E}">
        <p14:creationId xmlns:p14="http://schemas.microsoft.com/office/powerpoint/2010/main" val="17960207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65</a:t>
            </a:fld>
            <a:endParaRPr lang="en-US"/>
          </a:p>
        </p:txBody>
      </p:sp>
    </p:spTree>
    <p:extLst>
      <p:ext uri="{BB962C8B-B14F-4D97-AF65-F5344CB8AC3E}">
        <p14:creationId xmlns:p14="http://schemas.microsoft.com/office/powerpoint/2010/main" val="35790026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CD4B863B-C776-514B-B44D-7445A5EF504D}" type="slidenum">
              <a:rPr lang="en-US" sz="1200">
                <a:solidFill>
                  <a:schemeClr val="tx2"/>
                </a:solidFill>
                <a:latin typeface="Tempus Sans ITC" charset="0"/>
              </a:rPr>
              <a:pPr eaLnBrk="1" hangingPunct="1"/>
              <a:t>66</a:t>
            </a:fld>
            <a:endParaRPr lang="en-US" sz="1200">
              <a:solidFill>
                <a:schemeClr val="tx2"/>
              </a:solidFill>
              <a:latin typeface="Tempus Sans ITC" charset="0"/>
            </a:endParaRPr>
          </a:p>
        </p:txBody>
      </p:sp>
      <p:sp>
        <p:nvSpPr>
          <p:cNvPr id="47106" name="Rectangle 2"/>
          <p:cNvSpPr>
            <a:spLocks noGrp="1" noRot="1" noChangeAspect="1" noChangeArrowheads="1" noTextEdit="1"/>
          </p:cNvSpPr>
          <p:nvPr>
            <p:ph type="sldImg"/>
          </p:nvPr>
        </p:nvSpPr>
        <p:spPr>
          <a:xfrm>
            <a:off x="454025" y="542925"/>
            <a:ext cx="6119813" cy="4238625"/>
          </a:xfrm>
          <a:ln/>
        </p:spPr>
      </p:sp>
      <p:sp>
        <p:nvSpPr>
          <p:cNvPr id="4710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One of the two measures of recall and precision can always be optimized. Recall can be optimized by simply returning the whole document collection, whereas precision can be optimized by returning only very few results. Important is the trade-off: the higher the precision for a specific recall, the better the information retrieval system. A hypothetical, optimal information retrieval system would return results with 100% percent precision always. If a system ranks the results according to relevance the user can control the relation between recall and precision by selecting a threshold of how many results the user inspects.</a:t>
            </a:r>
          </a:p>
        </p:txBody>
      </p:sp>
    </p:spTree>
    <p:extLst>
      <p:ext uri="{BB962C8B-B14F-4D97-AF65-F5344CB8AC3E}">
        <p14:creationId xmlns:p14="http://schemas.microsoft.com/office/powerpoint/2010/main" val="41178722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p:sp>
        <p:nvSpPr>
          <p:cNvPr id="3" name="Notes Placeholder 2"/>
          <p:cNvSpPr>
            <a:spLocks noGrp="1"/>
          </p:cNvSpPr>
          <p:nvPr>
            <p:ph type="body" idx="1"/>
          </p:nvPr>
        </p:nvSpPr>
        <p:spPr/>
        <p:txBody>
          <a:bodyPr/>
          <a:lstStyle/>
          <a:p>
            <a:r>
              <a:rPr lang="en-US" dirty="0"/>
              <a:t>The recall-precision graph lists on the x-axis the documents according to their ranking and on the y-axis the precision achieved when returning the set of documents up to the rank.</a:t>
            </a:r>
          </a:p>
          <a:p>
            <a:endParaRPr lang="en-US" dirty="0"/>
          </a:p>
          <a:p>
            <a:r>
              <a:rPr lang="en-US" dirty="0"/>
              <a:t>If we draw the Recall-Precision graph for a ranked retrieval</a:t>
            </a:r>
            <a:r>
              <a:rPr lang="en-US" baseline="0" dirty="0"/>
              <a:t> result</a:t>
            </a:r>
            <a:r>
              <a:rPr lang="en-US" dirty="0"/>
              <a:t>, we will find the following picture. The precision</a:t>
            </a:r>
            <a:r>
              <a:rPr lang="en-US" baseline="0" dirty="0"/>
              <a:t> will always drop when non-relevant documents are returned and increase when relevant documents are returned. The green dots correspond to relevant documents and the red dots to non-relevant ones.</a:t>
            </a:r>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67</a:t>
            </a:fld>
            <a:endParaRPr lang="en-US"/>
          </a:p>
        </p:txBody>
      </p:sp>
    </p:spTree>
    <p:extLst>
      <p:ext uri="{BB962C8B-B14F-4D97-AF65-F5344CB8AC3E}">
        <p14:creationId xmlns:p14="http://schemas.microsoft.com/office/powerpoint/2010/main" val="1329561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p:sp>
        <p:nvSpPr>
          <p:cNvPr id="3" name="Notes Placeholder 2"/>
          <p:cNvSpPr>
            <a:spLocks noGrp="1"/>
          </p:cNvSpPr>
          <p:nvPr>
            <p:ph type="body" idx="1"/>
          </p:nvPr>
        </p:nvSpPr>
        <p:spPr/>
        <p:txBody>
          <a:bodyPr/>
          <a:lstStyle/>
          <a:p>
            <a:r>
              <a:rPr lang="en-US" baseline="0" dirty="0"/>
              <a:t>In order to convert the recall-precision plot into a monotonically decreasing function, interpolated precision is introduced, which returns always </a:t>
            </a:r>
            <a:r>
              <a:rPr lang="en-GB" dirty="0"/>
              <a:t>the maximum precision over all recalls r’ that are  greater than </a:t>
            </a:r>
            <a:r>
              <a:rPr lang="en-GB" dirty="0">
                <a:effectLst/>
              </a:rPr>
              <a:t>r.</a:t>
            </a:r>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68</a:t>
            </a:fld>
            <a:endParaRPr lang="en-US"/>
          </a:p>
        </p:txBody>
      </p:sp>
    </p:spTree>
    <p:extLst>
      <p:ext uri="{BB962C8B-B14F-4D97-AF65-F5344CB8AC3E}">
        <p14:creationId xmlns:p14="http://schemas.microsoft.com/office/powerpoint/2010/main" val="78874032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latin typeface="Calibri" panose="020F0502020204030204" pitchFamily="34" charset="0"/>
                    <a:cs typeface="Calibri" panose="020F0502020204030204" pitchFamily="34" charset="0"/>
                  </a:rPr>
                  <a:t>Mean Average Precision</a:t>
                </a:r>
                <a:r>
                  <a:rPr lang="en-US" baseline="0" dirty="0">
                    <a:latin typeface="Calibri" panose="020F0502020204030204" pitchFamily="34" charset="0"/>
                    <a:cs typeface="Calibri" panose="020F0502020204030204" pitchFamily="34" charset="0"/>
                  </a:rPr>
                  <a:t> has been shown to be a robust measure for evaluating the quality of a ranked retrieval system for a query collection Q. </a:t>
                </a:r>
                <a:r>
                  <a:rPr lang="en-US" sz="1400" kern="1200" dirty="0">
                    <a:solidFill>
                      <a:schemeClr val="tx1"/>
                    </a:solidFill>
                    <a:effectLst/>
                    <a:latin typeface="Calibri" panose="020F0502020204030204" pitchFamily="34" charset="0"/>
                    <a:ea typeface="ＭＳ Ｐゴシック" pitchFamily="34" charset="-128"/>
                    <a:cs typeface="Calibri" panose="020F0502020204030204" pitchFamily="34" charset="0"/>
                  </a:rPr>
                  <a:t> When a relevant document is not retrieved at all, the precision value in the</a:t>
                </a:r>
                <a:r>
                  <a:rPr lang="en-US" sz="1400" kern="1200" baseline="0" dirty="0">
                    <a:solidFill>
                      <a:schemeClr val="tx1"/>
                    </a:solidFill>
                    <a:effectLst/>
                    <a:latin typeface="Calibri" panose="020F0502020204030204" pitchFamily="34" charset="0"/>
                    <a:ea typeface="ＭＳ Ｐゴシック" pitchFamily="34" charset="-128"/>
                    <a:cs typeface="Calibri" panose="020F0502020204030204" pitchFamily="34" charset="0"/>
                  </a:rPr>
                  <a:t> </a:t>
                </a:r>
                <a:r>
                  <a:rPr lang="en-US" sz="1400" kern="1200" dirty="0">
                    <a:solidFill>
                      <a:schemeClr val="tx1"/>
                    </a:solidFill>
                    <a:effectLst/>
                    <a:latin typeface="Calibri" panose="020F0502020204030204" pitchFamily="34" charset="0"/>
                    <a:ea typeface="ＭＳ Ｐゴシック" pitchFamily="34" charset="-128"/>
                    <a:cs typeface="Calibri" panose="020F0502020204030204" pitchFamily="34" charset="0"/>
                  </a:rPr>
                  <a:t>MAP is 0.</a:t>
                </a:r>
              </a:p>
            </p:txBody>
          </p:sp>
        </mc:Choice>
        <mc:Fallback xmlns="">
          <p:sp>
            <p:nvSpPr>
              <p:cNvPr id="3" name="Notes Placeholder 2"/>
              <p:cNvSpPr>
                <a:spLocks noGrp="1"/>
              </p:cNvSpPr>
              <p:nvPr>
                <p:ph type="body" idx="1"/>
              </p:nvPr>
            </p:nvSpPr>
            <p:spPr/>
            <p:txBody>
              <a:bodyPr/>
              <a:lstStyle/>
              <a:p>
                <a:r>
                  <a:rPr lang="en-US" dirty="0"/>
                  <a:t>Mean Average Precision</a:t>
                </a:r>
                <a:r>
                  <a:rPr lang="en-US" baseline="0" dirty="0"/>
                  <a:t> has been shown to be a robust measure for evaluating the quality of a ranked retrieval system for a query collection Q. </a:t>
                </a:r>
                <a:r>
                  <a:rPr lang="en-US" sz="1400" kern="1200" dirty="0">
                    <a:solidFill>
                      <a:schemeClr val="tx1"/>
                    </a:solidFill>
                    <a:effectLst/>
                    <a:latin typeface="Times New Roman" pitchFamily="18" charset="0"/>
                    <a:ea typeface="ＭＳ Ｐゴシック" pitchFamily="34" charset="-128"/>
                    <a:cs typeface="ＭＳ Ｐゴシック" charset="0"/>
                  </a:rPr>
                  <a:t> When a relevant document is not retrieved at all, the precision value in the</a:t>
                </a:r>
                <a:r>
                  <a:rPr lang="en-US" sz="1400" kern="1200" baseline="0" dirty="0">
                    <a:solidFill>
                      <a:schemeClr val="tx1"/>
                    </a:solidFill>
                    <a:effectLst/>
                    <a:latin typeface="Times New Roman" pitchFamily="18" charset="0"/>
                    <a:ea typeface="ＭＳ Ｐゴシック" pitchFamily="34" charset="-128"/>
                    <a:cs typeface="ＭＳ Ｐゴシック" charset="0"/>
                  </a:rPr>
                  <a:t> </a:t>
                </a:r>
                <a:r>
                  <a:rPr lang="en-US" sz="1400" kern="1200" dirty="0">
                    <a:solidFill>
                      <a:schemeClr val="tx1"/>
                    </a:solidFill>
                    <a:effectLst/>
                    <a:latin typeface="Times New Roman" pitchFamily="18" charset="0"/>
                    <a:ea typeface="ＭＳ Ｐゴシック" pitchFamily="34" charset="-128"/>
                    <a:cs typeface="ＭＳ Ｐゴシック" charset="0"/>
                  </a:rPr>
                  <a:t>MAP is 0.</a:t>
                </a:r>
              </a:p>
              <a:p>
                <a:endParaRPr lang="en-US" sz="1400" kern="1200" dirty="0">
                  <a:solidFill>
                    <a:schemeClr val="tx1"/>
                  </a:solidFill>
                  <a:effectLst/>
                  <a:latin typeface="Times New Roman" pitchFamily="18" charset="0"/>
                  <a:ea typeface="ＭＳ Ｐゴシック" pitchFamily="34" charset="-128"/>
                  <a:cs typeface="ＭＳ Ｐゴシック" charset="0"/>
                </a:endParaRPr>
              </a:p>
              <a:p>
                <a:r>
                  <a:rPr lang="en-US" sz="1400" kern="1200" dirty="0">
                    <a:solidFill>
                      <a:schemeClr val="tx1"/>
                    </a:solidFill>
                    <a:effectLst/>
                    <a:latin typeface="Times New Roman" pitchFamily="18" charset="0"/>
                    <a:ea typeface="ＭＳ Ｐゴシック" pitchFamily="34" charset="-128"/>
                    <a:cs typeface="ＭＳ Ｐゴシック" charset="0"/>
                  </a:rPr>
                  <a:t>Note that we have a slight (ab)use of</a:t>
                </a:r>
                <a:r>
                  <a:rPr lang="en-US" sz="1400" kern="1200" baseline="0" dirty="0">
                    <a:solidFill>
                      <a:schemeClr val="tx1"/>
                    </a:solidFill>
                    <a:effectLst/>
                    <a:latin typeface="Times New Roman" pitchFamily="18" charset="0"/>
                    <a:ea typeface="ＭＳ Ｐゴシック" pitchFamily="34" charset="-128"/>
                    <a:cs typeface="ＭＳ Ｐゴシック" charset="0"/>
                  </a:rPr>
                  <a:t> notation. We write</a:t>
                </a:r>
                <a:r>
                  <a:rPr lang="en-US" sz="1400" kern="1200" dirty="0">
                    <a:solidFill>
                      <a:schemeClr val="tx1"/>
                    </a:solidFill>
                    <a:effectLst/>
                    <a:latin typeface="Times New Roman" pitchFamily="18" charset="0"/>
                    <a:ea typeface="ＭＳ Ｐゴシック" pitchFamily="34" charset="-128"/>
                    <a:cs typeface="ＭＳ Ｐゴシック" charset="0"/>
                  </a:rPr>
                  <a:t> </a:t>
                </a:r>
                <a:r>
                  <a:rPr lang="fr-CH" sz="1400" b="0" i="0">
                    <a:latin typeface="Cambria Math" panose="02040503050406030204" pitchFamily="18" charset="0"/>
                  </a:rPr>
                  <a:t>𝑃_𝑖𝑛𝑡 (</a:t>
                </a:r>
                <a:r>
                  <a:rPr lang="fr-CH" sz="1400" i="0">
                    <a:latin typeface="Cambria Math" panose="02040503050406030204" pitchFamily="18" charset="0"/>
                  </a:rPr>
                  <a:t>𝐷</a:t>
                </a:r>
                <a:r>
                  <a:rPr lang="en-US" sz="1400" i="0">
                    <a:latin typeface="Cambria Math" panose="02040503050406030204" pitchFamily="18" charset="0"/>
                  </a:rPr>
                  <a:t>_(</a:t>
                </a:r>
                <a:r>
                  <a:rPr lang="fr-CH" sz="1400" i="0">
                    <a:latin typeface="Cambria Math" charset="0"/>
                  </a:rPr>
                  <a:t>𝑗𝑘 </a:t>
                </a:r>
                <a:r>
                  <a:rPr lang="en-US" sz="1400" i="0">
                    <a:latin typeface="Cambria Math" panose="02040503050406030204" pitchFamily="18" charset="0"/>
                  </a:rPr>
                  <a:t>)</a:t>
                </a:r>
                <a:r>
                  <a:rPr lang="fr-CH" sz="1400" i="0">
                    <a:latin typeface="Cambria Math" panose="02040503050406030204" pitchFamily="18" charset="0"/>
                  </a:rPr>
                  <a:t> )</a:t>
                </a:r>
                <a:r>
                  <a:rPr lang="en-US" sz="1400" kern="1200" dirty="0">
                    <a:solidFill>
                      <a:schemeClr val="tx1"/>
                    </a:solidFill>
                    <a:effectLst/>
                    <a:latin typeface="Times New Roman" pitchFamily="18" charset="0"/>
                    <a:ea typeface="ＭＳ Ｐゴシック" pitchFamily="34" charset="-128"/>
                    <a:cs typeface="ＭＳ Ｐゴシック" charset="0"/>
                  </a:rPr>
                  <a:t> to denote </a:t>
                </a:r>
                <a:r>
                  <a:rPr lang="fr-CH" sz="1400" b="0" i="0">
                    <a:latin typeface="Cambria Math" panose="02040503050406030204" pitchFamily="18" charset="0"/>
                  </a:rPr>
                  <a:t>𝑃_𝑖𝑛𝑡 (𝑘)  </a:t>
                </a:r>
                <a:r>
                  <a:rPr lang="en-US" sz="1400" kern="1200" dirty="0">
                    <a:solidFill>
                      <a:schemeClr val="tx1"/>
                    </a:solidFill>
                    <a:effectLst/>
                    <a:latin typeface="Times New Roman" pitchFamily="18" charset="0"/>
                    <a:ea typeface="ＭＳ Ｐゴシック" pitchFamily="34" charset="-128"/>
                    <a:cs typeface="ＭＳ Ｐゴシック" charset="0"/>
                  </a:rPr>
                  <a:t> for the</a:t>
                </a:r>
                <a:r>
                  <a:rPr lang="en-US" sz="1400" kern="1200" baseline="0" dirty="0">
                    <a:solidFill>
                      <a:schemeClr val="tx1"/>
                    </a:solidFill>
                    <a:effectLst/>
                    <a:latin typeface="Times New Roman" pitchFamily="18" charset="0"/>
                    <a:ea typeface="ＭＳ Ｐゴシック" pitchFamily="34" charset="-128"/>
                    <a:cs typeface="ＭＳ Ｐゴシック" charset="0"/>
                  </a:rPr>
                  <a:t> top-k recalled documents for query </a:t>
                </a:r>
                <a:r>
                  <a:rPr lang="fr-CH" sz="1400" b="0" i="0" dirty="0">
                    <a:latin typeface="Cambria Math" charset="0"/>
                  </a:rPr>
                  <a:t>𝑞</a:t>
                </a:r>
                <a:r>
                  <a:rPr lang="en-US" sz="1400" b="0" i="0" dirty="0">
                    <a:latin typeface="Cambria Math" panose="02040503050406030204" pitchFamily="18" charset="0"/>
                  </a:rPr>
                  <a:t>_</a:t>
                </a:r>
                <a:r>
                  <a:rPr lang="fr-CH" sz="1400" b="0" i="0" dirty="0">
                    <a:latin typeface="Cambria Math" charset="0"/>
                  </a:rPr>
                  <a:t>𝑗</a:t>
                </a:r>
                <a:r>
                  <a:rPr lang="en-US" sz="1400" b="0" i="0" dirty="0">
                    <a:latin typeface="Cambria Math" charset="0"/>
                  </a:rPr>
                  <a:t> </a:t>
                </a:r>
                <a:r>
                  <a:rPr lang="en-US" sz="1400" i="0" dirty="0">
                    <a:latin typeface="Cambria Math" charset="0"/>
                  </a:rPr>
                  <a:t> </a:t>
                </a:r>
                <a:r>
                  <a:rPr lang="en-US" sz="1400" kern="1200" dirty="0">
                    <a:solidFill>
                      <a:schemeClr val="tx1"/>
                    </a:solidFill>
                    <a:effectLst/>
                    <a:latin typeface="Times New Roman" pitchFamily="18" charset="0"/>
                    <a:ea typeface="ＭＳ Ｐゴシック" pitchFamily="34" charset="-128"/>
                    <a:cs typeface="ＭＳ Ｐゴシック" charset="0"/>
                  </a:rPr>
                  <a:t>.</a:t>
                </a:r>
              </a:p>
              <a:p>
                <a:endParaRPr lang="en-US" dirty="0"/>
              </a:p>
            </p:txBody>
          </p:sp>
        </mc:Fallback>
      </mc:AlternateContent>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69</a:t>
            </a:fld>
            <a:endParaRPr lang="en-US"/>
          </a:p>
        </p:txBody>
      </p:sp>
    </p:spTree>
    <p:extLst>
      <p:ext uri="{BB962C8B-B14F-4D97-AF65-F5344CB8AC3E}">
        <p14:creationId xmlns:p14="http://schemas.microsoft.com/office/powerpoint/2010/main" val="2733900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7AAC3D6B-E4A3-A549-A7B8-08400F891CD5}" type="slidenum">
              <a:rPr lang="en-US" sz="1200">
                <a:solidFill>
                  <a:schemeClr val="tx2"/>
                </a:solidFill>
                <a:latin typeface="Tempus Sans ITC" charset="0"/>
              </a:rPr>
              <a:pPr eaLnBrk="1" hangingPunct="1"/>
              <a:t>7</a:t>
            </a:fld>
            <a:endParaRPr lang="en-US" sz="1200">
              <a:solidFill>
                <a:schemeClr val="tx2"/>
              </a:solidFill>
              <a:latin typeface="Tempus Sans ITC" charset="0"/>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28600" indent="-228600"/>
            <a:r>
              <a:rPr lang="en-US" dirty="0">
                <a:latin typeface="Calibri" panose="020F0502020204030204" pitchFamily="34" charset="0"/>
                <a:ea typeface="ＭＳ Ｐゴシック" charset="0"/>
                <a:cs typeface="Calibri" panose="020F0502020204030204" pitchFamily="34" charset="0"/>
              </a:rPr>
              <a:t>The most popular information retrieval systems today are Web search engines. To a large degree, they are text retrieval systems, since they exploit mainly the textual content of Web documents for retrieval. However, current Web search engines also exploit many other features of documents, such as link information or image content, and personal features of the users. </a:t>
            </a:r>
            <a:r>
              <a:rPr lang="en-US" altLang="ja-JP" dirty="0">
                <a:latin typeface="Calibri" panose="020F0502020204030204" pitchFamily="34" charset="0"/>
                <a:ea typeface="ＭＳ Ｐゴシック" charset="0"/>
                <a:cs typeface="Calibri" panose="020F0502020204030204" pitchFamily="34" charset="0"/>
              </a:rPr>
              <a:t>The three tasks of a Web search engine for retrieval are:</a:t>
            </a:r>
          </a:p>
          <a:p>
            <a:pPr marL="228600" indent="-228600">
              <a:buFontTx/>
              <a:buAutoNum type="arabicPeriod"/>
            </a:pPr>
            <a:r>
              <a:rPr lang="en-US" dirty="0">
                <a:latin typeface="Calibri" panose="020F0502020204030204" pitchFamily="34" charset="0"/>
                <a:ea typeface="ＭＳ Ｐゴシック" charset="0"/>
                <a:cs typeface="Calibri" panose="020F0502020204030204" pitchFamily="34" charset="0"/>
              </a:rPr>
              <a:t>extracting the textual features, which are the words or terms that occur in the documents. We assume that the web search engine has already collected the documents from the Web using a Web crawler.</a:t>
            </a:r>
          </a:p>
          <a:p>
            <a:pPr marL="228600" indent="-228600">
              <a:buFontTx/>
              <a:buAutoNum type="arabicPeriod"/>
            </a:pPr>
            <a:r>
              <a:rPr lang="en-US" dirty="0">
                <a:latin typeface="Calibri" panose="020F0502020204030204" pitchFamily="34" charset="0"/>
                <a:ea typeface="ＭＳ Ｐゴシック" charset="0"/>
                <a:cs typeface="Calibri" panose="020F0502020204030204" pitchFamily="34" charset="0"/>
              </a:rPr>
              <a:t>support the formulation of textual queries. This is usually done by allowing the entry of keywords through Web forms.</a:t>
            </a:r>
          </a:p>
          <a:p>
            <a:pPr marL="228600" indent="-228600">
              <a:buFontTx/>
              <a:buAutoNum type="arabicPeriod"/>
            </a:pPr>
            <a:r>
              <a:rPr lang="en-US" dirty="0">
                <a:latin typeface="Calibri" panose="020F0502020204030204" pitchFamily="34" charset="0"/>
                <a:ea typeface="ＭＳ Ｐゴシック" charset="0"/>
                <a:cs typeface="Calibri" panose="020F0502020204030204" pitchFamily="34" charset="0"/>
              </a:rPr>
              <a:t>computing the similarity of documents with the query and producing from that a ranked result. Standard methods for computing similarity Boolean retrieval and vector space retrieval. We will introduce these methods in detail later in this lecture.</a:t>
            </a:r>
          </a:p>
          <a:p>
            <a:pPr marL="228600" indent="-228600"/>
            <a:endParaRPr lang="en-US" dirty="0">
              <a:latin typeface="Times New Roman" charset="0"/>
              <a:ea typeface="ＭＳ Ｐゴシック" charset="0"/>
            </a:endParaRPr>
          </a:p>
        </p:txBody>
      </p:sp>
    </p:spTree>
    <p:extLst>
      <p:ext uri="{BB962C8B-B14F-4D97-AF65-F5344CB8AC3E}">
        <p14:creationId xmlns:p14="http://schemas.microsoft.com/office/powerpoint/2010/main" val="8144845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p:sp>
        <p:nvSpPr>
          <p:cNvPr id="3" name="Notes Placeholder 2"/>
          <p:cNvSpPr>
            <a:spLocks noGrp="1"/>
          </p:cNvSpPr>
          <p:nvPr>
            <p:ph type="body" idx="1"/>
          </p:nvPr>
        </p:nvSpPr>
        <p:spPr/>
        <p:txBody>
          <a:bodyPr/>
          <a:lstStyle/>
          <a:p>
            <a:r>
              <a:rPr lang="en-US" dirty="0"/>
              <a:t>A simple</a:t>
            </a:r>
            <a:r>
              <a:rPr lang="en-US" baseline="0" dirty="0"/>
              <a:t> example where the query set Q to be evaluated consists of a single query q. For multiple queries the results would be averaged.</a:t>
            </a:r>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70</a:t>
            </a:fld>
            <a:endParaRPr lang="en-US"/>
          </a:p>
        </p:txBody>
      </p:sp>
    </p:spTree>
    <p:extLst>
      <p:ext uri="{BB962C8B-B14F-4D97-AF65-F5344CB8AC3E}">
        <p14:creationId xmlns:p14="http://schemas.microsoft.com/office/powerpoint/2010/main" val="1745372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000" dirty="0"/>
              <a:t>Another frequently used approach to globally evaluate ranked retrieval is the ROC curve. The ROC curve is frequently loosely</a:t>
            </a:r>
            <a:r>
              <a:rPr lang="en-US" sz="1000" baseline="0" dirty="0"/>
              <a:t> called a recall-precision curve, which is not accurate (as the figure shows).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000"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000" baseline="0" dirty="0"/>
              <a:t>The ROC curve relates specificity (on the x-axis)  to recall (on the y-axis). Specificity measures the fraction of true negatives that are detected in proportion to all negatives. Thus 1 – specificity is the rate of false positives that have been retrieved, the so-called </a:t>
            </a:r>
            <a:r>
              <a:rPr lang="en-US" sz="1000" b="1" baseline="0" dirty="0"/>
              <a:t>false positive rate (FPR)</a:t>
            </a:r>
            <a:r>
              <a:rPr lang="en-US" sz="1000" baseline="0" dirty="0"/>
              <a:t>. In other words, it is the fraction of non-relevant documents among all non-relevant documents that occur in the result. The desired behavior of an IR system is that the curve raises quickly at the beginning, which means that many relevant results are retrieved without having a high fraction of non-relevant documents. This is also equivalent to  saying that the area under the curve should be large. Therefore, t</a:t>
            </a:r>
            <a:r>
              <a:rPr lang="en-US" sz="1000" dirty="0"/>
              <a:t>he area under the ROC curve is sometimes considered similarly as an evaluation of the overall retrieval quality of a retrieval system, analogous</a:t>
            </a:r>
            <a:r>
              <a:rPr lang="en-US" sz="1000" baseline="0" dirty="0"/>
              <a:t> to the MAP measure.</a:t>
            </a:r>
            <a:endParaRPr lang="en-US" sz="1000" dirty="0"/>
          </a:p>
          <a:p>
            <a:endParaRPr lang="en-US" sz="1000" dirty="0"/>
          </a:p>
          <a:p>
            <a:r>
              <a:rPr lang="en-US" sz="1000" dirty="0"/>
              <a:t>Example: </a:t>
            </a:r>
          </a:p>
          <a:p>
            <a:pPr marL="285750" indent="-285750">
              <a:buFont typeface="Arial" charset="0"/>
              <a:buChar char="•"/>
            </a:pPr>
            <a:r>
              <a:rPr lang="en-US" sz="1000" dirty="0"/>
              <a:t>When the recall is</a:t>
            </a:r>
            <a:r>
              <a:rPr lang="en-US" sz="1000" baseline="0" dirty="0"/>
              <a:t> at 0.5 then 1-S is at 0.1. This implies that S is 0.9. Then we can conclude that </a:t>
            </a:r>
            <a:r>
              <a:rPr lang="en-US" sz="1000" baseline="0" dirty="0" err="1"/>
              <a:t>fp</a:t>
            </a:r>
            <a:r>
              <a:rPr lang="en-US" sz="1000" baseline="0" dirty="0"/>
              <a:t> = 1/9 </a:t>
            </a:r>
            <a:r>
              <a:rPr lang="en-US" sz="1000" baseline="0" dirty="0" err="1"/>
              <a:t>tn</a:t>
            </a:r>
            <a:r>
              <a:rPr lang="en-US" sz="1000" baseline="0" dirty="0"/>
              <a:t>, or in other words when retrieving half of the relevant documents, then we have also retrieved about 10% of the non-relevant documents.</a:t>
            </a:r>
          </a:p>
          <a:p>
            <a:pPr marL="285750" indent="-285750">
              <a:buFont typeface="Arial" charset="0"/>
              <a:buChar char="•"/>
            </a:pPr>
            <a:endParaRPr lang="en-US" sz="1000" baseline="0"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71</a:t>
            </a:fld>
            <a:endParaRPr lang="en-US"/>
          </a:p>
        </p:txBody>
      </p:sp>
    </p:spTree>
    <p:extLst>
      <p:ext uri="{BB962C8B-B14F-4D97-AF65-F5344CB8AC3E}">
        <p14:creationId xmlns:p14="http://schemas.microsoft.com/office/powerpoint/2010/main" val="54503614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p:sp>
        <p:nvSpPr>
          <p:cNvPr id="3" name="Notes Placeholder 2"/>
          <p:cNvSpPr>
            <a:spLocks noGrp="1"/>
          </p:cNvSpPr>
          <p:nvPr>
            <p:ph type="body" idx="1"/>
          </p:nvPr>
        </p:nvSpPr>
        <p:spPr/>
        <p:txBody>
          <a:bodyPr/>
          <a:lstStyle/>
          <a:p>
            <a:r>
              <a:rPr lang="en-US" dirty="0"/>
              <a:t>NDCG builds on the concepts of cumulative gain (CG) and discounted cumulative gain (DCG).</a:t>
            </a:r>
          </a:p>
          <a:p>
            <a:endParaRPr lang="en-US" dirty="0"/>
          </a:p>
          <a:p>
            <a:r>
              <a:rPr lang="en-US" dirty="0"/>
              <a:t>With CG the scores of the top-k ranked items are added up. The higher this value, the higher the quality of the predicted scores.</a:t>
            </a:r>
          </a:p>
          <a:p>
            <a:endParaRPr lang="en-US" dirty="0"/>
          </a:p>
          <a:p>
            <a:r>
              <a:rPr lang="en-US" dirty="0"/>
              <a:t>CG does not consider the position of the scores, whereas in practice the earlier positions are more important. Therefore, with DCG a weighting function for the positions is included, which gives higher weight to the earlier positions. The method has its background in finance, where for investments gains in earlier years are higher weighted than gains further into the future.</a:t>
            </a:r>
          </a:p>
        </p:txBody>
      </p:sp>
      <p:sp>
        <p:nvSpPr>
          <p:cNvPr id="4" name="Slide Number Placeholder 3"/>
          <p:cNvSpPr>
            <a:spLocks noGrp="1"/>
          </p:cNvSpPr>
          <p:nvPr>
            <p:ph type="sldNum" sz="quarter" idx="5"/>
          </p:nvPr>
        </p:nvSpPr>
        <p:spPr/>
        <p:txBody>
          <a:bodyPr/>
          <a:lstStyle/>
          <a:p>
            <a:fld id="{E6C47E0B-2958-48CC-BA4E-C350203CF107}" type="slidenum">
              <a:rPr lang="en-US" smtClean="0"/>
              <a:pPr/>
              <a:t>72</a:t>
            </a:fld>
            <a:endParaRPr lang="en-US"/>
          </a:p>
        </p:txBody>
      </p:sp>
    </p:spTree>
    <p:extLst>
      <p:ext uri="{BB962C8B-B14F-4D97-AF65-F5344CB8AC3E}">
        <p14:creationId xmlns:p14="http://schemas.microsoft.com/office/powerpoint/2010/main" val="3402906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p:sp>
        <p:nvSpPr>
          <p:cNvPr id="3" name="Notes Placeholder 2"/>
          <p:cNvSpPr>
            <a:spLocks noGrp="1"/>
          </p:cNvSpPr>
          <p:nvPr>
            <p:ph type="body" idx="1"/>
          </p:nvPr>
        </p:nvSpPr>
        <p:spPr/>
        <p:txBody>
          <a:bodyPr/>
          <a:lstStyle/>
          <a:p>
            <a:r>
              <a:rPr lang="en-US" dirty="0"/>
              <a:t>Finally, the metrics provided by DCG is not normalized and can thus not be compared for different rating schemes and choices of k. To calibrate the values, the DCG for the optimally sorted items is considered as baseline. By normalizing the DCS using this baseline, one obtains the NDCG, as a standardized measure for ranking quality in the interval [0,1].</a:t>
            </a:r>
          </a:p>
        </p:txBody>
      </p:sp>
      <p:sp>
        <p:nvSpPr>
          <p:cNvPr id="4" name="Slide Number Placeholder 3"/>
          <p:cNvSpPr>
            <a:spLocks noGrp="1"/>
          </p:cNvSpPr>
          <p:nvPr>
            <p:ph type="sldNum" sz="quarter" idx="5"/>
          </p:nvPr>
        </p:nvSpPr>
        <p:spPr/>
        <p:txBody>
          <a:bodyPr/>
          <a:lstStyle/>
          <a:p>
            <a:fld id="{E6C47E0B-2958-48CC-BA4E-C350203CF107}" type="slidenum">
              <a:rPr lang="en-US" smtClean="0"/>
              <a:pPr/>
              <a:t>73</a:t>
            </a:fld>
            <a:endParaRPr lang="en-US"/>
          </a:p>
        </p:txBody>
      </p:sp>
    </p:spTree>
    <p:extLst>
      <p:ext uri="{BB962C8B-B14F-4D97-AF65-F5344CB8AC3E}">
        <p14:creationId xmlns:p14="http://schemas.microsoft.com/office/powerpoint/2010/main" val="3894285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p:sp>
        <p:nvSpPr>
          <p:cNvPr id="3" name="Notes Placeholder 2"/>
          <p:cNvSpPr>
            <a:spLocks noGrp="1"/>
          </p:cNvSpPr>
          <p:nvPr>
            <p:ph type="body" idx="1"/>
          </p:nvPr>
        </p:nvSpPr>
        <p:spPr/>
        <p:txBody>
          <a:bodyPr/>
          <a:lstStyle/>
          <a:p>
            <a:r>
              <a:rPr lang="en-US" dirty="0"/>
              <a:t>The example illustrates the different steps in the calculation of NDCG.</a:t>
            </a:r>
          </a:p>
        </p:txBody>
      </p:sp>
      <p:sp>
        <p:nvSpPr>
          <p:cNvPr id="4" name="Slide Number Placeholder 3"/>
          <p:cNvSpPr>
            <a:spLocks noGrp="1"/>
          </p:cNvSpPr>
          <p:nvPr>
            <p:ph type="sldNum" sz="quarter" idx="5"/>
          </p:nvPr>
        </p:nvSpPr>
        <p:spPr/>
        <p:txBody>
          <a:bodyPr/>
          <a:lstStyle/>
          <a:p>
            <a:fld id="{E6C47E0B-2958-48CC-BA4E-C350203CF107}" type="slidenum">
              <a:rPr lang="en-US" smtClean="0"/>
              <a:pPr/>
              <a:t>74</a:t>
            </a:fld>
            <a:endParaRPr lang="en-US"/>
          </a:p>
        </p:txBody>
      </p:sp>
    </p:spTree>
    <p:extLst>
      <p:ext uri="{BB962C8B-B14F-4D97-AF65-F5344CB8AC3E}">
        <p14:creationId xmlns:p14="http://schemas.microsoft.com/office/powerpoint/2010/main" val="33928258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In this step the DCG values are normalized.</a:t>
            </a:r>
          </a:p>
        </p:txBody>
      </p:sp>
      <p:sp>
        <p:nvSpPr>
          <p:cNvPr id="4" name="Slide Number Placeholder 3"/>
          <p:cNvSpPr>
            <a:spLocks noGrp="1"/>
          </p:cNvSpPr>
          <p:nvPr>
            <p:ph type="sldNum" sz="quarter" idx="5"/>
          </p:nvPr>
        </p:nvSpPr>
        <p:spPr/>
        <p:txBody>
          <a:bodyPr/>
          <a:lstStyle/>
          <a:p>
            <a:fld id="{E6C47E0B-2958-48CC-BA4E-C350203CF107}" type="slidenum">
              <a:rPr lang="en-US" smtClean="0"/>
              <a:pPr/>
              <a:t>75</a:t>
            </a:fld>
            <a:endParaRPr lang="en-US"/>
          </a:p>
        </p:txBody>
      </p:sp>
    </p:spTree>
    <p:extLst>
      <p:ext uri="{BB962C8B-B14F-4D97-AF65-F5344CB8AC3E}">
        <p14:creationId xmlns:p14="http://schemas.microsoft.com/office/powerpoint/2010/main" val="24105336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76</a:t>
            </a:fld>
            <a:endParaRPr lang="en-US"/>
          </a:p>
        </p:txBody>
      </p:sp>
    </p:spTree>
    <p:extLst>
      <p:ext uri="{BB962C8B-B14F-4D97-AF65-F5344CB8AC3E}">
        <p14:creationId xmlns:p14="http://schemas.microsoft.com/office/powerpoint/2010/main" val="318516064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542925"/>
            <a:ext cx="6119813" cy="4238625"/>
          </a:xfrm>
        </p:spPr>
      </p:sp>
      <p:sp>
        <p:nvSpPr>
          <p:cNvPr id="3" name="Notes Placeholder 2"/>
          <p:cNvSpPr>
            <a:spLocks noGrp="1"/>
          </p:cNvSpPr>
          <p:nvPr>
            <p:ph type="body" idx="1"/>
          </p:nvPr>
        </p:nvSpPr>
        <p:spPr/>
        <p:txBody>
          <a:bodyPr/>
          <a:lstStyle/>
          <a:p>
            <a:endParaRPr lang="en-CH" dirty="0"/>
          </a:p>
          <a:p>
            <a:endParaRPr lang="en-CH" dirty="0"/>
          </a:p>
          <a:p>
            <a:endParaRPr lang="en-CH" dirty="0"/>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77</a:t>
            </a:fld>
            <a:endParaRPr lang="en-US"/>
          </a:p>
        </p:txBody>
      </p:sp>
    </p:spTree>
    <p:extLst>
      <p:ext uri="{BB962C8B-B14F-4D97-AF65-F5344CB8AC3E}">
        <p14:creationId xmlns:p14="http://schemas.microsoft.com/office/powerpoint/2010/main" val="41270027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a:defRPr/>
            </a:pPr>
            <a:fld id="{14727734-ABCF-234D-B636-C5B0C95204C2}" type="slidenum">
              <a:rPr lang="en-US" smtClean="0"/>
              <a:pPr>
                <a:defRPr/>
              </a:pPr>
              <a:t>78</a:t>
            </a:fld>
            <a:endParaRPr lang="en-US"/>
          </a:p>
        </p:txBody>
      </p:sp>
    </p:spTree>
    <p:extLst>
      <p:ext uri="{BB962C8B-B14F-4D97-AF65-F5344CB8AC3E}">
        <p14:creationId xmlns:p14="http://schemas.microsoft.com/office/powerpoint/2010/main" val="3972815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7AAC3D6B-E4A3-A549-A7B8-08400F891CD5}" type="slidenum">
              <a:rPr lang="en-US" sz="1200">
                <a:solidFill>
                  <a:schemeClr val="tx2"/>
                </a:solidFill>
                <a:latin typeface="Tempus Sans ITC" charset="0"/>
              </a:rPr>
              <a:pPr eaLnBrk="1" hangingPunct="1"/>
              <a:t>8</a:t>
            </a:fld>
            <a:endParaRPr lang="en-US" sz="1200">
              <a:solidFill>
                <a:schemeClr val="tx2"/>
              </a:solidFill>
              <a:latin typeface="Tempus Sans ITC" charset="0"/>
            </a:endParaRPr>
          </a:p>
        </p:txBody>
      </p:sp>
      <p:sp>
        <p:nvSpPr>
          <p:cNvPr id="30722" name="Rectangle 2"/>
          <p:cNvSpPr>
            <a:spLocks noGrp="1" noRot="1" noChangeAspect="1" noChangeArrowheads="1" noTextEdit="1"/>
          </p:cNvSpPr>
          <p:nvPr>
            <p:ph type="sldImg"/>
          </p:nvPr>
        </p:nvSpPr>
        <p:spPr>
          <a:xfrm>
            <a:off x="454025" y="542925"/>
            <a:ext cx="6119813" cy="4238625"/>
          </a:xfrm>
          <a:ln/>
        </p:spPr>
      </p:sp>
      <mc:AlternateContent xmlns:mc="http://schemas.openxmlformats.org/markup-compatibility/2006" xmlns:a14="http://schemas.microsoft.com/office/drawing/2010/main">
        <mc:Choice Requires="a14">
          <p:sp>
            <p:nvSpPr>
              <p:cNvPr id="30723" name="Rectangle 3"/>
              <p:cNvSpPr>
                <a:spLocks noGrp="1" noChangeArrowheads="1"/>
              </p:cNvSpPr>
              <p:nvPr>
                <p:ph type="body" idx="1"/>
              </p:nvPr>
            </p:nvSpPr>
            <p:spPr>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a:lstStyle/>
              <a:p>
                <a:pPr marL="228600" marR="0" lvl="0" indent="-228600" algn="l" defTabSz="914400" rtl="0" eaLnBrk="0" fontAlgn="base" latinLnBrk="0" hangingPunct="0">
                  <a:lnSpc>
                    <a:spcPct val="100000"/>
                  </a:lnSpc>
                  <a:spcBef>
                    <a:spcPct val="30000"/>
                  </a:spcBef>
                  <a:spcAft>
                    <a:spcPct val="0"/>
                  </a:spcAft>
                  <a:buClrTx/>
                  <a:buSzTx/>
                  <a:buFontTx/>
                  <a:buNone/>
                  <a:tabLst/>
                  <a:defRPr/>
                </a:pPr>
                <a:r>
                  <a:rPr lang="en-US" dirty="0">
                    <a:latin typeface="Calibri" panose="020F0502020204030204" pitchFamily="34" charset="0"/>
                    <a:ea typeface="ＭＳ Ｐゴシック" charset="0"/>
                    <a:cs typeface="Calibri" panose="020F0502020204030204" pitchFamily="34" charset="0"/>
                  </a:rPr>
                  <a:t>Here we provide a more formal description of how information retrieval models work in general. A first important observation is that the result depends not only on the properties of the query, but also on (statistical) properties of the document collection C, a subset of all possible documents D. So, formally, the information retrieval task can be described as the computation of a function </a:t>
                </a:r>
                <a14:m>
                  <m:oMath xmlns:m="http://schemas.openxmlformats.org/officeDocument/2006/math">
                    <m:r>
                      <m:rPr>
                        <m:sty m:val="p"/>
                      </m:rPr>
                      <a:rPr lang="fr-CH" dirty="0" smtClean="0">
                        <a:latin typeface="Cambria Math" panose="02040503050406030204" pitchFamily="18" charset="0"/>
                      </a:rPr>
                      <m:t>IR</m:t>
                    </m:r>
                    <m:r>
                      <a:rPr lang="fr-CH" i="1" dirty="0">
                        <a:latin typeface="Cambria Math" panose="02040503050406030204" pitchFamily="18" charset="0"/>
                      </a:rPr>
                      <m:t>:</m:t>
                    </m:r>
                    <m:r>
                      <a:rPr lang="fr-CH" b="0" i="1" dirty="0" smtClean="0">
                        <a:latin typeface="Cambria Math" panose="02040503050406030204" pitchFamily="18" charset="0"/>
                      </a:rPr>
                      <m:t>𝑃</m:t>
                    </m:r>
                    <m:r>
                      <a:rPr lang="fr-CH" b="0" i="1" dirty="0" smtClean="0">
                        <a:latin typeface="Cambria Math" panose="02040503050406030204" pitchFamily="18" charset="0"/>
                      </a:rPr>
                      <m:t>(</m:t>
                    </m:r>
                    <m:r>
                      <a:rPr lang="fr-CH" b="0" i="1" dirty="0" smtClean="0">
                        <a:latin typeface="Cambria Math" panose="02040503050406030204" pitchFamily="18" charset="0"/>
                      </a:rPr>
                      <m:t>𝐷</m:t>
                    </m:r>
                    <m:r>
                      <a:rPr lang="fr-CH" b="0" i="1" dirty="0" smtClean="0">
                        <a:latin typeface="Cambria Math" panose="02040503050406030204" pitchFamily="18" charset="0"/>
                      </a:rPr>
                      <m:t>)×</m:t>
                    </m:r>
                    <m:r>
                      <a:rPr lang="fr-CH" i="1" dirty="0">
                        <a:latin typeface="Cambria Math" panose="02040503050406030204" pitchFamily="18" charset="0"/>
                        <a:ea typeface="Cambria Math" panose="02040503050406030204" pitchFamily="18" charset="0"/>
                      </a:rPr>
                      <m:t>𝑄</m:t>
                    </m:r>
                    <m:r>
                      <a:rPr lang="fr-CH" i="1" dirty="0">
                        <a:latin typeface="Cambria Math" panose="02040503050406030204" pitchFamily="18" charset="0"/>
                        <a:ea typeface="Cambria Math" panose="02040503050406030204" pitchFamily="18" charset="0"/>
                      </a:rPr>
                      <m:t>→</m:t>
                    </m:r>
                    <m:r>
                      <a:rPr lang="fr-CH" i="1" dirty="0">
                        <a:latin typeface="Cambria Math" panose="02040503050406030204" pitchFamily="18" charset="0"/>
                        <a:ea typeface="Cambria Math" panose="02040503050406030204" pitchFamily="18" charset="0"/>
                      </a:rPr>
                      <m:t>𝑅</m:t>
                    </m:r>
                  </m:oMath>
                </a14:m>
                <a:r>
                  <a:rPr lang="en-US" dirty="0">
                    <a:latin typeface="Calibri" panose="020F0502020204030204" pitchFamily="34" charset="0"/>
                    <a:ea typeface="ＭＳ Ｐゴシック" charset="0"/>
                    <a:cs typeface="Calibri" panose="020F0502020204030204" pitchFamily="34" charset="0"/>
                  </a:rPr>
                  <a:t> that for a given collection</a:t>
                </a:r>
                <a:r>
                  <a:rPr lang="en-US" baseline="0" dirty="0">
                    <a:latin typeface="Calibri" panose="020F0502020204030204" pitchFamily="34" charset="0"/>
                    <a:ea typeface="ＭＳ Ｐゴシック" charset="0"/>
                    <a:cs typeface="Calibri" panose="020F0502020204030204" pitchFamily="34" charset="0"/>
                  </a:rPr>
                  <a:t> of documents </a:t>
                </a:r>
                <a14:m>
                  <m:oMath xmlns:m="http://schemas.openxmlformats.org/officeDocument/2006/math">
                    <m:r>
                      <a:rPr lang="fr-CH" sz="1400" b="0" i="1" smtClean="0">
                        <a:latin typeface="Cambria Math" panose="02040503050406030204" pitchFamily="18" charset="0"/>
                        <a:cs typeface="Calibri" charset="0"/>
                      </a:rPr>
                      <m:t>𝐶</m:t>
                    </m:r>
                    <m:r>
                      <a:rPr lang="fr-CH" sz="1400" b="0" i="1">
                        <a:latin typeface="Cambria Math" panose="02040503050406030204" pitchFamily="18" charset="0"/>
                        <a:ea typeface="Cambria Math" panose="02040503050406030204" pitchFamily="18" charset="0"/>
                        <a:cs typeface="Calibri" charset="0"/>
                      </a:rPr>
                      <m:t>⊆</m:t>
                    </m:r>
                    <m:r>
                      <a:rPr lang="fr-CH" sz="1400" b="0" i="1">
                        <a:latin typeface="Cambria Math" panose="02040503050406030204" pitchFamily="18" charset="0"/>
                        <a:ea typeface="Cambria Math" panose="02040503050406030204" pitchFamily="18" charset="0"/>
                        <a:cs typeface="Calibri" charset="0"/>
                      </a:rPr>
                      <m:t>𝐷</m:t>
                    </m:r>
                  </m:oMath>
                </a14:m>
                <a:r>
                  <a:rPr lang="en-US" baseline="0" dirty="0">
                    <a:latin typeface="Calibri" panose="020F0502020204030204" pitchFamily="34" charset="0"/>
                    <a:ea typeface="ＭＳ Ｐゴシック" charset="0"/>
                    <a:cs typeface="Calibri" panose="020F0502020204030204" pitchFamily="34" charset="0"/>
                  </a:rPr>
                  <a:t> and a query </a:t>
                </a:r>
                <a14:m>
                  <m:oMath xmlns:m="http://schemas.openxmlformats.org/officeDocument/2006/math">
                    <m:r>
                      <a:rPr lang="fr-CH" sz="1400" b="0" i="1" smtClean="0">
                        <a:latin typeface="Cambria Math" panose="02040503050406030204" pitchFamily="18" charset="0"/>
                        <a:cs typeface="Calibri" charset="0"/>
                      </a:rPr>
                      <m:t>𝑞</m:t>
                    </m:r>
                    <m:r>
                      <a:rPr lang="fr-CH" sz="1400" b="0" i="1">
                        <a:latin typeface="Cambria Math" panose="02040503050406030204" pitchFamily="18" charset="0"/>
                        <a:ea typeface="Cambria Math" panose="02040503050406030204" pitchFamily="18" charset="0"/>
                        <a:cs typeface="Calibri" charset="0"/>
                      </a:rPr>
                      <m:t>∈</m:t>
                    </m:r>
                    <m:r>
                      <a:rPr lang="fr-CH" sz="1400" b="0" i="1">
                        <a:latin typeface="Cambria Math" panose="02040503050406030204" pitchFamily="18" charset="0"/>
                        <a:ea typeface="Cambria Math" panose="02040503050406030204" pitchFamily="18" charset="0"/>
                        <a:cs typeface="Calibri" charset="0"/>
                      </a:rPr>
                      <m:t>𝑄</m:t>
                    </m:r>
                  </m:oMath>
                </a14:m>
                <a:r>
                  <a:rPr lang="en-US" sz="1400" dirty="0">
                    <a:latin typeface="Calibri" panose="020F0502020204030204" pitchFamily="34" charset="0"/>
                    <a:cs typeface="Calibri" panose="020F0502020204030204" pitchFamily="34" charset="0"/>
                  </a:rPr>
                  <a:t> computes a result </a:t>
                </a:r>
                <a14:m>
                  <m:oMath xmlns:m="http://schemas.openxmlformats.org/officeDocument/2006/math">
                    <m:r>
                      <m:rPr>
                        <m:sty m:val="p"/>
                      </m:rPr>
                      <a:rPr lang="fr-CH" sz="1400" b="0" i="0" smtClean="0">
                        <a:latin typeface="Cambria Math" panose="02040503050406030204" pitchFamily="18" charset="0"/>
                        <a:ea typeface="Cambria Math" panose="02040503050406030204" pitchFamily="18" charset="0"/>
                        <a:cs typeface="Calibri" charset="0"/>
                      </a:rPr>
                      <m:t>r</m:t>
                    </m:r>
                    <m:r>
                      <a:rPr lang="fr-CH" sz="1400" b="0" i="1">
                        <a:latin typeface="Cambria Math" panose="02040503050406030204" pitchFamily="18" charset="0"/>
                        <a:ea typeface="Cambria Math" panose="02040503050406030204" pitchFamily="18" charset="0"/>
                        <a:cs typeface="Calibri" charset="0"/>
                      </a:rPr>
                      <m:t>∈</m:t>
                    </m:r>
                    <m:r>
                      <a:rPr lang="fr-CH" sz="1400" b="0" i="1" smtClean="0">
                        <a:latin typeface="Cambria Math" panose="02040503050406030204" pitchFamily="18" charset="0"/>
                        <a:ea typeface="Cambria Math" panose="02040503050406030204" pitchFamily="18" charset="0"/>
                        <a:cs typeface="Calibri" charset="0"/>
                      </a:rPr>
                      <m:t>𝑅</m:t>
                    </m:r>
                  </m:oMath>
                </a14:m>
                <a:r>
                  <a:rPr lang="en-US" sz="1400" dirty="0">
                    <a:latin typeface="Calibri" panose="020F0502020204030204" pitchFamily="34" charset="0"/>
                    <a:cs typeface="Calibri" panose="020F0502020204030204" pitchFamily="34" charset="0"/>
                  </a:rPr>
                  <a:t>. </a:t>
                </a:r>
                <a:r>
                  <a:rPr lang="en-US" dirty="0">
                    <a:latin typeface="Calibri" panose="020F0502020204030204" pitchFamily="34" charset="0"/>
                    <a:ea typeface="ＭＳ Ｐゴシック" charset="0"/>
                    <a:cs typeface="Calibri" panose="020F0502020204030204" pitchFamily="34" charset="0"/>
                  </a:rPr>
                  <a:t>In information retrieval features are generated from the query Q, each document d and the document collection C. This is represented by the feature extraction functions  </a:t>
                </a:r>
                <a14:m>
                  <m:oMath xmlns:m="http://schemas.openxmlformats.org/officeDocument/2006/math">
                    <m:sSub>
                      <m:sSubPr>
                        <m:ctrlPr>
                          <a:rPr lang="en-US" sz="1400" i="1" smtClean="0">
                            <a:latin typeface="Cambria Math" panose="02040503050406030204" pitchFamily="18" charset="0"/>
                            <a:cs typeface="Calibri" charset="0"/>
                          </a:rPr>
                        </m:ctrlPr>
                      </m:sSubPr>
                      <m:e>
                        <m:r>
                          <a:rPr lang="fr-CH" sz="1400" b="0" i="1">
                            <a:latin typeface="Cambria Math" panose="02040503050406030204" pitchFamily="18" charset="0"/>
                            <a:cs typeface="Calibri" charset="0"/>
                          </a:rPr>
                          <m:t>𝐹</m:t>
                        </m:r>
                      </m:e>
                      <m:sub>
                        <m:r>
                          <a:rPr lang="fr-CH" sz="1400" b="0" i="1">
                            <a:latin typeface="Cambria Math" panose="02040503050406030204" pitchFamily="18" charset="0"/>
                            <a:cs typeface="Calibri" charset="0"/>
                          </a:rPr>
                          <m:t>𝑐</m:t>
                        </m:r>
                      </m:sub>
                    </m:sSub>
                  </m:oMath>
                </a14:m>
                <a:r>
                  <a:rPr lang="en-US" dirty="0">
                    <a:latin typeface="Calibri" panose="020F0502020204030204" pitchFamily="34" charset="0"/>
                    <a:ea typeface="ＭＳ Ｐゴシック" charset="0"/>
                    <a:cs typeface="Calibri" panose="020F0502020204030204" pitchFamily="34" charset="0"/>
                  </a:rPr>
                  <a:t>,</a:t>
                </a:r>
                <a:r>
                  <a:rPr lang="en-US" sz="1400" dirty="0">
                    <a:latin typeface="Calibri" panose="020F0502020204030204" pitchFamily="34" charset="0"/>
                    <a:cs typeface="Calibri" panose="020F0502020204030204" pitchFamily="34" charset="0"/>
                  </a:rPr>
                  <a:t> </a:t>
                </a:r>
                <a14:m>
                  <m:oMath xmlns:m="http://schemas.openxmlformats.org/officeDocument/2006/math">
                    <m:sSub>
                      <m:sSubPr>
                        <m:ctrlPr>
                          <a:rPr lang="en-US" sz="1400" i="1">
                            <a:latin typeface="Cambria Math" panose="02040503050406030204" pitchFamily="18" charset="0"/>
                            <a:cs typeface="Calibri" charset="0"/>
                          </a:rPr>
                        </m:ctrlPr>
                      </m:sSubPr>
                      <m:e>
                        <m:r>
                          <a:rPr lang="fr-CH" sz="1400" b="0" i="1">
                            <a:latin typeface="Cambria Math" panose="02040503050406030204" pitchFamily="18" charset="0"/>
                            <a:cs typeface="Calibri" charset="0"/>
                          </a:rPr>
                          <m:t>𝐹</m:t>
                        </m:r>
                      </m:e>
                      <m:sub>
                        <m:r>
                          <a:rPr lang="fr-CH" sz="1400" b="0" i="1">
                            <a:latin typeface="Cambria Math" panose="02040503050406030204" pitchFamily="18" charset="0"/>
                            <a:cs typeface="Calibri" charset="0"/>
                          </a:rPr>
                          <m:t>𝐷</m:t>
                        </m:r>
                      </m:sub>
                    </m:sSub>
                  </m:oMath>
                </a14:m>
                <a:r>
                  <a:rPr lang="en-US" dirty="0">
                    <a:latin typeface="Calibri" panose="020F0502020204030204" pitchFamily="34" charset="0"/>
                    <a:ea typeface="ＭＳ Ｐゴシック" charset="0"/>
                    <a:cs typeface="Calibri" panose="020F0502020204030204" pitchFamily="34" charset="0"/>
                  </a:rPr>
                  <a:t> and  </a:t>
                </a:r>
                <a14:m>
                  <m:oMath xmlns:m="http://schemas.openxmlformats.org/officeDocument/2006/math">
                    <m:sSub>
                      <m:sSubPr>
                        <m:ctrlPr>
                          <a:rPr lang="en-US" sz="1400" i="1">
                            <a:latin typeface="Cambria Math" panose="02040503050406030204" pitchFamily="18" charset="0"/>
                            <a:cs typeface="Calibri" charset="0"/>
                          </a:rPr>
                        </m:ctrlPr>
                      </m:sSubPr>
                      <m:e>
                        <m:r>
                          <a:rPr lang="fr-CH" sz="1400" i="1">
                            <a:latin typeface="Cambria Math" panose="02040503050406030204" pitchFamily="18" charset="0"/>
                            <a:cs typeface="Calibri" charset="0"/>
                          </a:rPr>
                          <m:t>𝐹</m:t>
                        </m:r>
                      </m:e>
                      <m:sub>
                        <m:r>
                          <a:rPr lang="fr-CH" sz="1400" b="0" i="1">
                            <a:latin typeface="Cambria Math" panose="02040503050406030204" pitchFamily="18" charset="0"/>
                            <a:cs typeface="Calibri" charset="0"/>
                          </a:rPr>
                          <m:t>𝑄</m:t>
                        </m:r>
                      </m:sub>
                    </m:sSub>
                  </m:oMath>
                </a14:m>
                <a:r>
                  <a:rPr lang="en-US" dirty="0">
                    <a:latin typeface="Calibri" panose="020F0502020204030204" pitchFamily="34" charset="0"/>
                    <a:ea typeface="ＭＳ Ｐゴシック" charset="0"/>
                    <a:cs typeface="Calibri" panose="020F0502020204030204" pitchFamily="34" charset="0"/>
                  </a:rPr>
                  <a:t> that produce a representation for each</a:t>
                </a:r>
                <a:r>
                  <a:rPr lang="en-US" baseline="0" dirty="0">
                    <a:latin typeface="Calibri" panose="020F0502020204030204" pitchFamily="34" charset="0"/>
                    <a:ea typeface="ＭＳ Ｐゴシック" charset="0"/>
                    <a:cs typeface="Calibri" panose="020F0502020204030204" pitchFamily="34" charset="0"/>
                  </a:rPr>
                  <a:t> document and query, as well as features that are related to the collection as a whole (</a:t>
                </a:r>
                <a14:m>
                  <m:oMath xmlns:m="http://schemas.openxmlformats.org/officeDocument/2006/math">
                    <m:sSub>
                      <m:sSubPr>
                        <m:ctrlPr>
                          <a:rPr lang="fr-CH" b="0" i="1">
                            <a:latin typeface="Cambria Math" panose="02040503050406030204" pitchFamily="18" charset="0"/>
                            <a:cs typeface="Calibri" charset="0"/>
                          </a:rPr>
                        </m:ctrlPr>
                      </m:sSubPr>
                      <m:e>
                        <m:r>
                          <a:rPr lang="fr-CH" b="0" i="1">
                            <a:latin typeface="Cambria Math" panose="02040503050406030204" pitchFamily="18" charset="0"/>
                            <a:cs typeface="Calibri" charset="0"/>
                          </a:rPr>
                          <m:t>𝐹</m:t>
                        </m:r>
                      </m:e>
                      <m:sub>
                        <m:r>
                          <a:rPr lang="fr-CH" b="0" i="1">
                            <a:latin typeface="Cambria Math" panose="02040503050406030204" pitchFamily="18" charset="0"/>
                            <a:cs typeface="Calibri" charset="0"/>
                          </a:rPr>
                          <m:t>𝐶</m:t>
                        </m:r>
                      </m:sub>
                    </m:sSub>
                    <m:r>
                      <a:rPr lang="fr-CH" b="0" i="1">
                        <a:latin typeface="Cambria Math" panose="02040503050406030204" pitchFamily="18" charset="0"/>
                        <a:cs typeface="Calibri" charset="0"/>
                      </a:rPr>
                      <m:t>(</m:t>
                    </m:r>
                    <m:r>
                      <a:rPr lang="fr-CH" b="0" i="1">
                        <a:latin typeface="Cambria Math" panose="02040503050406030204" pitchFamily="18" charset="0"/>
                        <a:cs typeface="Calibri" charset="0"/>
                      </a:rPr>
                      <m:t>𝐶</m:t>
                    </m:r>
                    <m:r>
                      <a:rPr lang="fr-CH" b="0" i="1">
                        <a:latin typeface="Cambria Math" panose="02040503050406030204" pitchFamily="18" charset="0"/>
                        <a:cs typeface="Calibri" charset="0"/>
                      </a:rPr>
                      <m:t>)</m:t>
                    </m:r>
                  </m:oMath>
                </a14:m>
                <a:r>
                  <a:rPr lang="en-US" dirty="0">
                    <a:latin typeface="Calibri" panose="020F0502020204030204" pitchFamily="34" charset="0"/>
                    <a:ea typeface="ＭＳ Ｐゴシック" charset="0"/>
                    <a:cs typeface="Calibri" panose="020F0502020204030204" pitchFamily="34" charset="0"/>
                  </a:rPr>
                  <a:t>). Those </a:t>
                </a:r>
                <a:r>
                  <a:rPr lang="en-US" baseline="0" dirty="0">
                    <a:latin typeface="Calibri" panose="020F0502020204030204" pitchFamily="34" charset="0"/>
                    <a:ea typeface="ＭＳ Ｐゴシック" charset="0"/>
                    <a:cs typeface="Calibri" panose="020F0502020204030204" pitchFamily="34" charset="0"/>
                  </a:rPr>
                  <a:t>representations are used to compute the similarity between a document and query for each document individually. The collection features need to be extracted only once and stay the same for all similarity computations. This reduces overall the complexity of the similarity computation.</a:t>
                </a:r>
                <a:endParaRPr lang="en-US" dirty="0">
                  <a:latin typeface="Calibri" panose="020F0502020204030204" pitchFamily="34" charset="0"/>
                  <a:ea typeface="ＭＳ Ｐゴシック" charset="0"/>
                  <a:cs typeface="Calibri" panose="020F0502020204030204" pitchFamily="34" charset="0"/>
                </a:endParaRPr>
              </a:p>
            </p:txBody>
          </p:sp>
        </mc:Choice>
        <mc:Fallback xmlns="">
          <p:sp>
            <p:nvSpPr>
              <p:cNvPr id="3072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28600" indent="-228600"/>
                <a:r>
                  <a:rPr lang="en-US" dirty="0">
                    <a:latin typeface="Times New Roman" charset="0"/>
                    <a:ea typeface="ＭＳ Ｐゴシック" charset="0"/>
                  </a:rPr>
                  <a:t>Here we provide a more formal description of how information retrieval models work in general. They rely on feature extraction functions </a:t>
                </a:r>
                <a:r>
                  <a:rPr lang="fr-CH" sz="1400" b="0" i="0">
                    <a:latin typeface="Cambria Math" panose="02040503050406030204" pitchFamily="18" charset="0"/>
                    <a:cs typeface="Calibri" charset="0"/>
                  </a:rPr>
                  <a:t>𝐹</a:t>
                </a:r>
                <a:r>
                  <a:rPr lang="en-US" sz="1400" b="0" i="0">
                    <a:latin typeface="Cambria Math" panose="02040503050406030204" pitchFamily="18" charset="0"/>
                    <a:cs typeface="Calibri" charset="0"/>
                  </a:rPr>
                  <a:t>_</a:t>
                </a:r>
                <a:r>
                  <a:rPr lang="fr-CH" sz="1400" b="0" i="0">
                    <a:latin typeface="Cambria Math" panose="02040503050406030204" pitchFamily="18" charset="0"/>
                    <a:cs typeface="Calibri" charset="0"/>
                  </a:rPr>
                  <a:t>𝑐</a:t>
                </a:r>
                <a:r>
                  <a:rPr lang="en-US" dirty="0">
                    <a:latin typeface="Times New Roman" charset="0"/>
                    <a:ea typeface="ＭＳ Ｐゴシック" charset="0"/>
                  </a:rPr>
                  <a:t>,</a:t>
                </a:r>
                <a:r>
                  <a:rPr lang="en-US" sz="1400">
                    <a:cs typeface="Calibri" charset="0"/>
                  </a:rPr>
                  <a:t> </a:t>
                </a:r>
                <a:r>
                  <a:rPr lang="fr-CH" sz="1400" b="0" i="0">
                    <a:latin typeface="Cambria Math" panose="02040503050406030204" pitchFamily="18" charset="0"/>
                    <a:cs typeface="Calibri" charset="0"/>
                  </a:rPr>
                  <a:t>𝐹</a:t>
                </a:r>
                <a:r>
                  <a:rPr lang="en-US" sz="1400" b="0" i="0">
                    <a:latin typeface="Cambria Math" panose="02040503050406030204" pitchFamily="18" charset="0"/>
                    <a:cs typeface="Calibri" charset="0"/>
                  </a:rPr>
                  <a:t>_</a:t>
                </a:r>
                <a:r>
                  <a:rPr lang="fr-CH" sz="1400" b="0" i="0">
                    <a:latin typeface="Cambria Math" panose="02040503050406030204" pitchFamily="18" charset="0"/>
                    <a:cs typeface="Calibri" charset="0"/>
                  </a:rPr>
                  <a:t>𝐷</a:t>
                </a:r>
                <a:r>
                  <a:rPr lang="en-US" dirty="0">
                    <a:latin typeface="Times New Roman" charset="0"/>
                    <a:ea typeface="ＭＳ Ｐゴシック" charset="0"/>
                  </a:rPr>
                  <a:t> and  </a:t>
                </a:r>
                <a:r>
                  <a:rPr lang="fr-CH" sz="1400" i="0">
                    <a:latin typeface="Cambria Math" panose="02040503050406030204" pitchFamily="18" charset="0"/>
                    <a:cs typeface="Calibri" charset="0"/>
                  </a:rPr>
                  <a:t>𝐹</a:t>
                </a:r>
                <a:r>
                  <a:rPr lang="en-US" sz="1400" i="0">
                    <a:latin typeface="Cambria Math" panose="02040503050406030204" pitchFamily="18" charset="0"/>
                    <a:cs typeface="Calibri" charset="0"/>
                  </a:rPr>
                  <a:t>_</a:t>
                </a:r>
                <a:r>
                  <a:rPr lang="fr-CH" sz="1400" b="0" i="0">
                    <a:latin typeface="Cambria Math" panose="02040503050406030204" pitchFamily="18" charset="0"/>
                    <a:cs typeface="Calibri" charset="0"/>
                  </a:rPr>
                  <a:t>𝑄</a:t>
                </a:r>
                <a:r>
                  <a:rPr lang="en-US" dirty="0">
                    <a:latin typeface="Times New Roman" charset="0"/>
                    <a:ea typeface="ＭＳ Ｐゴシック" charset="0"/>
                  </a:rPr>
                  <a:t> that produce a representation for each</a:t>
                </a:r>
                <a:r>
                  <a:rPr lang="en-US" baseline="0" dirty="0">
                    <a:latin typeface="Times New Roman" charset="0"/>
                    <a:ea typeface="ＭＳ Ｐゴシック" charset="0"/>
                  </a:rPr>
                  <a:t> document and query, as well as features that are related to the collection as a whole (</a:t>
                </a:r>
                <a:r>
                  <a:rPr lang="fr-CH" b="0" i="0">
                    <a:latin typeface="Cambria Math" panose="02040503050406030204" pitchFamily="18" charset="0"/>
                    <a:cs typeface="Calibri" charset="0"/>
                  </a:rPr>
                  <a:t>𝐹_𝐶 (𝐶)</a:t>
                </a:r>
                <a:r>
                  <a:rPr lang="en-US" dirty="0">
                    <a:latin typeface="Times New Roman" charset="0"/>
                    <a:ea typeface="ＭＳ Ｐゴシック" charset="0"/>
                  </a:rPr>
                  <a:t>). With such</a:t>
                </a:r>
                <a:r>
                  <a:rPr lang="en-US" baseline="0" dirty="0">
                    <a:latin typeface="Times New Roman" charset="0"/>
                    <a:ea typeface="ＭＳ Ｐゴシック" charset="0"/>
                  </a:rPr>
                  <a:t> representations it becomes in particular possible to compute similarity between a document and query for each document individually, based on their representations. The collection features need to be extracted only once and stay the same for all similarity computations. This reduces overall the complexity of the similarity computation.</a:t>
                </a:r>
                <a:endParaRPr lang="en-US" dirty="0">
                  <a:latin typeface="Times New Roman" charset="0"/>
                  <a:ea typeface="ＭＳ Ｐゴシック" charset="0"/>
                </a:endParaRPr>
              </a:p>
            </p:txBody>
          </p:sp>
        </mc:Fallback>
      </mc:AlternateContent>
    </p:spTree>
    <p:extLst>
      <p:ext uri="{BB962C8B-B14F-4D97-AF65-F5344CB8AC3E}">
        <p14:creationId xmlns:p14="http://schemas.microsoft.com/office/powerpoint/2010/main" val="449679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E66655A3-E149-2641-AC6E-4ED5EE2391AB}" type="slidenum">
              <a:rPr lang="en-US" sz="1200">
                <a:solidFill>
                  <a:schemeClr val="tx2"/>
                </a:solidFill>
                <a:latin typeface="Tempus Sans ITC" charset="0"/>
              </a:rPr>
              <a:pPr eaLnBrk="1" hangingPunct="1"/>
              <a:t>9</a:t>
            </a:fld>
            <a:endParaRPr lang="en-US" sz="1200">
              <a:solidFill>
                <a:schemeClr val="tx2"/>
              </a:solidFill>
              <a:latin typeface="Tempus Sans ITC" charset="0"/>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Calibri" panose="020F0502020204030204" pitchFamily="34" charset="0"/>
                <a:ea typeface="ＭＳ Ｐゴシック" charset="0"/>
                <a:cs typeface="Calibri" panose="020F0502020204030204" pitchFamily="34" charset="0"/>
              </a:rPr>
              <a:t>The heart of an information retrieval system is its retrieval model. The retrieval model is used to capture the meaning of documents and queries and determines from that the relevance of documents with respect to queries. Although there exist different intuitive notions of what determines relevance one must keep clearly in mind that it is not an objective measure and highly context-dependent.</a:t>
            </a:r>
          </a:p>
        </p:txBody>
      </p:sp>
    </p:spTree>
    <p:extLst>
      <p:ext uri="{BB962C8B-B14F-4D97-AF65-F5344CB8AC3E}">
        <p14:creationId xmlns:p14="http://schemas.microsoft.com/office/powerpoint/2010/main" val="980393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34"/>
            <a:ext cx="8420100" cy="1470025"/>
          </a:xfrm>
        </p:spPr>
        <p:txBody>
          <a:bodyPr/>
          <a:lstStyle/>
          <a:p>
            <a:r>
              <a:rPr lang="en-US"/>
              <a:t>Click to edit Master title style</a:t>
            </a:r>
            <a:endParaRPr lang="fr-CH"/>
          </a:p>
        </p:txBody>
      </p:sp>
      <p:sp>
        <p:nvSpPr>
          <p:cNvPr id="3" name="Subtitle 2"/>
          <p:cNvSpPr>
            <a:spLocks noGrp="1"/>
          </p:cNvSpPr>
          <p:nvPr>
            <p:ph type="subTitle" idx="1"/>
          </p:nvPr>
        </p:nvSpPr>
        <p:spPr>
          <a:xfrm>
            <a:off x="1485900" y="3886200"/>
            <a:ext cx="6934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fr-CH"/>
          </a:p>
        </p:txBody>
      </p:sp>
      <p:sp>
        <p:nvSpPr>
          <p:cNvPr id="4" name="Rectangle 4"/>
          <p:cNvSpPr>
            <a:spLocks noGrp="1" noChangeArrowheads="1"/>
          </p:cNvSpPr>
          <p:nvPr>
            <p:ph type="ftr" sz="quarter" idx="10"/>
          </p:nvPr>
        </p:nvSpPr>
        <p:spPr>
          <a:ln/>
        </p:spPr>
        <p:txBody>
          <a:bodyPr/>
          <a:lstStyle>
            <a:lvl1pPr>
              <a:defRPr/>
            </a:lvl1pPr>
          </a:lstStyle>
          <a:p>
            <a:pPr>
              <a:defRPr/>
            </a:pPr>
            <a:r>
              <a:rPr lang="fr-CH"/>
              <a:t>©2024, Karl Aberer, EPFL-IC, Laboratoire de systèmes d'informations répartis </a:t>
            </a:r>
            <a:endParaRPr lang="en-GB" dirty="0"/>
          </a:p>
        </p:txBody>
      </p:sp>
    </p:spTree>
    <p:extLst>
      <p:ext uri="{BB962C8B-B14F-4D97-AF65-F5344CB8AC3E}">
        <p14:creationId xmlns:p14="http://schemas.microsoft.com/office/powerpoint/2010/main" val="3139393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Rectangle 4"/>
          <p:cNvSpPr>
            <a:spLocks noGrp="1" noChangeArrowheads="1"/>
          </p:cNvSpPr>
          <p:nvPr>
            <p:ph type="ftr" sz="quarter" idx="10"/>
          </p:nvPr>
        </p:nvSpPr>
        <p:spPr>
          <a:ln/>
        </p:spPr>
        <p:txBody>
          <a:bodyPr/>
          <a:lstStyle>
            <a:lvl1pPr>
              <a:defRPr/>
            </a:lvl1pPr>
          </a:lstStyle>
          <a:p>
            <a:pPr>
              <a:defRPr/>
            </a:pPr>
            <a:r>
              <a:rPr lang="fr-CH"/>
              <a:t>©2024, Karl Aberer, EPFL-IC, Laboratoire de systèmes d'informations répartis </a:t>
            </a:r>
            <a:endParaRPr lang="en-GB"/>
          </a:p>
        </p:txBody>
      </p:sp>
    </p:spTree>
    <p:extLst>
      <p:ext uri="{BB962C8B-B14F-4D97-AF65-F5344CB8AC3E}">
        <p14:creationId xmlns:p14="http://schemas.microsoft.com/office/powerpoint/2010/main" val="637291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35920" y="304800"/>
            <a:ext cx="2256367" cy="6065838"/>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65100" y="304800"/>
            <a:ext cx="6605720" cy="6065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Rectangle 4"/>
          <p:cNvSpPr>
            <a:spLocks noGrp="1" noChangeArrowheads="1"/>
          </p:cNvSpPr>
          <p:nvPr>
            <p:ph type="ftr" sz="quarter" idx="10"/>
          </p:nvPr>
        </p:nvSpPr>
        <p:spPr>
          <a:ln/>
        </p:spPr>
        <p:txBody>
          <a:bodyPr/>
          <a:lstStyle>
            <a:lvl1pPr>
              <a:defRPr/>
            </a:lvl1pPr>
          </a:lstStyle>
          <a:p>
            <a:pPr>
              <a:defRPr/>
            </a:pPr>
            <a:r>
              <a:rPr lang="fr-CH"/>
              <a:t>©2024, Karl Aberer, EPFL-IC, Laboratoire de systèmes d'informations répartis </a:t>
            </a:r>
            <a:endParaRPr lang="en-GB"/>
          </a:p>
        </p:txBody>
      </p:sp>
    </p:spTree>
    <p:extLst>
      <p:ext uri="{BB962C8B-B14F-4D97-AF65-F5344CB8AC3E}">
        <p14:creationId xmlns:p14="http://schemas.microsoft.com/office/powerpoint/2010/main" val="15471201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 y="304800"/>
            <a:ext cx="8997950" cy="914400"/>
          </a:xfrm>
        </p:spPr>
        <p:txBody>
          <a:bodyPr/>
          <a:lstStyle/>
          <a:p>
            <a:r>
              <a:rPr lang="en-US"/>
              <a:t>Click to edit Master title style</a:t>
            </a:r>
            <a:endParaRPr lang="fr-CH"/>
          </a:p>
        </p:txBody>
      </p:sp>
      <p:sp>
        <p:nvSpPr>
          <p:cNvPr id="3" name="Table Placeholder 2"/>
          <p:cNvSpPr>
            <a:spLocks noGrp="1"/>
          </p:cNvSpPr>
          <p:nvPr>
            <p:ph type="tbl" idx="1"/>
          </p:nvPr>
        </p:nvSpPr>
        <p:spPr>
          <a:xfrm>
            <a:off x="194337" y="1341438"/>
            <a:ext cx="8997950" cy="5029200"/>
          </a:xfrm>
        </p:spPr>
        <p:txBody>
          <a:bodyPr/>
          <a:lstStyle/>
          <a:p>
            <a:pPr lvl="0"/>
            <a:endParaRPr lang="fr-CH" noProof="0"/>
          </a:p>
        </p:txBody>
      </p:sp>
      <p:sp>
        <p:nvSpPr>
          <p:cNvPr id="4" name="Rectangle 4"/>
          <p:cNvSpPr>
            <a:spLocks noGrp="1" noChangeArrowheads="1"/>
          </p:cNvSpPr>
          <p:nvPr>
            <p:ph type="ftr" sz="quarter" idx="10"/>
          </p:nvPr>
        </p:nvSpPr>
        <p:spPr>
          <a:ln/>
        </p:spPr>
        <p:txBody>
          <a:bodyPr/>
          <a:lstStyle>
            <a:lvl1pPr>
              <a:defRPr/>
            </a:lvl1pPr>
          </a:lstStyle>
          <a:p>
            <a:pPr>
              <a:defRPr/>
            </a:pPr>
            <a:r>
              <a:rPr lang="fr-CH"/>
              <a:t>©2024, Karl Aberer, EPFL-IC, Laboratoire de systèmes d'informations répartis </a:t>
            </a:r>
            <a:endParaRPr lang="en-GB"/>
          </a:p>
        </p:txBody>
      </p:sp>
    </p:spTree>
    <p:extLst>
      <p:ext uri="{BB962C8B-B14F-4D97-AF65-F5344CB8AC3E}">
        <p14:creationId xmlns:p14="http://schemas.microsoft.com/office/powerpoint/2010/main" val="25492017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 y="304800"/>
            <a:ext cx="899795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94337" y="1341438"/>
            <a:ext cx="4416425"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4775862" y="1341438"/>
            <a:ext cx="4416425"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4775862" y="3932238"/>
            <a:ext cx="4416425"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Rectangle 4"/>
          <p:cNvSpPr>
            <a:spLocks noGrp="1" noChangeArrowheads="1"/>
          </p:cNvSpPr>
          <p:nvPr>
            <p:ph type="ftr" sz="quarter" idx="10"/>
          </p:nvPr>
        </p:nvSpPr>
        <p:spPr>
          <a:ln/>
        </p:spPr>
        <p:txBody>
          <a:bodyPr/>
          <a:lstStyle>
            <a:lvl1pPr>
              <a:defRPr/>
            </a:lvl1pPr>
          </a:lstStyle>
          <a:p>
            <a:pPr>
              <a:defRPr/>
            </a:pPr>
            <a:r>
              <a:rPr lang="fr-CH"/>
              <a:t>©2024, Karl Aberer, EPFL-IC, Laboratoire de systèmes d'informations répartis </a:t>
            </a:r>
            <a:endParaRPr lang="en-GB"/>
          </a:p>
        </p:txBody>
      </p:sp>
    </p:spTree>
    <p:extLst>
      <p:ext uri="{BB962C8B-B14F-4D97-AF65-F5344CB8AC3E}">
        <p14:creationId xmlns:p14="http://schemas.microsoft.com/office/powerpoint/2010/main" val="16218496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 y="304800"/>
            <a:ext cx="899795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94337" y="1341438"/>
            <a:ext cx="4416425"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775862" y="1341438"/>
            <a:ext cx="4416425"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Rectangle 4"/>
          <p:cNvSpPr>
            <a:spLocks noGrp="1" noChangeArrowheads="1"/>
          </p:cNvSpPr>
          <p:nvPr>
            <p:ph type="ftr" sz="quarter" idx="10"/>
          </p:nvPr>
        </p:nvSpPr>
        <p:spPr>
          <a:ln/>
        </p:spPr>
        <p:txBody>
          <a:bodyPr/>
          <a:lstStyle>
            <a:lvl1pPr>
              <a:defRPr/>
            </a:lvl1pPr>
          </a:lstStyle>
          <a:p>
            <a:pPr>
              <a:defRPr/>
            </a:pPr>
            <a:r>
              <a:rPr lang="fr-CH"/>
              <a:t>©2024, Karl Aberer, EPFL-IC, Laboratoire de systèmes d'informations répartis </a:t>
            </a:r>
            <a:endParaRPr lang="en-GB"/>
          </a:p>
        </p:txBody>
      </p:sp>
    </p:spTree>
    <p:extLst>
      <p:ext uri="{BB962C8B-B14F-4D97-AF65-F5344CB8AC3E}">
        <p14:creationId xmlns:p14="http://schemas.microsoft.com/office/powerpoint/2010/main" val="2066353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Rectangle 4"/>
          <p:cNvSpPr>
            <a:spLocks noGrp="1" noChangeArrowheads="1"/>
          </p:cNvSpPr>
          <p:nvPr>
            <p:ph type="ftr" sz="quarter" idx="10"/>
          </p:nvPr>
        </p:nvSpPr>
        <p:spPr>
          <a:ln/>
        </p:spPr>
        <p:txBody>
          <a:bodyPr/>
          <a:lstStyle>
            <a:lvl1pPr>
              <a:defRPr/>
            </a:lvl1pPr>
          </a:lstStyle>
          <a:p>
            <a:pPr>
              <a:defRPr/>
            </a:pPr>
            <a:r>
              <a:rPr lang="fr-CH"/>
              <a:t>©2024, Karl Aberer, EPFL-IC, Laboratoire de systèmes d'informations répartis </a:t>
            </a:r>
            <a:endParaRPr lang="en-GB"/>
          </a:p>
        </p:txBody>
      </p:sp>
    </p:spTree>
    <p:extLst>
      <p:ext uri="{BB962C8B-B14F-4D97-AF65-F5344CB8AC3E}">
        <p14:creationId xmlns:p14="http://schemas.microsoft.com/office/powerpoint/2010/main" val="2124446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Rectangle 4"/>
          <p:cNvSpPr>
            <a:spLocks noGrp="1" noChangeArrowheads="1"/>
          </p:cNvSpPr>
          <p:nvPr>
            <p:ph type="ftr" sz="quarter" idx="10"/>
          </p:nvPr>
        </p:nvSpPr>
        <p:spPr>
          <a:ln/>
        </p:spPr>
        <p:txBody>
          <a:bodyPr/>
          <a:lstStyle>
            <a:lvl1pPr>
              <a:defRPr/>
            </a:lvl1pPr>
          </a:lstStyle>
          <a:p>
            <a:pPr>
              <a:defRPr/>
            </a:pPr>
            <a:r>
              <a:rPr lang="fr-CH"/>
              <a:t>©2024, Karl Aberer, EPFL-IC, Laboratoire de systèmes d'informations répartis </a:t>
            </a:r>
            <a:endParaRPr lang="en-GB"/>
          </a:p>
        </p:txBody>
      </p:sp>
    </p:spTree>
    <p:extLst>
      <p:ext uri="{BB962C8B-B14F-4D97-AF65-F5344CB8AC3E}">
        <p14:creationId xmlns:p14="http://schemas.microsoft.com/office/powerpoint/2010/main" val="2326831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9"/>
            <a:ext cx="8420100" cy="1362075"/>
          </a:xfrm>
        </p:spPr>
        <p:txBody>
          <a:bodyPr anchor="t"/>
          <a:lstStyle>
            <a:lvl1pPr algn="l">
              <a:defRPr sz="4000" b="1" cap="all"/>
            </a:lvl1pPr>
          </a:lstStyle>
          <a:p>
            <a:r>
              <a:rPr lang="en-US"/>
              <a:t>Click to edit Master title style</a:t>
            </a:r>
            <a:endParaRPr lang="fr-CH"/>
          </a:p>
        </p:txBody>
      </p:sp>
      <p:sp>
        <p:nvSpPr>
          <p:cNvPr id="3" name="Text Placeholder 2"/>
          <p:cNvSpPr>
            <a:spLocks noGrp="1"/>
          </p:cNvSpPr>
          <p:nvPr>
            <p:ph type="body" idx="1"/>
          </p:nvPr>
        </p:nvSpPr>
        <p:spPr>
          <a:xfrm>
            <a:off x="782506"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ftr" sz="quarter" idx="10"/>
          </p:nvPr>
        </p:nvSpPr>
        <p:spPr>
          <a:ln/>
        </p:spPr>
        <p:txBody>
          <a:bodyPr/>
          <a:lstStyle>
            <a:lvl1pPr>
              <a:defRPr/>
            </a:lvl1pPr>
          </a:lstStyle>
          <a:p>
            <a:pPr>
              <a:defRPr/>
            </a:pPr>
            <a:r>
              <a:rPr lang="fr-CH"/>
              <a:t>©2024, Karl Aberer, EPFL-IC, Laboratoire de systèmes d'informations répartis </a:t>
            </a:r>
            <a:endParaRPr lang="en-GB"/>
          </a:p>
        </p:txBody>
      </p:sp>
    </p:spTree>
    <p:extLst>
      <p:ext uri="{BB962C8B-B14F-4D97-AF65-F5344CB8AC3E}">
        <p14:creationId xmlns:p14="http://schemas.microsoft.com/office/powerpoint/2010/main" val="2488618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194337" y="1341438"/>
            <a:ext cx="4416425"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775862" y="1341438"/>
            <a:ext cx="4416425"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Rectangle 4"/>
          <p:cNvSpPr>
            <a:spLocks noGrp="1" noChangeArrowheads="1"/>
          </p:cNvSpPr>
          <p:nvPr>
            <p:ph type="ftr" sz="quarter" idx="10"/>
          </p:nvPr>
        </p:nvSpPr>
        <p:spPr>
          <a:ln/>
        </p:spPr>
        <p:txBody>
          <a:bodyPr/>
          <a:lstStyle>
            <a:lvl1pPr>
              <a:defRPr/>
            </a:lvl1pPr>
          </a:lstStyle>
          <a:p>
            <a:pPr>
              <a:defRPr/>
            </a:pPr>
            <a:r>
              <a:rPr lang="fr-CH"/>
              <a:t>©2024, Karl Aberer, EPFL-IC, Laboratoire de systèmes d'informations répartis </a:t>
            </a:r>
            <a:endParaRPr lang="en-GB"/>
          </a:p>
        </p:txBody>
      </p:sp>
    </p:spTree>
    <p:extLst>
      <p:ext uri="{BB962C8B-B14F-4D97-AF65-F5344CB8AC3E}">
        <p14:creationId xmlns:p14="http://schemas.microsoft.com/office/powerpoint/2010/main" val="2444132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5032115"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115"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Rectangle 4"/>
          <p:cNvSpPr>
            <a:spLocks noGrp="1" noChangeArrowheads="1"/>
          </p:cNvSpPr>
          <p:nvPr>
            <p:ph type="ftr" sz="quarter" idx="10"/>
          </p:nvPr>
        </p:nvSpPr>
        <p:spPr>
          <a:ln/>
        </p:spPr>
        <p:txBody>
          <a:bodyPr/>
          <a:lstStyle>
            <a:lvl1pPr>
              <a:defRPr/>
            </a:lvl1pPr>
          </a:lstStyle>
          <a:p>
            <a:pPr>
              <a:defRPr/>
            </a:pPr>
            <a:r>
              <a:rPr lang="fr-CH"/>
              <a:t>©2024, Karl Aberer, EPFL-IC, Laboratoire de systèmes d'informations répartis </a:t>
            </a:r>
            <a:endParaRPr lang="en-GB"/>
          </a:p>
        </p:txBody>
      </p:sp>
    </p:spTree>
    <p:extLst>
      <p:ext uri="{BB962C8B-B14F-4D97-AF65-F5344CB8AC3E}">
        <p14:creationId xmlns:p14="http://schemas.microsoft.com/office/powerpoint/2010/main" val="902939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Rectangle 4"/>
          <p:cNvSpPr>
            <a:spLocks noGrp="1" noChangeArrowheads="1"/>
          </p:cNvSpPr>
          <p:nvPr>
            <p:ph type="ftr" sz="quarter" idx="10"/>
          </p:nvPr>
        </p:nvSpPr>
        <p:spPr>
          <a:ln/>
        </p:spPr>
        <p:txBody>
          <a:bodyPr/>
          <a:lstStyle>
            <a:lvl1pPr>
              <a:defRPr/>
            </a:lvl1pPr>
          </a:lstStyle>
          <a:p>
            <a:pPr>
              <a:defRPr/>
            </a:pPr>
            <a:r>
              <a:rPr lang="fr-CH"/>
              <a:t>©2024, Karl Aberer, EPFL-IC, Laboratoire de systèmes d'informations répartis </a:t>
            </a:r>
            <a:endParaRPr lang="en-GB"/>
          </a:p>
        </p:txBody>
      </p:sp>
    </p:spTree>
    <p:extLst>
      <p:ext uri="{BB962C8B-B14F-4D97-AF65-F5344CB8AC3E}">
        <p14:creationId xmlns:p14="http://schemas.microsoft.com/office/powerpoint/2010/main" val="1550942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a:ln/>
        </p:spPr>
        <p:txBody>
          <a:bodyPr/>
          <a:lstStyle>
            <a:lvl1pPr>
              <a:defRPr/>
            </a:lvl1pPr>
          </a:lstStyle>
          <a:p>
            <a:pPr>
              <a:defRPr/>
            </a:pPr>
            <a:r>
              <a:rPr lang="fr-CH"/>
              <a:t>©2024, Karl Aberer, EPFL-IC, Laboratoire de systèmes d'informations répartis </a:t>
            </a:r>
            <a:endParaRPr lang="en-GB"/>
          </a:p>
        </p:txBody>
      </p:sp>
    </p:spTree>
    <p:extLst>
      <p:ext uri="{BB962C8B-B14F-4D97-AF65-F5344CB8AC3E}">
        <p14:creationId xmlns:p14="http://schemas.microsoft.com/office/powerpoint/2010/main" val="1735077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p:spPr>
        <p:txBody>
          <a:bodyPr anchor="b"/>
          <a:lstStyle>
            <a:lvl1pPr algn="l">
              <a:defRPr sz="2000" b="1"/>
            </a:lvl1pPr>
          </a:lstStyle>
          <a:p>
            <a:r>
              <a:rPr lang="en-US"/>
              <a:t>Click to edit Master title style</a:t>
            </a:r>
            <a:endParaRPr lang="fr-CH"/>
          </a:p>
        </p:txBody>
      </p:sp>
      <p:sp>
        <p:nvSpPr>
          <p:cNvPr id="3" name="Content Placeholder 2"/>
          <p:cNvSpPr>
            <a:spLocks noGrp="1"/>
          </p:cNvSpPr>
          <p:nvPr>
            <p:ph idx="1"/>
          </p:nvPr>
        </p:nvSpPr>
        <p:spPr>
          <a:xfrm>
            <a:off x="3872972" y="273059"/>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495300" y="1435103"/>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r>
              <a:rPr lang="fr-CH"/>
              <a:t>©2024, Karl Aberer, EPFL-IC, Laboratoire de systèmes d'informations répartis </a:t>
            </a:r>
            <a:endParaRPr lang="en-GB"/>
          </a:p>
        </p:txBody>
      </p:sp>
    </p:spTree>
    <p:extLst>
      <p:ext uri="{BB962C8B-B14F-4D97-AF65-F5344CB8AC3E}">
        <p14:creationId xmlns:p14="http://schemas.microsoft.com/office/powerpoint/2010/main" val="4164346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p:spPr>
        <p:txBody>
          <a:bodyPr anchor="b"/>
          <a:lstStyle>
            <a:lvl1pPr algn="l">
              <a:defRPr sz="2000" b="1"/>
            </a:lvl1pPr>
          </a:lstStyle>
          <a:p>
            <a:r>
              <a:rPr lang="en-US"/>
              <a:t>Click to edit Master title style</a:t>
            </a:r>
            <a:endParaRPr lang="fr-CH"/>
          </a:p>
        </p:txBody>
      </p:sp>
      <p:sp>
        <p:nvSpPr>
          <p:cNvPr id="3" name="Picture Placeholder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CH" noProof="0"/>
          </a:p>
        </p:txBody>
      </p:sp>
      <p:sp>
        <p:nvSpPr>
          <p:cNvPr id="4" name="Text Placeholder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r>
              <a:rPr lang="fr-CH"/>
              <a:t>©2024, Karl Aberer, EPFL-IC, Laboratoire de systèmes d'informations répartis </a:t>
            </a:r>
            <a:endParaRPr lang="en-GB"/>
          </a:p>
        </p:txBody>
      </p:sp>
    </p:spTree>
    <p:extLst>
      <p:ext uri="{BB962C8B-B14F-4D97-AF65-F5344CB8AC3E}">
        <p14:creationId xmlns:p14="http://schemas.microsoft.com/office/powerpoint/2010/main" val="1821585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5100" y="304800"/>
            <a:ext cx="8997950" cy="9144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endParaRPr lang="en-GB"/>
          </a:p>
        </p:txBody>
      </p:sp>
      <p:sp>
        <p:nvSpPr>
          <p:cNvPr id="1027" name="Rectangle 3"/>
          <p:cNvSpPr>
            <a:spLocks noGrp="1" noChangeArrowheads="1"/>
          </p:cNvSpPr>
          <p:nvPr>
            <p:ph type="body" idx="1"/>
          </p:nvPr>
        </p:nvSpPr>
        <p:spPr bwMode="auto">
          <a:xfrm>
            <a:off x="193675" y="1341438"/>
            <a:ext cx="8997950" cy="50292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124" name="Rectangle 4"/>
          <p:cNvSpPr>
            <a:spLocks noGrp="1" noChangeArrowheads="1"/>
          </p:cNvSpPr>
          <p:nvPr>
            <p:ph type="ftr" sz="quarter" idx="3"/>
          </p:nvPr>
        </p:nvSpPr>
        <p:spPr bwMode="auto">
          <a:xfrm>
            <a:off x="165100" y="6477000"/>
            <a:ext cx="635635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900" smtClean="0">
                <a:latin typeface="Verdana" charset="0"/>
              </a:defRPr>
            </a:lvl1pPr>
          </a:lstStyle>
          <a:p>
            <a:pPr>
              <a:defRPr/>
            </a:pPr>
            <a:r>
              <a:rPr lang="fr-CH"/>
              <a:t>©2024, Karl Aberer, EPFL-IC, Laboratoire de systèmes d'informations répartis </a:t>
            </a:r>
            <a:endParaRPr lang="en-GB" dirty="0"/>
          </a:p>
        </p:txBody>
      </p:sp>
      <p:sp>
        <p:nvSpPr>
          <p:cNvPr id="1029" name="Rectangle 7"/>
          <p:cNvSpPr>
            <a:spLocks noChangeArrowheads="1"/>
          </p:cNvSpPr>
          <p:nvPr userDrawn="1"/>
        </p:nvSpPr>
        <p:spPr bwMode="auto">
          <a:xfrm>
            <a:off x="7100888" y="6453188"/>
            <a:ext cx="206375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p>
            <a:pPr algn="r"/>
            <a:r>
              <a:rPr lang="en-US" sz="900" dirty="0">
                <a:latin typeface="Verdana" charset="0"/>
              </a:rPr>
              <a:t>Information Retrieval- </a:t>
            </a:r>
            <a:fld id="{6D0D0FAB-B5FB-2B4F-958D-C8496C781A1A}" type="slidenum">
              <a:rPr lang="en-US" sz="900">
                <a:latin typeface="Verdana" charset="0"/>
              </a:rPr>
              <a:pPr algn="r"/>
              <a:t>‹#›</a:t>
            </a:fld>
            <a:endParaRPr lang="en-US" sz="900" dirty="0">
              <a:latin typeface="Verdana"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Lst>
  <p:hf sldNum="0" hdr="0" dt="0"/>
  <p:txStyles>
    <p:titleStyle>
      <a:lvl1pPr algn="l" rtl="0" eaLnBrk="0" fontAlgn="base" hangingPunct="0">
        <a:spcBef>
          <a:spcPct val="0"/>
        </a:spcBef>
        <a:spcAft>
          <a:spcPct val="0"/>
        </a:spcAft>
        <a:defRPr sz="3600" b="1">
          <a:solidFill>
            <a:schemeClr val="tx2"/>
          </a:solidFill>
          <a:latin typeface="Calibri"/>
          <a:ea typeface="ＭＳ Ｐゴシック" pitchFamily="34" charset="-128"/>
          <a:cs typeface="Calibri"/>
        </a:defRPr>
      </a:lvl1pPr>
      <a:lvl2pPr algn="l" rtl="0" eaLnBrk="0" fontAlgn="base" hangingPunct="0">
        <a:spcBef>
          <a:spcPct val="0"/>
        </a:spcBef>
        <a:spcAft>
          <a:spcPct val="0"/>
        </a:spcAft>
        <a:defRPr sz="3600" b="1">
          <a:solidFill>
            <a:schemeClr val="tx2"/>
          </a:solidFill>
          <a:latin typeface="Calibri" pitchFamily="34" charset="0"/>
          <a:ea typeface="ＭＳ Ｐゴシック" pitchFamily="34" charset="-128"/>
          <a:cs typeface="Calibri" pitchFamily="34" charset="0"/>
        </a:defRPr>
      </a:lvl2pPr>
      <a:lvl3pPr algn="l" rtl="0" eaLnBrk="0" fontAlgn="base" hangingPunct="0">
        <a:spcBef>
          <a:spcPct val="0"/>
        </a:spcBef>
        <a:spcAft>
          <a:spcPct val="0"/>
        </a:spcAft>
        <a:defRPr sz="3600" b="1">
          <a:solidFill>
            <a:schemeClr val="tx2"/>
          </a:solidFill>
          <a:latin typeface="Calibri" pitchFamily="34" charset="0"/>
          <a:ea typeface="ＭＳ Ｐゴシック" pitchFamily="34" charset="-128"/>
          <a:cs typeface="Calibri" pitchFamily="34" charset="0"/>
        </a:defRPr>
      </a:lvl3pPr>
      <a:lvl4pPr algn="l" rtl="0" eaLnBrk="0" fontAlgn="base" hangingPunct="0">
        <a:spcBef>
          <a:spcPct val="0"/>
        </a:spcBef>
        <a:spcAft>
          <a:spcPct val="0"/>
        </a:spcAft>
        <a:defRPr sz="3600" b="1">
          <a:solidFill>
            <a:schemeClr val="tx2"/>
          </a:solidFill>
          <a:latin typeface="Calibri" pitchFamily="34" charset="0"/>
          <a:ea typeface="ＭＳ Ｐゴシック" pitchFamily="34" charset="-128"/>
          <a:cs typeface="Calibri" pitchFamily="34" charset="0"/>
        </a:defRPr>
      </a:lvl4pPr>
      <a:lvl5pPr algn="l" rtl="0" eaLnBrk="0" fontAlgn="base" hangingPunct="0">
        <a:spcBef>
          <a:spcPct val="0"/>
        </a:spcBef>
        <a:spcAft>
          <a:spcPct val="0"/>
        </a:spcAft>
        <a:defRPr sz="3600" b="1">
          <a:solidFill>
            <a:schemeClr val="tx2"/>
          </a:solidFill>
          <a:latin typeface="Calibri" pitchFamily="34" charset="0"/>
          <a:ea typeface="ＭＳ Ｐゴシック" pitchFamily="34" charset="-128"/>
          <a:cs typeface="Calibri" pitchFamily="34" charset="0"/>
        </a:defRPr>
      </a:lvl5pPr>
      <a:lvl6pPr marL="457200" algn="ctr" rtl="0" fontAlgn="base">
        <a:spcBef>
          <a:spcPct val="0"/>
        </a:spcBef>
        <a:spcAft>
          <a:spcPct val="0"/>
        </a:spcAft>
        <a:defRPr sz="2400">
          <a:solidFill>
            <a:schemeClr val="tx2"/>
          </a:solidFill>
          <a:latin typeface="Comic Sans MS" charset="0"/>
        </a:defRPr>
      </a:lvl6pPr>
      <a:lvl7pPr marL="914400" algn="ctr" rtl="0" fontAlgn="base">
        <a:spcBef>
          <a:spcPct val="0"/>
        </a:spcBef>
        <a:spcAft>
          <a:spcPct val="0"/>
        </a:spcAft>
        <a:defRPr sz="2400">
          <a:solidFill>
            <a:schemeClr val="tx2"/>
          </a:solidFill>
          <a:latin typeface="Comic Sans MS" charset="0"/>
        </a:defRPr>
      </a:lvl7pPr>
      <a:lvl8pPr marL="1371600" algn="ctr" rtl="0" fontAlgn="base">
        <a:spcBef>
          <a:spcPct val="0"/>
        </a:spcBef>
        <a:spcAft>
          <a:spcPct val="0"/>
        </a:spcAft>
        <a:defRPr sz="2400">
          <a:solidFill>
            <a:schemeClr val="tx2"/>
          </a:solidFill>
          <a:latin typeface="Comic Sans MS" charset="0"/>
        </a:defRPr>
      </a:lvl8pPr>
      <a:lvl9pPr marL="1828800" algn="ctr" rtl="0" fontAlgn="base">
        <a:spcBef>
          <a:spcPct val="0"/>
        </a:spcBef>
        <a:spcAft>
          <a:spcPct val="0"/>
        </a:spcAft>
        <a:defRPr sz="2400">
          <a:solidFill>
            <a:schemeClr val="tx2"/>
          </a:solidFill>
          <a:latin typeface="Comic Sans MS" charset="0"/>
        </a:defRPr>
      </a:lvl9pPr>
    </p:titleStyle>
    <p:bodyStyle>
      <a:lvl1pPr marL="342900" indent="-342900" algn="l" rtl="0" eaLnBrk="0" fontAlgn="base" hangingPunct="0">
        <a:spcBef>
          <a:spcPct val="20000"/>
        </a:spcBef>
        <a:spcAft>
          <a:spcPct val="0"/>
        </a:spcAft>
        <a:defRPr sz="3200">
          <a:solidFill>
            <a:schemeClr val="tx1"/>
          </a:solidFill>
          <a:latin typeface="Calibri"/>
          <a:ea typeface="ＭＳ Ｐゴシック" pitchFamily="34" charset="-128"/>
          <a:cs typeface="Calibri"/>
        </a:defRPr>
      </a:lvl1pPr>
      <a:lvl2pPr marL="742950" indent="-285750" algn="l" rtl="0" eaLnBrk="0" fontAlgn="base" hangingPunct="0">
        <a:spcBef>
          <a:spcPct val="20000"/>
        </a:spcBef>
        <a:spcAft>
          <a:spcPct val="0"/>
        </a:spcAft>
        <a:buChar char="–"/>
        <a:defRPr sz="2800">
          <a:solidFill>
            <a:schemeClr val="tx1"/>
          </a:solidFill>
          <a:latin typeface="Calibri"/>
          <a:ea typeface="Calibri" pitchFamily="34" charset="0"/>
          <a:cs typeface="Calibri"/>
        </a:defRPr>
      </a:lvl2pPr>
      <a:lvl3pPr marL="1143000" indent="-228600" algn="l" rtl="0" eaLnBrk="0" fontAlgn="base" hangingPunct="0">
        <a:spcBef>
          <a:spcPct val="20000"/>
        </a:spcBef>
        <a:spcAft>
          <a:spcPct val="0"/>
        </a:spcAft>
        <a:buChar char="•"/>
        <a:defRPr sz="2400">
          <a:solidFill>
            <a:schemeClr val="tx1"/>
          </a:solidFill>
          <a:latin typeface="Calibri"/>
          <a:ea typeface="Calibri" pitchFamily="34" charset="0"/>
          <a:cs typeface="Calibri"/>
        </a:defRPr>
      </a:lvl3pPr>
      <a:lvl4pPr marL="16002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4pPr>
      <a:lvl5pPr marL="20574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5.emf"/><Relationship Id="rId7" Type="http://schemas.openxmlformats.org/officeDocument/2006/relationships/image" Target="../media/image9.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oleObject" Target="../embeddings/oleObject1.bin"/><Relationship Id="rId4" Type="http://schemas.openxmlformats.org/officeDocument/2006/relationships/image" Target="../media/image22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3.wmf"/><Relationship Id="rId5" Type="http://schemas.openxmlformats.org/officeDocument/2006/relationships/oleObject" Target="../embeddings/oleObject3.bin"/><Relationship Id="rId4" Type="http://schemas.openxmlformats.org/officeDocument/2006/relationships/image" Target="../media/image22.w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4.w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6.w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6.w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7.w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39.png"/><Relationship Id="rId5" Type="http://schemas.openxmlformats.org/officeDocument/2006/relationships/notesSlide" Target="../notesSlides/notesSlide59.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60.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39.png"/><Relationship Id="rId5" Type="http://schemas.openxmlformats.org/officeDocument/2006/relationships/notesSlide" Target="../notesSlides/notesSlide60.xml"/><Relationship Id="rId4"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xml"/><Relationship Id="rId1" Type="http://schemas.openxmlformats.org/officeDocument/2006/relationships/tags" Target="../tags/tag20.xml"/><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xml"/><Relationship Id="rId1" Type="http://schemas.openxmlformats.org/officeDocument/2006/relationships/tags" Target="../tags/tag22.xml"/><Relationship Id="rId4"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42.tiff"/></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470.png"/><Relationship Id="rId4" Type="http://schemas.openxmlformats.org/officeDocument/2006/relationships/image" Target="../media/image47.png"/></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www.cis.lmu.de/~hs/teach/14s/ir/" TargetMode="External"/><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6.png"/><Relationship Id="rId7" Type="http://schemas.openxmlformats.org/officeDocument/2006/relationships/image" Target="../media/image11.png"/><Relationship Id="rId12" Type="http://schemas.openxmlformats.org/officeDocument/2006/relationships/image" Target="../media/image8.png"/><Relationship Id="rId2" Type="http://schemas.openxmlformats.org/officeDocument/2006/relationships/notesSlide" Target="../notesSlides/notesSlide8.xml"/><Relationship Id="rId16"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7.png"/><Relationship Id="rId5" Type="http://schemas.openxmlformats.org/officeDocument/2006/relationships/image" Target="../media/image4.emf"/><Relationship Id="rId15" Type="http://schemas.openxmlformats.org/officeDocument/2006/relationships/image" Target="../media/image19.png"/><Relationship Id="rId10" Type="http://schemas.openxmlformats.org/officeDocument/2006/relationships/image" Target="../media/image5.png"/><Relationship Id="rId4" Type="http://schemas.openxmlformats.org/officeDocument/2006/relationships/image" Target="../media/image3.emf"/><Relationship Id="rId9" Type="http://schemas.openxmlformats.org/officeDocument/2006/relationships/image" Target="../media/image13.png"/><Relationship Id="rId1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ctrTitle"/>
          </p:nvPr>
        </p:nvSpPr>
        <p:spPr>
          <a:xfrm>
            <a:off x="742950" y="2286000"/>
            <a:ext cx="8420100" cy="1143000"/>
          </a:xfrm>
        </p:spPr>
        <p:txBody>
          <a:bodyPr lIns="92066" tIns="46034" rIns="92066" bIns="46034"/>
          <a:lstStyle/>
          <a:p>
            <a:pPr eaLnBrk="1" hangingPunct="1"/>
            <a:r>
              <a:rPr lang="en-US" dirty="0">
                <a:latin typeface="Calibri" charset="0"/>
                <a:ea typeface="ＭＳ Ｐゴシック" charset="0"/>
              </a:rPr>
              <a:t>Part 1: Information Retrieval</a:t>
            </a:r>
          </a:p>
        </p:txBody>
      </p:sp>
      <p:sp>
        <p:nvSpPr>
          <p:cNvPr id="19458" name="Rectangle 3"/>
          <p:cNvSpPr>
            <a:spLocks noGrp="1" noChangeArrowheads="1"/>
          </p:cNvSpPr>
          <p:nvPr>
            <p:ph type="subTitle" idx="1"/>
          </p:nvPr>
        </p:nvSpPr>
        <p:spPr/>
        <p:txBody>
          <a:bodyPr lIns="92066" tIns="46034" rIns="92066" bIns="46034"/>
          <a:lstStyle/>
          <a:p>
            <a:pPr eaLnBrk="1" hangingPunct="1"/>
            <a:r>
              <a:rPr lang="en-US" sz="1800">
                <a:latin typeface="Calibri" charset="0"/>
                <a:ea typeface="ＭＳ Ｐゴシック" charset="0"/>
              </a:rPr>
              <a:t> </a:t>
            </a:r>
          </a:p>
        </p:txBody>
      </p:sp>
      <p:sp>
        <p:nvSpPr>
          <p:cNvPr id="19459"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©2024, Karl Aberer, EPFL-IC, Laboratoire de systèmes d'informations répartis </a:t>
            </a:r>
            <a:endParaRPr lang="en-GB" sz="900">
              <a:latin typeface="Verdana" charset="0"/>
              <a:cs typeface="Calibri" charset="0"/>
            </a:endParaRPr>
          </a:p>
        </p:txBody>
      </p:sp>
      <p:sp>
        <p:nvSpPr>
          <p:cNvPr id="2" name="TextBox 1"/>
          <p:cNvSpPr txBox="1"/>
          <p:nvPr/>
        </p:nvSpPr>
        <p:spPr>
          <a:xfrm>
            <a:off x="2646218" y="235527"/>
            <a:ext cx="184731" cy="369332"/>
          </a:xfrm>
          <a:prstGeom prst="rect">
            <a:avLst/>
          </a:prstGeom>
          <a:noFill/>
        </p:spPr>
        <p:txBody>
          <a:bodyPr wrap="none" rtlCol="0">
            <a:spAutoFit/>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EDA6F-3774-4748-91E5-121443D1B84D}"/>
              </a:ext>
            </a:extLst>
          </p:cNvPr>
          <p:cNvSpPr>
            <a:spLocks noGrp="1"/>
          </p:cNvSpPr>
          <p:nvPr>
            <p:ph type="title"/>
          </p:nvPr>
        </p:nvSpPr>
        <p:spPr/>
        <p:txBody>
          <a:bodyPr/>
          <a:lstStyle/>
          <a:p>
            <a:r>
              <a:rPr lang="en-US" dirty="0"/>
              <a:t>What does the Similarity Function compute?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5C9A8E-3C30-3249-9C15-6407AE10F573}"/>
                  </a:ext>
                </a:extLst>
              </p:cNvPr>
              <p:cNvSpPr>
                <a:spLocks noGrp="1"/>
              </p:cNvSpPr>
              <p:nvPr>
                <p:ph idx="1"/>
              </p:nvPr>
            </p:nvSpPr>
            <p:spPr/>
            <p:txBody>
              <a:bodyPr/>
              <a:lstStyle/>
              <a:p>
                <a:r>
                  <a:rPr lang="en-US"/>
                  <a:t>Two basic models</a:t>
                </a:r>
              </a:p>
              <a:p>
                <a:pPr marL="914400" lvl="1" indent="-514350">
                  <a:buAutoNum type="arabicPeriod"/>
                </a:pPr>
                <a:r>
                  <a:rPr lang="en-US"/>
                  <a:t>Boolean Retrieval: </a:t>
                </a:r>
                <a14:m>
                  <m:oMath xmlns:m="http://schemas.openxmlformats.org/officeDocument/2006/math">
                    <m:r>
                      <a:rPr lang="fr-CH" b="0" i="1">
                        <a:latin typeface="Cambria Math" panose="02040503050406030204" pitchFamily="18" charset="0"/>
                      </a:rPr>
                      <m:t>𝑉</m:t>
                    </m:r>
                    <m:r>
                      <a:rPr lang="fr-CH" b="0" i="1">
                        <a:latin typeface="Cambria Math" panose="02040503050406030204" pitchFamily="18" charset="0"/>
                      </a:rPr>
                      <m:t>=</m:t>
                    </m:r>
                    <m:d>
                      <m:dPr>
                        <m:begChr m:val="{"/>
                        <m:endChr m:val="}"/>
                        <m:ctrlPr>
                          <a:rPr lang="fr-CH" b="0" i="1">
                            <a:latin typeface="Cambria Math" panose="02040503050406030204" pitchFamily="18" charset="0"/>
                          </a:rPr>
                        </m:ctrlPr>
                      </m:dPr>
                      <m:e>
                        <m:r>
                          <a:rPr lang="fr-CH" b="0" i="1">
                            <a:latin typeface="Cambria Math" panose="02040503050406030204" pitchFamily="18" charset="0"/>
                          </a:rPr>
                          <m:t>0,1</m:t>
                        </m:r>
                      </m:e>
                    </m:d>
                  </m:oMath>
                </a14:m>
                <a:endParaRPr lang="fr-CH" b="0"/>
              </a:p>
              <a:p>
                <a:pPr marL="914400" lvl="1" indent="-514350">
                  <a:buAutoNum type="arabicPeriod"/>
                </a:pPr>
                <a:r>
                  <a:rPr lang="en-US"/>
                  <a:t>Ranked Retrieval: </a:t>
                </a:r>
                <a14:m>
                  <m:oMath xmlns:m="http://schemas.openxmlformats.org/officeDocument/2006/math">
                    <m:r>
                      <a:rPr lang="fr-CH" i="1">
                        <a:latin typeface="Cambria Math" panose="02040503050406030204" pitchFamily="18" charset="0"/>
                      </a:rPr>
                      <m:t>𝑉</m:t>
                    </m:r>
                    <m:r>
                      <a:rPr lang="fr-CH" i="1">
                        <a:latin typeface="Cambria Math" panose="02040503050406030204" pitchFamily="18" charset="0"/>
                      </a:rPr>
                      <m:t>=</m:t>
                    </m:r>
                    <m:d>
                      <m:dPr>
                        <m:begChr m:val="["/>
                        <m:endChr m:val="]"/>
                        <m:ctrlPr>
                          <a:rPr lang="fr-CH" b="0" i="1">
                            <a:latin typeface="Cambria Math" panose="02040503050406030204" pitchFamily="18" charset="0"/>
                          </a:rPr>
                        </m:ctrlPr>
                      </m:dPr>
                      <m:e>
                        <m:r>
                          <a:rPr lang="fr-CH" b="0" i="1">
                            <a:latin typeface="Cambria Math" panose="02040503050406030204" pitchFamily="18" charset="0"/>
                          </a:rPr>
                          <m:t>0,1</m:t>
                        </m:r>
                      </m:e>
                    </m:d>
                  </m:oMath>
                </a14:m>
                <a:r>
                  <a:rPr lang="en-US"/>
                  <a:t> or </a:t>
                </a:r>
                <a14:m>
                  <m:oMath xmlns:m="http://schemas.openxmlformats.org/officeDocument/2006/math">
                    <m:r>
                      <a:rPr lang="fr-CH" i="1">
                        <a:latin typeface="Cambria Math" panose="02040503050406030204" pitchFamily="18" charset="0"/>
                      </a:rPr>
                      <m:t>𝑉</m:t>
                    </m:r>
                    <m:r>
                      <a:rPr lang="fr-CH" i="1">
                        <a:latin typeface="Cambria Math" panose="02040503050406030204" pitchFamily="18" charset="0"/>
                      </a:rPr>
                      <m:t>=</m:t>
                    </m:r>
                    <m:r>
                      <a:rPr lang="fr-CH" i="1">
                        <a:latin typeface="Cambria Math" panose="02040503050406030204" pitchFamily="18" charset="0"/>
                        <a:ea typeface="Cambria Math" panose="02040503050406030204" pitchFamily="18" charset="0"/>
                      </a:rPr>
                      <m:t>ℕ</m:t>
                    </m:r>
                  </m:oMath>
                </a14:m>
                <a:endParaRPr lang="fr-CH">
                  <a:ea typeface="Cambria Math" panose="02040503050406030204" pitchFamily="18" charset="0"/>
                </a:endParaRPr>
              </a:p>
              <a:p>
                <a:pPr marL="0" indent="0"/>
                <a:endParaRPr lang="en-US"/>
              </a:p>
              <a:p>
                <a:pPr marL="0" indent="0"/>
                <a:r>
                  <a:rPr lang="en-US"/>
                  <a:t>General Wisdom</a:t>
                </a:r>
              </a:p>
              <a:p>
                <a:pPr marL="857250" lvl="1" indent="-457200">
                  <a:buFontTx/>
                  <a:buChar char="-"/>
                </a:pPr>
                <a:r>
                  <a:rPr lang="en-US"/>
                  <a:t>Boolean retrieval suitable for</a:t>
                </a:r>
              </a:p>
              <a:p>
                <a:pPr marL="1257300" lvl="2" indent="-457200">
                  <a:buFontTx/>
                  <a:buChar char="-"/>
                </a:pPr>
                <a:r>
                  <a:rPr lang="en-US"/>
                  <a:t>Experts: can formulate accurate queries</a:t>
                </a:r>
              </a:p>
              <a:p>
                <a:pPr marL="1257300" lvl="2" indent="-457200">
                  <a:buFontTx/>
                  <a:buChar char="-"/>
                </a:pPr>
                <a:r>
                  <a:rPr lang="en-US"/>
                  <a:t>Machines: can consume large results</a:t>
                </a:r>
              </a:p>
              <a:p>
                <a:pPr marL="857250" lvl="1" indent="-457200">
                  <a:buFontTx/>
                  <a:buChar char="-"/>
                </a:pPr>
                <a:r>
                  <a:rPr lang="en-US"/>
                  <a:t>Ranked Retrieval good for ordinary users</a:t>
                </a:r>
              </a:p>
            </p:txBody>
          </p:sp>
        </mc:Choice>
        <mc:Fallback xmlns="">
          <p:sp>
            <p:nvSpPr>
              <p:cNvPr id="3" name="Content Placeholder 2">
                <a:extLst>
                  <a:ext uri="{FF2B5EF4-FFF2-40B4-BE49-F238E27FC236}">
                    <a16:creationId xmlns:a16="http://schemas.microsoft.com/office/drawing/2014/main" id="{425C9A8E-3C30-3249-9C15-6407AE10F573}"/>
                  </a:ext>
                </a:extLst>
              </p:cNvPr>
              <p:cNvSpPr>
                <a:spLocks noGrp="1" noRot="1" noChangeAspect="1" noMove="1" noResize="1" noEditPoints="1" noAdjustHandles="1" noChangeArrowheads="1" noChangeShapeType="1" noTextEdit="1"/>
              </p:cNvSpPr>
              <p:nvPr>
                <p:ph idx="1"/>
              </p:nvPr>
            </p:nvSpPr>
            <p:spPr>
              <a:blipFill>
                <a:blip r:embed="rId3"/>
                <a:stretch>
                  <a:fillRect l="-1549" t="-151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443DFC08-53D7-114B-AD77-629EE59CCF9C}"/>
              </a:ext>
            </a:extLst>
          </p:cNvPr>
          <p:cNvSpPr>
            <a:spLocks noGrp="1"/>
          </p:cNvSpPr>
          <p:nvPr>
            <p:ph type="ftr" sz="quarter" idx="10"/>
          </p:nvPr>
        </p:nvSpPr>
        <p:spPr/>
        <p:txBody>
          <a:bodyPr/>
          <a:lstStyle/>
          <a:p>
            <a:pPr>
              <a:defRPr/>
            </a:pPr>
            <a:r>
              <a:rPr lang="fr-CH"/>
              <a:t>©2024, Karl Aberer, EPFL-IC, Laboratoire de systèmes d'informations répartis </a:t>
            </a:r>
            <a:endParaRPr lang="en-GB"/>
          </a:p>
        </p:txBody>
      </p:sp>
    </p:spTree>
    <p:extLst>
      <p:ext uri="{BB962C8B-B14F-4D97-AF65-F5344CB8AC3E}">
        <p14:creationId xmlns:p14="http://schemas.microsoft.com/office/powerpoint/2010/main" val="3143940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4"/>
          <p:cNvSpPr>
            <a:spLocks noGrp="1" noChangeArrowheads="1"/>
          </p:cNvSpPr>
          <p:nvPr>
            <p:ph type="title"/>
          </p:nvPr>
        </p:nvSpPr>
        <p:spPr/>
        <p:txBody>
          <a:bodyPr/>
          <a:lstStyle/>
          <a:p>
            <a:pPr eaLnBrk="1" hangingPunct="1"/>
            <a:r>
              <a:rPr lang="en-US" dirty="0">
                <a:latin typeface="Calibri" charset="0"/>
                <a:ea typeface="ＭＳ Ｐゴシック" charset="0"/>
              </a:rPr>
              <a:t>Information Filtering</a:t>
            </a:r>
          </a:p>
        </p:txBody>
      </p:sp>
      <p:sp>
        <p:nvSpPr>
          <p:cNvPr id="36866"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©2024, Karl Aberer, EPFL-IC, Laboratoire de systèmes d'informations répartis </a:t>
            </a:r>
            <a:endParaRPr lang="en-GB" sz="900">
              <a:latin typeface="Verdana" charset="0"/>
              <a:cs typeface="Calibri" charset="0"/>
            </a:endParaRPr>
          </a:p>
        </p:txBody>
      </p:sp>
      <p:sp>
        <p:nvSpPr>
          <p:cNvPr id="36867" name="Oval 46"/>
          <p:cNvSpPr>
            <a:spLocks noChangeArrowheads="1"/>
          </p:cNvSpPr>
          <p:nvPr/>
        </p:nvSpPr>
        <p:spPr bwMode="auto">
          <a:xfrm>
            <a:off x="4329113" y="4149725"/>
            <a:ext cx="2028825" cy="1978025"/>
          </a:xfrm>
          <a:prstGeom prst="ellipse">
            <a:avLst/>
          </a:prstGeom>
          <a:solidFill>
            <a:schemeClr val="hlink">
              <a:alpha val="34901"/>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36868" name="Oval 45"/>
          <p:cNvSpPr>
            <a:spLocks noChangeArrowheads="1"/>
          </p:cNvSpPr>
          <p:nvPr/>
        </p:nvSpPr>
        <p:spPr bwMode="auto">
          <a:xfrm>
            <a:off x="4249738" y="4076700"/>
            <a:ext cx="2028825" cy="1978025"/>
          </a:xfrm>
          <a:prstGeom prst="ellipse">
            <a:avLst/>
          </a:prstGeom>
          <a:solidFill>
            <a:schemeClr val="hlink">
              <a:alpha val="38039"/>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36869" name="AutoShape 5"/>
          <p:cNvSpPr>
            <a:spLocks noChangeArrowheads="1"/>
          </p:cNvSpPr>
          <p:nvPr/>
        </p:nvSpPr>
        <p:spPr bwMode="auto">
          <a:xfrm>
            <a:off x="661988" y="4364038"/>
            <a:ext cx="1482725" cy="1512887"/>
          </a:xfrm>
          <a:prstGeom prst="can">
            <a:avLst>
              <a:gd name="adj" fmla="val 27634"/>
            </a:avLst>
          </a:prstGeom>
          <a:solidFill>
            <a:schemeClr val="bg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grpSp>
        <p:nvGrpSpPr>
          <p:cNvPr id="36870" name="Group 34"/>
          <p:cNvGrpSpPr>
            <a:grpSpLocks/>
          </p:cNvGrpSpPr>
          <p:nvPr/>
        </p:nvGrpSpPr>
        <p:grpSpPr bwMode="auto">
          <a:xfrm>
            <a:off x="741363" y="5084763"/>
            <a:ext cx="738187" cy="684212"/>
            <a:chOff x="546" y="2659"/>
            <a:chExt cx="974" cy="975"/>
          </a:xfrm>
        </p:grpSpPr>
        <p:grpSp>
          <p:nvGrpSpPr>
            <p:cNvPr id="36902" name="Group 6"/>
            <p:cNvGrpSpPr>
              <a:grpSpLocks/>
            </p:cNvGrpSpPr>
            <p:nvPr/>
          </p:nvGrpSpPr>
          <p:grpSpPr bwMode="auto">
            <a:xfrm>
              <a:off x="929" y="2659"/>
              <a:ext cx="591" cy="491"/>
              <a:chOff x="1004" y="3068"/>
              <a:chExt cx="591" cy="491"/>
            </a:xfrm>
          </p:grpSpPr>
          <p:pic>
            <p:nvPicPr>
              <p:cNvPr id="36904" name="Picture 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solidFill>
                <a:srgbClr val="FFFF66"/>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36905" name="Rectangle 8"/>
              <p:cNvSpPr>
                <a:spLocks noChangeArrowheads="1"/>
              </p:cNvSpPr>
              <p:nvPr/>
            </p:nvSpPr>
            <p:spPr bwMode="auto">
              <a:xfrm>
                <a:off x="1132" y="3160"/>
                <a:ext cx="296" cy="239"/>
              </a:xfrm>
              <a:prstGeom prst="rect">
                <a:avLst/>
              </a:prstGeom>
              <a:solidFill>
                <a:srgbClr val="FFFF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36903" name="Picture 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 y="3092"/>
              <a:ext cx="494" cy="542"/>
            </a:xfrm>
            <a:prstGeom prst="rect">
              <a:avLst/>
            </a:prstGeom>
            <a:solidFill>
              <a:srgbClr val="FFFF66"/>
            </a:solidFill>
            <a:ln>
              <a:noFill/>
            </a:ln>
            <a:extLst>
              <a:ext uri="{91240B29-F687-4f45-9708-019B960494DF}">
                <a14:hiddenLine xmlns:a14="http://schemas.microsoft.com/office/drawing/2010/main" xmlns="" w="9525">
                  <a:solidFill>
                    <a:srgbClr val="000000"/>
                  </a:solidFill>
                  <a:miter lim="800000"/>
                  <a:headEnd/>
                  <a:tailEnd/>
                </a14:hiddenLine>
              </a:ext>
            </a:extLst>
          </p:spPr>
        </p:pic>
      </p:grpSp>
      <p:sp>
        <p:nvSpPr>
          <p:cNvPr id="36871" name="AutoShape 11"/>
          <p:cNvSpPr>
            <a:spLocks noChangeArrowheads="1"/>
          </p:cNvSpPr>
          <p:nvPr/>
        </p:nvSpPr>
        <p:spPr bwMode="auto">
          <a:xfrm>
            <a:off x="1443038" y="2708275"/>
            <a:ext cx="390525" cy="360363"/>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36872" name="AutoShape 14"/>
          <p:cNvSpPr>
            <a:spLocks noChangeArrowheads="1"/>
          </p:cNvSpPr>
          <p:nvPr/>
        </p:nvSpPr>
        <p:spPr bwMode="auto">
          <a:xfrm>
            <a:off x="2689225" y="2659063"/>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36873" name="AutoShape 15"/>
          <p:cNvSpPr>
            <a:spLocks noChangeArrowheads="1"/>
          </p:cNvSpPr>
          <p:nvPr/>
        </p:nvSpPr>
        <p:spPr bwMode="auto">
          <a:xfrm>
            <a:off x="2689225" y="5126038"/>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36874" name="Oval 16"/>
          <p:cNvSpPr>
            <a:spLocks noChangeArrowheads="1"/>
          </p:cNvSpPr>
          <p:nvPr/>
        </p:nvSpPr>
        <p:spPr bwMode="auto">
          <a:xfrm>
            <a:off x="4094163" y="2001838"/>
            <a:ext cx="2108200"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36875" name="Oval 17"/>
          <p:cNvSpPr>
            <a:spLocks noChangeArrowheads="1"/>
          </p:cNvSpPr>
          <p:nvPr/>
        </p:nvSpPr>
        <p:spPr bwMode="auto">
          <a:xfrm>
            <a:off x="4171950" y="3983038"/>
            <a:ext cx="2030413" cy="1978025"/>
          </a:xfrm>
          <a:prstGeom prst="ellipse">
            <a:avLst/>
          </a:prstGeom>
          <a:solidFill>
            <a:schemeClr val="hlink">
              <a:alpha val="30980"/>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36876" name="Rectangle 18"/>
          <p:cNvSpPr>
            <a:spLocks noChangeArrowheads="1"/>
          </p:cNvSpPr>
          <p:nvPr/>
        </p:nvSpPr>
        <p:spPr bwMode="auto">
          <a:xfrm>
            <a:off x="4348163" y="2349500"/>
            <a:ext cx="1582737"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structured</a:t>
            </a:r>
            <a:br>
              <a:rPr lang="en-US">
                <a:latin typeface="Calibri" charset="0"/>
                <a:cs typeface="Calibri" charset="0"/>
              </a:rPr>
            </a:br>
            <a:r>
              <a:rPr lang="en-US">
                <a:latin typeface="Calibri" charset="0"/>
                <a:cs typeface="Calibri" charset="0"/>
              </a:rPr>
              <a:t>document</a:t>
            </a:r>
            <a:br>
              <a:rPr lang="en-US">
                <a:latin typeface="Calibri" charset="0"/>
                <a:cs typeface="Calibri" charset="0"/>
              </a:rPr>
            </a:br>
            <a:r>
              <a:rPr lang="en-US">
                <a:latin typeface="Calibri" charset="0"/>
                <a:cs typeface="Calibri" charset="0"/>
              </a:rPr>
              <a:t>representation</a:t>
            </a:r>
          </a:p>
        </p:txBody>
      </p:sp>
      <p:sp>
        <p:nvSpPr>
          <p:cNvPr id="36877" name="AutoShape 19"/>
          <p:cNvSpPr>
            <a:spLocks noChangeArrowheads="1"/>
          </p:cNvSpPr>
          <p:nvPr/>
        </p:nvSpPr>
        <p:spPr bwMode="auto">
          <a:xfrm>
            <a:off x="6375400" y="3906838"/>
            <a:ext cx="1317625" cy="482600"/>
          </a:xfrm>
          <a:prstGeom prst="rightArrow">
            <a:avLst>
              <a:gd name="adj1" fmla="val 50000"/>
              <a:gd name="adj2" fmla="val 63024"/>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36878" name="Rectangle 20"/>
          <p:cNvSpPr>
            <a:spLocks noChangeArrowheads="1"/>
          </p:cNvSpPr>
          <p:nvPr/>
        </p:nvSpPr>
        <p:spPr bwMode="auto">
          <a:xfrm>
            <a:off x="6546850" y="4437063"/>
            <a:ext cx="106045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matching</a:t>
            </a:r>
          </a:p>
        </p:txBody>
      </p:sp>
      <p:sp>
        <p:nvSpPr>
          <p:cNvPr id="36879" name="Rectangle 21"/>
          <p:cNvSpPr>
            <a:spLocks noChangeArrowheads="1"/>
          </p:cNvSpPr>
          <p:nvPr/>
        </p:nvSpPr>
        <p:spPr bwMode="auto">
          <a:xfrm>
            <a:off x="650875" y="1989138"/>
            <a:ext cx="1779588"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information item</a:t>
            </a:r>
            <a:br>
              <a:rPr lang="en-US">
                <a:latin typeface="Calibri" charset="0"/>
                <a:cs typeface="Calibri" charset="0"/>
              </a:rPr>
            </a:br>
            <a:r>
              <a:rPr lang="en-US">
                <a:latin typeface="Calibri" charset="0"/>
                <a:cs typeface="Calibri" charset="0"/>
              </a:rPr>
              <a:t>content</a:t>
            </a:r>
          </a:p>
        </p:txBody>
      </p:sp>
      <p:sp>
        <p:nvSpPr>
          <p:cNvPr id="36880" name="Rectangle 22"/>
          <p:cNvSpPr>
            <a:spLocks noChangeArrowheads="1"/>
          </p:cNvSpPr>
          <p:nvPr/>
        </p:nvSpPr>
        <p:spPr bwMode="auto">
          <a:xfrm>
            <a:off x="688975" y="5876925"/>
            <a:ext cx="1298575"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information </a:t>
            </a:r>
          </a:p>
          <a:p>
            <a:pPr algn="ctr" eaLnBrk="0" hangingPunct="0"/>
            <a:r>
              <a:rPr lang="en-US">
                <a:latin typeface="Calibri" charset="0"/>
                <a:cs typeface="Calibri" charset="0"/>
              </a:rPr>
              <a:t>needs</a:t>
            </a:r>
          </a:p>
        </p:txBody>
      </p:sp>
      <p:sp>
        <p:nvSpPr>
          <p:cNvPr id="36881" name="Rectangle 23"/>
          <p:cNvSpPr>
            <a:spLocks noChangeArrowheads="1"/>
          </p:cNvSpPr>
          <p:nvPr/>
        </p:nvSpPr>
        <p:spPr bwMode="auto">
          <a:xfrm>
            <a:off x="2606675" y="1989138"/>
            <a:ext cx="1139825"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feature</a:t>
            </a:r>
            <a:br>
              <a:rPr lang="en-US">
                <a:latin typeface="Calibri" charset="0"/>
                <a:cs typeface="Calibri" charset="0"/>
              </a:rPr>
            </a:br>
            <a:r>
              <a:rPr lang="en-US">
                <a:latin typeface="Calibri" charset="0"/>
                <a:cs typeface="Calibri" charset="0"/>
              </a:rPr>
              <a:t>extraction</a:t>
            </a:r>
          </a:p>
        </p:txBody>
      </p:sp>
      <p:sp>
        <p:nvSpPr>
          <p:cNvPr id="36882" name="Rectangle 24"/>
          <p:cNvSpPr>
            <a:spLocks noChangeArrowheads="1"/>
          </p:cNvSpPr>
          <p:nvPr/>
        </p:nvSpPr>
        <p:spPr bwMode="auto">
          <a:xfrm>
            <a:off x="2765425" y="5734050"/>
            <a:ext cx="800100"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query</a:t>
            </a:r>
            <a:br>
              <a:rPr lang="en-US">
                <a:latin typeface="Calibri" charset="0"/>
                <a:cs typeface="Calibri" charset="0"/>
              </a:rPr>
            </a:br>
            <a:r>
              <a:rPr lang="en-US">
                <a:latin typeface="Calibri" charset="0"/>
                <a:cs typeface="Calibri" charset="0"/>
              </a:rPr>
              <a:t>profile</a:t>
            </a:r>
          </a:p>
        </p:txBody>
      </p:sp>
      <p:sp>
        <p:nvSpPr>
          <p:cNvPr id="36883" name="Rectangle 25"/>
          <p:cNvSpPr>
            <a:spLocks noChangeArrowheads="1"/>
          </p:cNvSpPr>
          <p:nvPr/>
        </p:nvSpPr>
        <p:spPr bwMode="auto">
          <a:xfrm>
            <a:off x="4365625" y="4437063"/>
            <a:ext cx="1582738"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structured</a:t>
            </a:r>
            <a:br>
              <a:rPr lang="en-US">
                <a:latin typeface="Calibri" charset="0"/>
                <a:cs typeface="Calibri" charset="0"/>
              </a:rPr>
            </a:br>
            <a:r>
              <a:rPr lang="en-US">
                <a:latin typeface="Calibri" charset="0"/>
                <a:cs typeface="Calibri" charset="0"/>
              </a:rPr>
              <a:t>query</a:t>
            </a:r>
            <a:br>
              <a:rPr lang="en-US">
                <a:latin typeface="Calibri" charset="0"/>
                <a:cs typeface="Calibri" charset="0"/>
              </a:rPr>
            </a:br>
            <a:r>
              <a:rPr lang="en-US">
                <a:latin typeface="Calibri" charset="0"/>
                <a:cs typeface="Calibri" charset="0"/>
              </a:rPr>
              <a:t>representation</a:t>
            </a:r>
          </a:p>
        </p:txBody>
      </p:sp>
      <p:sp>
        <p:nvSpPr>
          <p:cNvPr id="36884" name="Rectangle 27"/>
          <p:cNvSpPr>
            <a:spLocks noChangeArrowheads="1"/>
          </p:cNvSpPr>
          <p:nvPr/>
        </p:nvSpPr>
        <p:spPr bwMode="auto">
          <a:xfrm>
            <a:off x="8118475" y="3644900"/>
            <a:ext cx="1317625"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disseminate</a:t>
            </a:r>
            <a:br>
              <a:rPr lang="en-US">
                <a:latin typeface="Calibri" charset="0"/>
                <a:cs typeface="Calibri" charset="0"/>
              </a:rPr>
            </a:br>
            <a:r>
              <a:rPr lang="en-US">
                <a:latin typeface="Calibri" charset="0"/>
                <a:cs typeface="Calibri" charset="0"/>
              </a:rPr>
              <a:t>item if</a:t>
            </a:r>
            <a:br>
              <a:rPr lang="en-US">
                <a:latin typeface="Calibri" charset="0"/>
                <a:cs typeface="Calibri" charset="0"/>
              </a:rPr>
            </a:br>
            <a:r>
              <a:rPr lang="en-US">
                <a:latin typeface="Calibri" charset="0"/>
                <a:cs typeface="Calibri" charset="0"/>
              </a:rPr>
              <a:t>relevant</a:t>
            </a:r>
          </a:p>
        </p:txBody>
      </p:sp>
      <p:sp>
        <p:nvSpPr>
          <p:cNvPr id="36885" name="AutoShape 28"/>
          <p:cNvSpPr>
            <a:spLocks noChangeArrowheads="1"/>
          </p:cNvSpPr>
          <p:nvPr/>
        </p:nvSpPr>
        <p:spPr bwMode="auto">
          <a:xfrm>
            <a:off x="4171950" y="3536950"/>
            <a:ext cx="1951038" cy="831850"/>
          </a:xfrm>
          <a:prstGeom prst="upDownArrow">
            <a:avLst>
              <a:gd name="adj1" fmla="val 85185"/>
              <a:gd name="adj2" fmla="val 32755"/>
            </a:avLst>
          </a:prstGeom>
          <a:solidFill>
            <a:srgbClr val="CC66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spAutoFit/>
          </a:bodyPr>
          <a:lstStyle/>
          <a:p>
            <a:pPr algn="ctr" eaLnBrk="0" hangingPunct="0"/>
            <a:endParaRPr lang="fr-FR">
              <a:latin typeface="Calibri" charset="0"/>
              <a:cs typeface="Calibri" charset="0"/>
            </a:endParaRPr>
          </a:p>
        </p:txBody>
      </p:sp>
      <p:sp>
        <p:nvSpPr>
          <p:cNvPr id="36886" name="Rectangle 29"/>
          <p:cNvSpPr>
            <a:spLocks noChangeArrowheads="1"/>
          </p:cNvSpPr>
          <p:nvPr/>
        </p:nvSpPr>
        <p:spPr bwMode="auto">
          <a:xfrm>
            <a:off x="4652963" y="3716338"/>
            <a:ext cx="1201737"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pPr algn="ctr"/>
            <a:r>
              <a:rPr lang="en-US">
                <a:solidFill>
                  <a:schemeClr val="bg1"/>
                </a:solidFill>
                <a:latin typeface="Calibri" charset="0"/>
                <a:cs typeface="Calibri" charset="0"/>
              </a:rPr>
              <a:t>similarity ?</a:t>
            </a:r>
          </a:p>
        </p:txBody>
      </p:sp>
      <p:sp>
        <p:nvSpPr>
          <p:cNvPr id="36887" name="AutoShape 30"/>
          <p:cNvSpPr>
            <a:spLocks noChangeArrowheads="1"/>
          </p:cNvSpPr>
          <p:nvPr/>
        </p:nvSpPr>
        <p:spPr bwMode="auto">
          <a:xfrm>
            <a:off x="4017963" y="1773238"/>
            <a:ext cx="3743325" cy="4392612"/>
          </a:xfrm>
          <a:prstGeom prst="roundRect">
            <a:avLst>
              <a:gd name="adj" fmla="val 16667"/>
            </a:avLst>
          </a:prstGeom>
          <a:noFill/>
          <a:ln w="12700">
            <a:solidFill>
              <a:schemeClr val="tx1"/>
            </a:solidFill>
            <a:prstDash val="dash"/>
            <a:round/>
            <a:headEnd/>
            <a:tailEnd/>
          </a:ln>
          <a:extLst>
            <a:ext uri="{909E8E84-426E-40dd-AFC4-6F175D3DCCD1}">
              <a14:hiddenFill xmlns:a14="http://schemas.microsoft.com/office/drawing/2010/main" xmlns="">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36888" name="Rectangle 31"/>
          <p:cNvSpPr>
            <a:spLocks noChangeArrowheads="1"/>
          </p:cNvSpPr>
          <p:nvPr/>
        </p:nvSpPr>
        <p:spPr bwMode="auto">
          <a:xfrm>
            <a:off x="6399213" y="1844675"/>
            <a:ext cx="1098550"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retrieval</a:t>
            </a:r>
            <a:br>
              <a:rPr lang="en-US">
                <a:latin typeface="Calibri" charset="0"/>
                <a:cs typeface="Calibri" charset="0"/>
              </a:rPr>
            </a:br>
            <a:r>
              <a:rPr lang="en-US">
                <a:latin typeface="Calibri" charset="0"/>
                <a:cs typeface="Calibri" charset="0"/>
              </a:rPr>
              <a:t>model:</a:t>
            </a:r>
            <a:br>
              <a:rPr lang="en-US">
                <a:latin typeface="Calibri" charset="0"/>
                <a:cs typeface="Calibri" charset="0"/>
              </a:rPr>
            </a:br>
            <a:r>
              <a:rPr lang="en-US" u="sng">
                <a:latin typeface="Calibri" charset="0"/>
                <a:cs typeface="Calibri" charset="0"/>
              </a:rPr>
              <a:t>relevance</a:t>
            </a:r>
          </a:p>
        </p:txBody>
      </p:sp>
      <p:sp>
        <p:nvSpPr>
          <p:cNvPr id="36889" name="AutoShape 32"/>
          <p:cNvSpPr>
            <a:spLocks noChangeArrowheads="1"/>
          </p:cNvSpPr>
          <p:nvPr/>
        </p:nvSpPr>
        <p:spPr bwMode="auto">
          <a:xfrm>
            <a:off x="117475" y="1125538"/>
            <a:ext cx="9634538" cy="5399087"/>
          </a:xfrm>
          <a:prstGeom prst="roundRect">
            <a:avLst>
              <a:gd name="adj" fmla="val 8380"/>
            </a:avLst>
          </a:prstGeom>
          <a:noFill/>
          <a:ln w="12700">
            <a:solidFill>
              <a:schemeClr val="tx1"/>
            </a:solidFill>
            <a:prstDash val="dash"/>
            <a:round/>
            <a:headEnd/>
            <a:tailEnd/>
          </a:ln>
          <a:extLst>
            <a:ext uri="{909E8E84-426E-40dd-AFC4-6F175D3DCCD1}">
              <a14:hiddenFill xmlns:a14="http://schemas.microsoft.com/office/drawing/2010/main" xmlns="">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36890" name="Rectangle 33"/>
          <p:cNvSpPr>
            <a:spLocks noChangeArrowheads="1"/>
          </p:cNvSpPr>
          <p:nvPr/>
        </p:nvSpPr>
        <p:spPr bwMode="auto">
          <a:xfrm>
            <a:off x="8285163" y="1196975"/>
            <a:ext cx="1074737"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filtering</a:t>
            </a:r>
            <a:br>
              <a:rPr lang="en-US">
                <a:latin typeface="Calibri" charset="0"/>
                <a:cs typeface="Calibri" charset="0"/>
              </a:rPr>
            </a:br>
            <a:r>
              <a:rPr lang="en-US">
                <a:latin typeface="Calibri" charset="0"/>
                <a:cs typeface="Calibri" charset="0"/>
              </a:rPr>
              <a:t>system:</a:t>
            </a:r>
            <a:br>
              <a:rPr lang="en-US">
                <a:latin typeface="Calibri" charset="0"/>
                <a:cs typeface="Calibri" charset="0"/>
              </a:rPr>
            </a:br>
            <a:r>
              <a:rPr lang="en-US" u="sng">
                <a:latin typeface="Calibri" charset="0"/>
                <a:cs typeface="Calibri" charset="0"/>
              </a:rPr>
              <a:t>efficiency</a:t>
            </a:r>
          </a:p>
        </p:txBody>
      </p:sp>
      <p:grpSp>
        <p:nvGrpSpPr>
          <p:cNvPr id="36891" name="Group 35"/>
          <p:cNvGrpSpPr>
            <a:grpSpLocks/>
          </p:cNvGrpSpPr>
          <p:nvPr/>
        </p:nvGrpSpPr>
        <p:grpSpPr bwMode="auto">
          <a:xfrm>
            <a:off x="895350" y="5013325"/>
            <a:ext cx="738188" cy="684213"/>
            <a:chOff x="546" y="2659"/>
            <a:chExt cx="974" cy="975"/>
          </a:xfrm>
        </p:grpSpPr>
        <p:grpSp>
          <p:nvGrpSpPr>
            <p:cNvPr id="36898" name="Group 36"/>
            <p:cNvGrpSpPr>
              <a:grpSpLocks/>
            </p:cNvGrpSpPr>
            <p:nvPr/>
          </p:nvGrpSpPr>
          <p:grpSpPr bwMode="auto">
            <a:xfrm>
              <a:off x="929" y="2659"/>
              <a:ext cx="591" cy="491"/>
              <a:chOff x="1004" y="3068"/>
              <a:chExt cx="591" cy="491"/>
            </a:xfrm>
          </p:grpSpPr>
          <p:pic>
            <p:nvPicPr>
              <p:cNvPr id="36900" name="Picture 3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solidFill>
                <a:srgbClr val="CC6600"/>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36901" name="Rectangle 38"/>
              <p:cNvSpPr>
                <a:spLocks noChangeArrowheads="1"/>
              </p:cNvSpPr>
              <p:nvPr/>
            </p:nvSpPr>
            <p:spPr bwMode="auto">
              <a:xfrm>
                <a:off x="1132" y="3160"/>
                <a:ext cx="296" cy="239"/>
              </a:xfrm>
              <a:prstGeom prst="rect">
                <a:avLst/>
              </a:prstGeom>
              <a:solidFill>
                <a:srgbClr val="CC66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36899" name="Picture 3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 y="3092"/>
              <a:ext cx="494" cy="542"/>
            </a:xfrm>
            <a:prstGeom prst="rect">
              <a:avLst/>
            </a:prstGeom>
            <a:solidFill>
              <a:srgbClr val="CC6600"/>
            </a:solidFill>
            <a:ln>
              <a:noFill/>
            </a:ln>
            <a:extLst>
              <a:ext uri="{91240B29-F687-4f45-9708-019B960494DF}">
                <a14:hiddenLine xmlns:a14="http://schemas.microsoft.com/office/drawing/2010/main" xmlns="" w="9525">
                  <a:solidFill>
                    <a:srgbClr val="000000"/>
                  </a:solidFill>
                  <a:miter lim="800000"/>
                  <a:headEnd/>
                  <a:tailEnd/>
                </a14:hiddenLine>
              </a:ext>
            </a:extLst>
          </p:spPr>
        </p:pic>
      </p:grpSp>
      <p:grpSp>
        <p:nvGrpSpPr>
          <p:cNvPr id="36892" name="Group 40"/>
          <p:cNvGrpSpPr>
            <a:grpSpLocks/>
          </p:cNvGrpSpPr>
          <p:nvPr/>
        </p:nvGrpSpPr>
        <p:grpSpPr bwMode="auto">
          <a:xfrm>
            <a:off x="1130300" y="4868863"/>
            <a:ext cx="738188" cy="684212"/>
            <a:chOff x="546" y="2659"/>
            <a:chExt cx="974" cy="975"/>
          </a:xfrm>
        </p:grpSpPr>
        <p:grpSp>
          <p:nvGrpSpPr>
            <p:cNvPr id="36894" name="Group 41"/>
            <p:cNvGrpSpPr>
              <a:grpSpLocks/>
            </p:cNvGrpSpPr>
            <p:nvPr/>
          </p:nvGrpSpPr>
          <p:grpSpPr bwMode="auto">
            <a:xfrm>
              <a:off x="929" y="2659"/>
              <a:ext cx="591" cy="491"/>
              <a:chOff x="1004" y="3068"/>
              <a:chExt cx="591" cy="491"/>
            </a:xfrm>
          </p:grpSpPr>
          <p:pic>
            <p:nvPicPr>
              <p:cNvPr id="36896" name="Picture 42"/>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36897" name="Rectangle 43"/>
              <p:cNvSpPr>
                <a:spLocks noChangeArrowheads="1"/>
              </p:cNvSpPr>
              <p:nvPr/>
            </p:nvSpPr>
            <p:spPr bwMode="auto">
              <a:xfrm>
                <a:off x="1132" y="3160"/>
                <a:ext cx="296" cy="239"/>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36895" name="Picture 4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 y="3092"/>
              <a:ext cx="494" cy="542"/>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pic>
      </p:grpSp>
      <p:sp>
        <p:nvSpPr>
          <p:cNvPr id="36893" name="AutoShape 47"/>
          <p:cNvSpPr>
            <a:spLocks noChangeArrowheads="1"/>
          </p:cNvSpPr>
          <p:nvPr/>
        </p:nvSpPr>
        <p:spPr bwMode="auto">
          <a:xfrm>
            <a:off x="7839075" y="3933825"/>
            <a:ext cx="390525" cy="360363"/>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pPr eaLnBrk="1" hangingPunct="1"/>
            <a:r>
              <a:rPr lang="en-US" dirty="0">
                <a:latin typeface="Calibri" charset="0"/>
                <a:ea typeface="ＭＳ Ｐゴシック" charset="0"/>
              </a:rPr>
              <a:t>Information Retrieval and Browsing</a:t>
            </a:r>
          </a:p>
        </p:txBody>
      </p:sp>
      <p:sp>
        <p:nvSpPr>
          <p:cNvPr id="38914" name="Rectangle 3"/>
          <p:cNvSpPr>
            <a:spLocks noGrp="1" noChangeArrowheads="1"/>
          </p:cNvSpPr>
          <p:nvPr>
            <p:ph idx="1"/>
          </p:nvPr>
        </p:nvSpPr>
        <p:spPr>
          <a:xfrm>
            <a:off x="193675" y="1052513"/>
            <a:ext cx="8997950" cy="5318125"/>
          </a:xfrm>
        </p:spPr>
        <p:txBody>
          <a:bodyPr/>
          <a:lstStyle/>
          <a:p>
            <a:pPr marL="0" indent="0" eaLnBrk="1" hangingPunct="1"/>
            <a:r>
              <a:rPr lang="en-US" dirty="0">
                <a:latin typeface="Calibri" charset="0"/>
                <a:ea typeface="ＭＳ Ｐゴシック" charset="0"/>
              </a:rPr>
              <a:t>Retrieval</a:t>
            </a:r>
          </a:p>
          <a:p>
            <a:pPr lvl="1" eaLnBrk="1" hangingPunct="1"/>
            <a:r>
              <a:rPr lang="en-US" dirty="0">
                <a:latin typeface="Calibri" charset="0"/>
                <a:ea typeface="Calibri" charset="0"/>
                <a:cs typeface="Calibri" charset="0"/>
              </a:rPr>
              <a:t>Produce a ranked result from a user request</a:t>
            </a:r>
          </a:p>
          <a:p>
            <a:pPr lvl="1" eaLnBrk="1" hangingPunct="1"/>
            <a:r>
              <a:rPr lang="en-US" dirty="0">
                <a:latin typeface="Calibri" charset="0"/>
                <a:ea typeface="Calibri" charset="0"/>
                <a:cs typeface="Calibri" charset="0"/>
              </a:rPr>
              <a:t>Interpretation of the information by the system</a:t>
            </a:r>
          </a:p>
          <a:p>
            <a:pPr marL="0" indent="0" eaLnBrk="1" hangingPunct="1"/>
            <a:r>
              <a:rPr lang="en-US" dirty="0">
                <a:latin typeface="Calibri" charset="0"/>
                <a:ea typeface="ＭＳ Ｐゴシック" charset="0"/>
              </a:rPr>
              <a:t>Browsing</a:t>
            </a:r>
            <a:endParaRPr lang="en-US" sz="1800" dirty="0">
              <a:latin typeface="Calibri" charset="0"/>
              <a:ea typeface="ＭＳ Ｐゴシック" charset="0"/>
            </a:endParaRPr>
          </a:p>
          <a:p>
            <a:pPr lvl="1" eaLnBrk="1" hangingPunct="1"/>
            <a:r>
              <a:rPr lang="en-US" dirty="0">
                <a:latin typeface="Calibri" charset="0"/>
                <a:ea typeface="Calibri" charset="0"/>
                <a:cs typeface="Calibri" charset="0"/>
              </a:rPr>
              <a:t>Let the user navigate in the information set</a:t>
            </a:r>
          </a:p>
          <a:p>
            <a:pPr lvl="1" eaLnBrk="1" hangingPunct="1"/>
            <a:r>
              <a:rPr lang="en-US" dirty="0">
                <a:latin typeface="Calibri" charset="0"/>
                <a:ea typeface="Calibri" charset="0"/>
                <a:cs typeface="Calibri" charset="0"/>
              </a:rPr>
              <a:t>Relevance feedback by the human</a:t>
            </a:r>
          </a:p>
        </p:txBody>
      </p:sp>
      <p:sp>
        <p:nvSpPr>
          <p:cNvPr id="38915"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©2024, Karl Aberer, EPFL-IC, Laboratoire de systèmes d'informations répartis </a:t>
            </a:r>
            <a:endParaRPr lang="en-GB" sz="900">
              <a:latin typeface="Verdana" charset="0"/>
              <a:cs typeface="Calibri" charset="0"/>
            </a:endParaRPr>
          </a:p>
        </p:txBody>
      </p:sp>
      <p:grpSp>
        <p:nvGrpSpPr>
          <p:cNvPr id="38916" name="Group 29"/>
          <p:cNvGrpSpPr>
            <a:grpSpLocks/>
          </p:cNvGrpSpPr>
          <p:nvPr/>
        </p:nvGrpSpPr>
        <p:grpSpPr bwMode="auto">
          <a:xfrm>
            <a:off x="776288" y="4667250"/>
            <a:ext cx="1403350" cy="1260475"/>
            <a:chOff x="546" y="2659"/>
            <a:chExt cx="974" cy="975"/>
          </a:xfrm>
        </p:grpSpPr>
        <p:grpSp>
          <p:nvGrpSpPr>
            <p:cNvPr id="38932" name="Group 30"/>
            <p:cNvGrpSpPr>
              <a:grpSpLocks/>
            </p:cNvGrpSpPr>
            <p:nvPr/>
          </p:nvGrpSpPr>
          <p:grpSpPr bwMode="auto">
            <a:xfrm>
              <a:off x="929" y="2659"/>
              <a:ext cx="591" cy="491"/>
              <a:chOff x="1004" y="3068"/>
              <a:chExt cx="591" cy="491"/>
            </a:xfrm>
          </p:grpSpPr>
          <p:pic>
            <p:nvPicPr>
              <p:cNvPr id="38934" name="Picture 3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38935" name="Rectangle 32"/>
              <p:cNvSpPr>
                <a:spLocks noChangeArrowheads="1"/>
              </p:cNvSpPr>
              <p:nvPr/>
            </p:nvSpPr>
            <p:spPr bwMode="auto">
              <a:xfrm>
                <a:off x="1132" y="3160"/>
                <a:ext cx="296" cy="239"/>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nchor="ctr"/>
              <a:lstStyle/>
              <a:p>
                <a:pPr algn="ctr" eaLnBrk="0" hangingPunct="0"/>
                <a:r>
                  <a:rPr lang="fr-FR" sz="1600">
                    <a:solidFill>
                      <a:srgbClr val="FFFFFF"/>
                    </a:solidFill>
                    <a:latin typeface="Arial" charset="0"/>
                    <a:cs typeface="Calibri" charset="0"/>
                  </a:rPr>
                  <a:t>?</a:t>
                </a:r>
              </a:p>
            </p:txBody>
          </p:sp>
        </p:grpSp>
        <p:pic>
          <p:nvPicPr>
            <p:cNvPr id="38933" name="Picture 3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 y="3092"/>
              <a:ext cx="494" cy="542"/>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p:grpSp>
      <p:sp>
        <p:nvSpPr>
          <p:cNvPr id="38917" name="Oval 34"/>
          <p:cNvSpPr>
            <a:spLocks noChangeArrowheads="1"/>
          </p:cNvSpPr>
          <p:nvPr/>
        </p:nvSpPr>
        <p:spPr bwMode="auto">
          <a:xfrm>
            <a:off x="3506788" y="4437063"/>
            <a:ext cx="2106612" cy="519112"/>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91431" tIns="45715" rIns="91431" bIns="45715" anchor="ctr">
            <a:spAutoFit/>
          </a:bodyPr>
          <a:lstStyle/>
          <a:p>
            <a:pPr algn="ctr"/>
            <a:r>
              <a:rPr lang="en-US" dirty="0">
                <a:latin typeface="Calibri" charset="0"/>
                <a:ea typeface="Calibri" charset="0"/>
                <a:cs typeface="Calibri" charset="0"/>
              </a:rPr>
              <a:t>Retrieval</a:t>
            </a:r>
          </a:p>
        </p:txBody>
      </p:sp>
      <p:sp>
        <p:nvSpPr>
          <p:cNvPr id="38918" name="Oval 35"/>
          <p:cNvSpPr>
            <a:spLocks noChangeArrowheads="1"/>
          </p:cNvSpPr>
          <p:nvPr/>
        </p:nvSpPr>
        <p:spPr bwMode="auto">
          <a:xfrm>
            <a:off x="3506788" y="5845175"/>
            <a:ext cx="2105025" cy="519113"/>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91431" tIns="45715" rIns="91431" bIns="45715" anchor="ctr">
            <a:spAutoFit/>
          </a:bodyPr>
          <a:lstStyle/>
          <a:p>
            <a:pPr algn="ctr"/>
            <a:r>
              <a:rPr lang="en-US">
                <a:latin typeface="Calibri" charset="0"/>
                <a:ea typeface="Calibri" charset="0"/>
                <a:cs typeface="Calibri" charset="0"/>
              </a:rPr>
              <a:t>Browsing</a:t>
            </a:r>
          </a:p>
        </p:txBody>
      </p:sp>
      <p:sp>
        <p:nvSpPr>
          <p:cNvPr id="38919" name="AutoShape 36"/>
          <p:cNvSpPr>
            <a:spLocks noChangeArrowheads="1"/>
          </p:cNvSpPr>
          <p:nvPr/>
        </p:nvSpPr>
        <p:spPr bwMode="auto">
          <a:xfrm>
            <a:off x="7016750" y="4740275"/>
            <a:ext cx="1482725" cy="1512888"/>
          </a:xfrm>
          <a:prstGeom prst="can">
            <a:avLst>
              <a:gd name="adj" fmla="val 27634"/>
            </a:avLst>
          </a:prstGeom>
          <a:solidFill>
            <a:schemeClr val="bg1"/>
          </a:solidFill>
          <a:ln w="12700">
            <a:solidFill>
              <a:schemeClr val="tx1"/>
            </a:solidFill>
            <a:round/>
            <a:headEnd/>
            <a:tailEnd/>
          </a:ln>
        </p:spPr>
        <p:txBody>
          <a:bodyPr wrap="none" lIns="91431" tIns="45715" rIns="91431" bIns="45715" anchor="ctr"/>
          <a:lstStyle/>
          <a:p>
            <a:pPr algn="ctr"/>
            <a:endParaRPr lang="fr-FR">
              <a:cs typeface="Calibri" charset="0"/>
            </a:endParaRPr>
          </a:p>
        </p:txBody>
      </p:sp>
      <p:sp>
        <p:nvSpPr>
          <p:cNvPr id="38920" name="AutoShape 37"/>
          <p:cNvSpPr>
            <a:spLocks noChangeArrowheads="1"/>
          </p:cNvSpPr>
          <p:nvPr/>
        </p:nvSpPr>
        <p:spPr bwMode="auto">
          <a:xfrm>
            <a:off x="7251700" y="5229225"/>
            <a:ext cx="390525" cy="360363"/>
          </a:xfrm>
          <a:prstGeom prst="foldedCorner">
            <a:avLst>
              <a:gd name="adj" fmla="val 12500"/>
            </a:avLst>
          </a:prstGeom>
          <a:solidFill>
            <a:schemeClr val="accent1"/>
          </a:solidFill>
          <a:ln w="12700">
            <a:solidFill>
              <a:schemeClr val="tx1"/>
            </a:solidFill>
            <a:round/>
            <a:headEnd/>
            <a:tailEnd/>
          </a:ln>
        </p:spPr>
        <p:txBody>
          <a:bodyPr wrap="none" lIns="91431" tIns="45715" rIns="91431" bIns="45715" anchor="ctr"/>
          <a:lstStyle/>
          <a:p>
            <a:pPr algn="ctr"/>
            <a:endParaRPr lang="fr-FR">
              <a:cs typeface="Calibri" charset="0"/>
            </a:endParaRPr>
          </a:p>
        </p:txBody>
      </p:sp>
      <p:sp>
        <p:nvSpPr>
          <p:cNvPr id="38921" name="AutoShape 38"/>
          <p:cNvSpPr>
            <a:spLocks noChangeArrowheads="1"/>
          </p:cNvSpPr>
          <p:nvPr/>
        </p:nvSpPr>
        <p:spPr bwMode="auto">
          <a:xfrm>
            <a:off x="7875588" y="5229225"/>
            <a:ext cx="390525" cy="360363"/>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a:cs typeface="Calibri" charset="0"/>
            </a:endParaRPr>
          </a:p>
        </p:txBody>
      </p:sp>
      <p:sp>
        <p:nvSpPr>
          <p:cNvPr id="38922" name="AutoShape 39"/>
          <p:cNvSpPr>
            <a:spLocks noChangeArrowheads="1"/>
          </p:cNvSpPr>
          <p:nvPr/>
        </p:nvSpPr>
        <p:spPr bwMode="auto">
          <a:xfrm>
            <a:off x="7875588" y="5732463"/>
            <a:ext cx="390525" cy="3603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fr-FR">
              <a:cs typeface="Calibri" charset="0"/>
            </a:endParaRPr>
          </a:p>
        </p:txBody>
      </p:sp>
      <p:sp>
        <p:nvSpPr>
          <p:cNvPr id="38923" name="AutoShape 40"/>
          <p:cNvSpPr>
            <a:spLocks noChangeArrowheads="1"/>
          </p:cNvSpPr>
          <p:nvPr/>
        </p:nvSpPr>
        <p:spPr bwMode="auto">
          <a:xfrm>
            <a:off x="7251700" y="5732463"/>
            <a:ext cx="390525" cy="360362"/>
          </a:xfrm>
          <a:prstGeom prst="foldedCorner">
            <a:avLst>
              <a:gd name="adj" fmla="val 12500"/>
            </a:avLst>
          </a:prstGeom>
          <a:solidFill>
            <a:schemeClr val="accent2"/>
          </a:solidFill>
          <a:ln w="12700">
            <a:solidFill>
              <a:schemeClr val="tx1"/>
            </a:solidFill>
            <a:round/>
            <a:headEnd/>
            <a:tailEnd/>
          </a:ln>
        </p:spPr>
        <p:txBody>
          <a:bodyPr wrap="none" lIns="91431" tIns="45715" rIns="91431" bIns="45715" anchor="ctr"/>
          <a:lstStyle/>
          <a:p>
            <a:pPr algn="ctr"/>
            <a:endParaRPr lang="fr-FR">
              <a:cs typeface="Calibri" charset="0"/>
            </a:endParaRPr>
          </a:p>
        </p:txBody>
      </p:sp>
      <p:cxnSp>
        <p:nvCxnSpPr>
          <p:cNvPr id="38924" name="AutoShape 41"/>
          <p:cNvCxnSpPr>
            <a:cxnSpLocks noChangeShapeType="1"/>
            <a:endCxn id="38917" idx="2"/>
          </p:cNvCxnSpPr>
          <p:nvPr/>
        </p:nvCxnSpPr>
        <p:spPr bwMode="auto">
          <a:xfrm flipV="1">
            <a:off x="1489075" y="4697413"/>
            <a:ext cx="2017713" cy="88106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8925" name="AutoShape 42"/>
          <p:cNvCxnSpPr>
            <a:cxnSpLocks noChangeShapeType="1"/>
            <a:endCxn id="38918" idx="2"/>
          </p:cNvCxnSpPr>
          <p:nvPr/>
        </p:nvCxnSpPr>
        <p:spPr bwMode="auto">
          <a:xfrm>
            <a:off x="1489075" y="5578475"/>
            <a:ext cx="2017713" cy="5270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8926" name="AutoShape 43"/>
          <p:cNvCxnSpPr>
            <a:cxnSpLocks noChangeShapeType="1"/>
            <a:stCxn id="38917" idx="3"/>
            <a:endCxn id="38918" idx="1"/>
          </p:cNvCxnSpPr>
          <p:nvPr/>
        </p:nvCxnSpPr>
        <p:spPr bwMode="auto">
          <a:xfrm flipH="1">
            <a:off x="3814763" y="4879975"/>
            <a:ext cx="0" cy="10414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8927" name="AutoShape 44"/>
          <p:cNvCxnSpPr>
            <a:cxnSpLocks noChangeShapeType="1"/>
            <a:stCxn id="38918" idx="7"/>
            <a:endCxn id="38917" idx="5"/>
          </p:cNvCxnSpPr>
          <p:nvPr/>
        </p:nvCxnSpPr>
        <p:spPr bwMode="auto">
          <a:xfrm flipV="1">
            <a:off x="5303838" y="4879975"/>
            <a:ext cx="1587" cy="10414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8928" name="AutoShape 45"/>
          <p:cNvCxnSpPr>
            <a:cxnSpLocks noChangeShapeType="1"/>
            <a:stCxn id="38917" idx="6"/>
            <a:endCxn id="38919" idx="2"/>
          </p:cNvCxnSpPr>
          <p:nvPr/>
        </p:nvCxnSpPr>
        <p:spPr bwMode="auto">
          <a:xfrm>
            <a:off x="5613400" y="4697413"/>
            <a:ext cx="1403350" cy="8001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8929" name="AutoShape 46"/>
          <p:cNvCxnSpPr>
            <a:cxnSpLocks noChangeShapeType="1"/>
            <a:stCxn id="38918" idx="6"/>
            <a:endCxn id="38919" idx="2"/>
          </p:cNvCxnSpPr>
          <p:nvPr/>
        </p:nvCxnSpPr>
        <p:spPr bwMode="auto">
          <a:xfrm flipV="1">
            <a:off x="5611813" y="5497513"/>
            <a:ext cx="1404937" cy="60801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8930" name="AutoShape 47"/>
          <p:cNvCxnSpPr>
            <a:cxnSpLocks noChangeShapeType="1"/>
            <a:stCxn id="38917" idx="1"/>
            <a:endCxn id="38917" idx="7"/>
          </p:cNvCxnSpPr>
          <p:nvPr/>
        </p:nvCxnSpPr>
        <p:spPr bwMode="auto">
          <a:xfrm rot="5400000" flipH="1" flipV="1">
            <a:off x="4559301" y="3768725"/>
            <a:ext cx="12700" cy="1489075"/>
          </a:xfrm>
          <a:prstGeom prst="curvedConnector3">
            <a:avLst>
              <a:gd name="adj1" fmla="val 239886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8931" name="AutoShape 48"/>
          <p:cNvCxnSpPr>
            <a:cxnSpLocks noChangeShapeType="1"/>
            <a:stCxn id="38918" idx="5"/>
            <a:endCxn id="38918" idx="3"/>
          </p:cNvCxnSpPr>
          <p:nvPr/>
        </p:nvCxnSpPr>
        <p:spPr bwMode="auto">
          <a:xfrm rot="5400000">
            <a:off x="4559301" y="5543550"/>
            <a:ext cx="12700" cy="1489075"/>
          </a:xfrm>
          <a:prstGeom prst="curvedConnector3">
            <a:avLst>
              <a:gd name="adj1" fmla="val 239886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F74C-461E-8748-9B21-A8A8A6169D52}"/>
              </a:ext>
            </a:extLst>
          </p:cNvPr>
          <p:cNvSpPr>
            <a:spLocks noGrp="1"/>
          </p:cNvSpPr>
          <p:nvPr>
            <p:ph type="title"/>
          </p:nvPr>
        </p:nvSpPr>
        <p:spPr/>
        <p:txBody>
          <a:bodyPr/>
          <a:lstStyle/>
          <a:p>
            <a:r>
              <a:rPr lang="en-CH" dirty="0"/>
              <a:t>Other tasks</a:t>
            </a:r>
          </a:p>
        </p:txBody>
      </p:sp>
      <p:sp>
        <p:nvSpPr>
          <p:cNvPr id="3" name="Content Placeholder 2">
            <a:extLst>
              <a:ext uri="{FF2B5EF4-FFF2-40B4-BE49-F238E27FC236}">
                <a16:creationId xmlns:a16="http://schemas.microsoft.com/office/drawing/2014/main" id="{D930A3EE-C7C2-621B-40E3-28631CA72C9C}"/>
              </a:ext>
            </a:extLst>
          </p:cNvPr>
          <p:cNvSpPr>
            <a:spLocks noGrp="1"/>
          </p:cNvSpPr>
          <p:nvPr>
            <p:ph idx="1"/>
          </p:nvPr>
        </p:nvSpPr>
        <p:spPr/>
        <p:txBody>
          <a:bodyPr/>
          <a:lstStyle/>
          <a:p>
            <a:r>
              <a:rPr lang="en-CH" dirty="0"/>
              <a:t>In a more general sense Information Retrieval is used for a number of different types of tasks, such as</a:t>
            </a:r>
          </a:p>
          <a:p>
            <a:pPr lvl="1"/>
            <a:r>
              <a:rPr lang="en-CH" dirty="0"/>
              <a:t>Information filtering</a:t>
            </a:r>
          </a:p>
          <a:p>
            <a:pPr lvl="1"/>
            <a:r>
              <a:rPr lang="en-CH" dirty="0"/>
              <a:t>Document summarization</a:t>
            </a:r>
          </a:p>
          <a:p>
            <a:pPr lvl="1"/>
            <a:r>
              <a:rPr lang="en-CH" dirty="0"/>
              <a:t>Question answering</a:t>
            </a:r>
          </a:p>
          <a:p>
            <a:pPr lvl="1"/>
            <a:r>
              <a:rPr lang="en-CH" dirty="0"/>
              <a:t>Recommendation</a:t>
            </a:r>
          </a:p>
          <a:p>
            <a:pPr lvl="1"/>
            <a:r>
              <a:rPr lang="en-CH" dirty="0"/>
              <a:t>Document classification</a:t>
            </a:r>
          </a:p>
        </p:txBody>
      </p:sp>
      <p:sp>
        <p:nvSpPr>
          <p:cNvPr id="4" name="Footer Placeholder 3">
            <a:extLst>
              <a:ext uri="{FF2B5EF4-FFF2-40B4-BE49-F238E27FC236}">
                <a16:creationId xmlns:a16="http://schemas.microsoft.com/office/drawing/2014/main" id="{FB11C450-6940-27F6-AAF9-FBF93074658F}"/>
              </a:ext>
            </a:extLst>
          </p:cNvPr>
          <p:cNvSpPr>
            <a:spLocks noGrp="1"/>
          </p:cNvSpPr>
          <p:nvPr>
            <p:ph type="ftr" sz="quarter" idx="10"/>
          </p:nvPr>
        </p:nvSpPr>
        <p:spPr/>
        <p:txBody>
          <a:bodyPr/>
          <a:lstStyle/>
          <a:p>
            <a:pPr>
              <a:defRPr/>
            </a:pPr>
            <a:r>
              <a:rPr lang="fr-CH"/>
              <a:t>©2024, Karl Aberer, EPFL-IC, Laboratoire de systèmes d'informations répartis </a:t>
            </a:r>
            <a:endParaRPr lang="en-GB"/>
          </a:p>
        </p:txBody>
      </p:sp>
    </p:spTree>
    <p:extLst>
      <p:ext uri="{BB962C8B-B14F-4D97-AF65-F5344CB8AC3E}">
        <p14:creationId xmlns:p14="http://schemas.microsoft.com/office/powerpoint/2010/main" val="3369533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IR </a:t>
            </a:r>
            <a:r>
              <a:rPr lang="fr-FR" dirty="0" err="1"/>
              <a:t>is</a:t>
            </a:r>
            <a:r>
              <a:rPr lang="fr-FR" dirty="0"/>
              <a:t> an Information Management </a:t>
            </a:r>
            <a:r>
              <a:rPr lang="fr-FR" dirty="0" err="1"/>
              <a:t>Task</a:t>
            </a:r>
            <a:endParaRPr lang="fr-FR" dirty="0"/>
          </a:p>
        </p:txBody>
      </p:sp>
      <p:sp>
        <p:nvSpPr>
          <p:cNvPr id="4" name="Footer Placeholder 3"/>
          <p:cNvSpPr>
            <a:spLocks noGrp="1"/>
          </p:cNvSpPr>
          <p:nvPr>
            <p:ph type="ftr" sz="quarter" idx="10"/>
          </p:nvPr>
        </p:nvSpPr>
        <p:spPr/>
        <p:txBody>
          <a:bodyPr/>
          <a:lstStyle/>
          <a:p>
            <a:r>
              <a:rPr lang="fr-CH">
                <a:latin typeface="Calibri" charset="0"/>
                <a:ea typeface="Calibri" charset="0"/>
                <a:cs typeface="Calibri" charset="0"/>
              </a:rPr>
              <a:t>©2024, Karl Aberer, EPFL-IC, Laboratoire de systèmes d'informations répartis </a:t>
            </a:r>
            <a:endParaRPr lang="en-GB" dirty="0">
              <a:latin typeface="Calibri" charset="0"/>
              <a:ea typeface="Calibri" charset="0"/>
              <a:cs typeface="Calibri" charset="0"/>
            </a:endParaRPr>
          </a:p>
        </p:txBody>
      </p:sp>
      <p:sp>
        <p:nvSpPr>
          <p:cNvPr id="6" name="Text Box 5"/>
          <p:cNvSpPr txBox="1">
            <a:spLocks noChangeArrowheads="1"/>
          </p:cNvSpPr>
          <p:nvPr/>
        </p:nvSpPr>
        <p:spPr bwMode="auto">
          <a:xfrm>
            <a:off x="4071284" y="2174559"/>
            <a:ext cx="1192426" cy="416132"/>
          </a:xfrm>
          <a:prstGeom prst="rect">
            <a:avLst/>
          </a:prstGeom>
          <a:noFill/>
          <a:ln w="12700">
            <a:solidFill>
              <a:schemeClr val="tx1"/>
            </a:solidFill>
            <a:miter lim="800000"/>
            <a:headEnd/>
            <a:tailEnd/>
          </a:ln>
          <a:effectLst/>
        </p:spPr>
        <p:txBody>
          <a:bodyPr wrap="none" lIns="94353" tIns="47177" rIns="94353" bIns="47177">
            <a:spAutoFit/>
          </a:bodyPr>
          <a:lstStyle/>
          <a:p>
            <a:pPr eaLnBrk="0" hangingPunct="0"/>
            <a:r>
              <a:rPr lang="en-US" sz="2085" b="1" dirty="0">
                <a:latin typeface="Calibri"/>
                <a:cs typeface="Calibri"/>
              </a:rPr>
              <a:t>model M</a:t>
            </a:r>
            <a:endParaRPr lang="en-US" sz="3336" dirty="0">
              <a:latin typeface="Calibri"/>
              <a:cs typeface="Calibri"/>
            </a:endParaRPr>
          </a:p>
        </p:txBody>
      </p:sp>
      <p:sp>
        <p:nvSpPr>
          <p:cNvPr id="7" name="AutoShape 4"/>
          <p:cNvSpPr>
            <a:spLocks noChangeArrowheads="1"/>
          </p:cNvSpPr>
          <p:nvPr/>
        </p:nvSpPr>
        <p:spPr bwMode="auto">
          <a:xfrm>
            <a:off x="3890881" y="4567638"/>
            <a:ext cx="1596469" cy="661627"/>
          </a:xfrm>
          <a:prstGeom prst="can">
            <a:avLst>
              <a:gd name="adj" fmla="val 25000"/>
            </a:avLst>
          </a:prstGeom>
          <a:solidFill>
            <a:schemeClr val="bg1"/>
          </a:solidFill>
          <a:ln w="12700">
            <a:solidFill>
              <a:schemeClr val="tx1"/>
            </a:solidFill>
            <a:round/>
            <a:headEnd/>
            <a:tailEnd/>
          </a:ln>
          <a:effectLst/>
        </p:spPr>
        <p:txBody>
          <a:bodyPr wrap="square" lIns="94353" tIns="47177" rIns="94353" bIns="47177" anchor="ctr">
            <a:spAutoFit/>
          </a:bodyPr>
          <a:lstStyle/>
          <a:p>
            <a:pPr algn="ctr"/>
            <a:r>
              <a:rPr lang="fr-CH" sz="2085" b="1" dirty="0">
                <a:latin typeface="Calibri" charset="0"/>
                <a:ea typeface="Calibri" charset="0"/>
                <a:cs typeface="Calibri" charset="0"/>
              </a:rPr>
              <a:t>data</a:t>
            </a:r>
          </a:p>
        </p:txBody>
      </p:sp>
      <p:sp>
        <p:nvSpPr>
          <p:cNvPr id="12" name="Right Arrow 11"/>
          <p:cNvSpPr/>
          <p:nvPr/>
        </p:nvSpPr>
        <p:spPr bwMode="auto">
          <a:xfrm rot="5400000">
            <a:off x="3590689" y="3393802"/>
            <a:ext cx="1531815" cy="460383"/>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4353" tIns="47177" rIns="94353" bIns="47177" numCol="1" rtlCol="0" anchor="ctr" anchorCtr="0" compatLnSpc="1">
            <a:prstTxWarp prst="textNoShape">
              <a:avLst/>
            </a:prstTxWarp>
          </a:bodyPr>
          <a:lstStyle/>
          <a:p>
            <a:pPr defTabSz="943540"/>
            <a:endParaRPr lang="fr-FR">
              <a:latin typeface="Calibri" charset="0"/>
              <a:ea typeface="Calibri" charset="0"/>
              <a:cs typeface="Calibri" charset="0"/>
            </a:endParaRPr>
          </a:p>
        </p:txBody>
      </p:sp>
      <p:sp>
        <p:nvSpPr>
          <p:cNvPr id="13" name="TextBox 12"/>
          <p:cNvSpPr txBox="1"/>
          <p:nvPr/>
        </p:nvSpPr>
        <p:spPr>
          <a:xfrm>
            <a:off x="441642" y="3078084"/>
            <a:ext cx="3428382" cy="2068893"/>
          </a:xfrm>
          <a:prstGeom prst="rect">
            <a:avLst/>
          </a:prstGeom>
          <a:noFill/>
        </p:spPr>
        <p:txBody>
          <a:bodyPr wrap="square" lIns="94353" tIns="47177" rIns="94353" bIns="47177" rtlCol="0">
            <a:spAutoFit/>
          </a:bodyPr>
          <a:lstStyle/>
          <a:p>
            <a:pPr algn="l"/>
            <a:r>
              <a:rPr lang="en-GB" sz="2400" b="1" dirty="0">
                <a:latin typeface="Calibri" charset="0"/>
                <a:ea typeface="Calibri" charset="0"/>
                <a:cs typeface="Calibri" charset="0"/>
              </a:rPr>
              <a:t>Model Usage (Inference)</a:t>
            </a:r>
            <a:r>
              <a:rPr lang="en-GB" sz="2400" dirty="0">
                <a:latin typeface="Calibri" charset="0"/>
                <a:ea typeface="Calibri" charset="0"/>
                <a:cs typeface="Calibri" charset="0"/>
              </a:rPr>
              <a:t>: </a:t>
            </a:r>
            <a:r>
              <a:rPr lang="en-GB" sz="2085" dirty="0">
                <a:latin typeface="Calibri" charset="0"/>
                <a:ea typeface="Calibri" charset="0"/>
                <a:cs typeface="Calibri" charset="0"/>
              </a:rPr>
              <a:t>given a model, perform the task</a:t>
            </a:r>
          </a:p>
          <a:p>
            <a:pPr algn="l"/>
            <a:endParaRPr lang="en-GB" sz="2085" dirty="0">
              <a:latin typeface="Calibri" charset="0"/>
              <a:ea typeface="Calibri" charset="0"/>
              <a:cs typeface="Calibri" charset="0"/>
            </a:endParaRPr>
          </a:p>
          <a:p>
            <a:pPr algn="l"/>
            <a:r>
              <a:rPr lang="en-GB" sz="2085" dirty="0">
                <a:latin typeface="Calibri" charset="0"/>
                <a:ea typeface="Calibri" charset="0"/>
                <a:cs typeface="Calibri" charset="0"/>
              </a:rPr>
              <a:t>Retrieve result documents for a query</a:t>
            </a:r>
          </a:p>
        </p:txBody>
      </p:sp>
      <p:sp>
        <p:nvSpPr>
          <p:cNvPr id="14" name="Right Arrow 13"/>
          <p:cNvSpPr/>
          <p:nvPr/>
        </p:nvSpPr>
        <p:spPr bwMode="auto">
          <a:xfrm rot="16200000">
            <a:off x="4292767" y="3393802"/>
            <a:ext cx="1531815" cy="460383"/>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4353" tIns="47177" rIns="94353" bIns="47177" numCol="1" rtlCol="0" anchor="ctr" anchorCtr="0" compatLnSpc="1">
            <a:prstTxWarp prst="textNoShape">
              <a:avLst/>
            </a:prstTxWarp>
          </a:bodyPr>
          <a:lstStyle/>
          <a:p>
            <a:pPr defTabSz="943540"/>
            <a:endParaRPr lang="fr-FR">
              <a:latin typeface="Calibri" charset="0"/>
              <a:ea typeface="Calibri" charset="0"/>
              <a:cs typeface="Calibri" charset="0"/>
            </a:endParaRPr>
          </a:p>
        </p:txBody>
      </p:sp>
      <p:sp>
        <p:nvSpPr>
          <p:cNvPr id="15" name="TextBox 14"/>
          <p:cNvSpPr txBox="1"/>
          <p:nvPr/>
        </p:nvSpPr>
        <p:spPr>
          <a:xfrm>
            <a:off x="5529064" y="3068960"/>
            <a:ext cx="4134460" cy="2068893"/>
          </a:xfrm>
          <a:prstGeom prst="rect">
            <a:avLst/>
          </a:prstGeom>
          <a:noFill/>
        </p:spPr>
        <p:txBody>
          <a:bodyPr wrap="square" lIns="94353" tIns="47177" rIns="94353" bIns="47177" rtlCol="0">
            <a:spAutoFit/>
          </a:bodyPr>
          <a:lstStyle/>
          <a:p>
            <a:pPr algn="l"/>
            <a:r>
              <a:rPr lang="en-GB" sz="2400" b="1" dirty="0">
                <a:latin typeface="Calibri" charset="0"/>
                <a:ea typeface="Calibri" charset="0"/>
                <a:cs typeface="Calibri" charset="0"/>
              </a:rPr>
              <a:t>Model Building (Learning)</a:t>
            </a:r>
            <a:r>
              <a:rPr lang="en-GB" sz="2400" dirty="0">
                <a:latin typeface="Calibri" charset="0"/>
                <a:ea typeface="Calibri" charset="0"/>
                <a:cs typeface="Calibri" charset="0"/>
              </a:rPr>
              <a:t>: </a:t>
            </a:r>
            <a:r>
              <a:rPr lang="en-GB" sz="2085" dirty="0">
                <a:latin typeface="Calibri" charset="0"/>
                <a:ea typeface="Calibri" charset="0"/>
                <a:cs typeface="Calibri" charset="0"/>
              </a:rPr>
              <a:t>given documents, find a model</a:t>
            </a:r>
          </a:p>
          <a:p>
            <a:pPr algn="l"/>
            <a:endParaRPr lang="en-GB" sz="2085" dirty="0">
              <a:latin typeface="Calibri" charset="0"/>
              <a:ea typeface="Calibri" charset="0"/>
              <a:cs typeface="Calibri" charset="0"/>
            </a:endParaRPr>
          </a:p>
          <a:p>
            <a:pPr algn="l"/>
            <a:endParaRPr lang="en-GB" sz="2085" dirty="0">
              <a:latin typeface="Calibri" charset="0"/>
              <a:ea typeface="Calibri" charset="0"/>
              <a:cs typeface="Calibri" charset="0"/>
            </a:endParaRPr>
          </a:p>
          <a:p>
            <a:pPr algn="l"/>
            <a:r>
              <a:rPr lang="en-GB" sz="2085" dirty="0">
                <a:latin typeface="Calibri" charset="0"/>
                <a:ea typeface="Calibri" charset="0"/>
                <a:cs typeface="Calibri" charset="0"/>
              </a:rPr>
              <a:t>In IR the model is often based on simple statistics on the data</a:t>
            </a:r>
          </a:p>
        </p:txBody>
      </p:sp>
    </p:spTree>
    <p:extLst>
      <p:ext uri="{BB962C8B-B14F-4D97-AF65-F5344CB8AC3E}">
        <p14:creationId xmlns:p14="http://schemas.microsoft.com/office/powerpoint/2010/main" val="1750718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ＭＳ Ｐゴシック" charset="0"/>
              </a:rPr>
              <a:t>1.2 basic information retrieval</a:t>
            </a:r>
            <a:endParaRPr lang="en-US" dirty="0"/>
          </a:p>
        </p:txBody>
      </p:sp>
      <p:sp>
        <p:nvSpPr>
          <p:cNvPr id="3" name="Text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fr-CH"/>
              <a:t>©2024, Karl Aberer, EPFL-IC, Laboratoire de systèmes d'informations répartis </a:t>
            </a:r>
            <a:endParaRPr lang="en-GB"/>
          </a:p>
        </p:txBody>
      </p:sp>
    </p:spTree>
    <p:extLst>
      <p:ext uri="{BB962C8B-B14F-4D97-AF65-F5344CB8AC3E}">
        <p14:creationId xmlns:p14="http://schemas.microsoft.com/office/powerpoint/2010/main" val="968508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1.2.1 Text-based Information Retrieval</a:t>
            </a:r>
          </a:p>
        </p:txBody>
      </p:sp>
      <p:sp>
        <p:nvSpPr>
          <p:cNvPr id="50178" name="Rectangle 3"/>
          <p:cNvSpPr>
            <a:spLocks noGrp="1" noChangeArrowheads="1"/>
          </p:cNvSpPr>
          <p:nvPr>
            <p:ph idx="1"/>
          </p:nvPr>
        </p:nvSpPr>
        <p:spPr/>
        <p:txBody>
          <a:bodyPr lIns="92066" tIns="46034" rIns="92066" bIns="46034"/>
          <a:lstStyle/>
          <a:p>
            <a:pPr marL="0" indent="0" eaLnBrk="1" hangingPunct="1"/>
            <a:r>
              <a:rPr lang="en-US" sz="2800" dirty="0">
                <a:latin typeface="Calibri" charset="0"/>
                <a:ea typeface="ＭＳ Ｐゴシック" charset="0"/>
              </a:rPr>
              <a:t>Most of the information needs and content are expressed in natural language</a:t>
            </a:r>
          </a:p>
          <a:p>
            <a:pPr lvl="1" eaLnBrk="1" hangingPunct="1"/>
            <a:r>
              <a:rPr lang="en-US" sz="2400" dirty="0">
                <a:latin typeface="Calibri" charset="0"/>
                <a:ea typeface="Calibri" charset="0"/>
                <a:cs typeface="Calibri" charset="0"/>
              </a:rPr>
              <a:t>Library and document management systems</a:t>
            </a:r>
          </a:p>
          <a:p>
            <a:pPr lvl="1" eaLnBrk="1" hangingPunct="1"/>
            <a:r>
              <a:rPr lang="en-US" sz="2400" dirty="0">
                <a:latin typeface="Calibri" charset="0"/>
                <a:ea typeface="Calibri" charset="0"/>
                <a:cs typeface="Calibri" charset="0"/>
              </a:rPr>
              <a:t>Web Search Engines</a:t>
            </a:r>
          </a:p>
          <a:p>
            <a:pPr marL="0" indent="0" eaLnBrk="1" hangingPunct="1"/>
            <a:r>
              <a:rPr lang="en-US" sz="2800" dirty="0">
                <a:latin typeface="Calibri" charset="0"/>
                <a:ea typeface="ＭＳ Ｐゴシック" charset="0"/>
              </a:rPr>
              <a:t>Basic approach: use the words that occur in a text as </a:t>
            </a:r>
            <a:r>
              <a:rPr lang="en-US" sz="2800" i="1" dirty="0">
                <a:latin typeface="Calibri" charset="0"/>
                <a:ea typeface="ＭＳ Ｐゴシック" charset="0"/>
              </a:rPr>
              <a:t>features</a:t>
            </a:r>
            <a:r>
              <a:rPr lang="en-US" sz="2800" dirty="0">
                <a:latin typeface="Calibri" charset="0"/>
                <a:ea typeface="ＭＳ Ｐゴシック" charset="0"/>
              </a:rPr>
              <a:t> for the interpretation of the content</a:t>
            </a:r>
          </a:p>
          <a:p>
            <a:pPr lvl="1" eaLnBrk="1" hangingPunct="1"/>
            <a:r>
              <a:rPr lang="en-US" sz="2400" dirty="0">
                <a:latin typeface="Calibri" charset="0"/>
                <a:ea typeface="Calibri" charset="0"/>
                <a:cs typeface="Calibri" charset="0"/>
              </a:rPr>
              <a:t>This is called the "full text” or “bag of words” retrieval approach</a:t>
            </a:r>
          </a:p>
          <a:p>
            <a:pPr lvl="1" eaLnBrk="1" hangingPunct="1"/>
            <a:r>
              <a:rPr lang="en-US" sz="2400" dirty="0">
                <a:latin typeface="Calibri" charset="0"/>
                <a:ea typeface="Calibri" charset="0"/>
                <a:cs typeface="Calibri" charset="0"/>
              </a:rPr>
              <a:t>Ignore grammar, meaning etc.</a:t>
            </a:r>
          </a:p>
          <a:p>
            <a:pPr lvl="1" eaLnBrk="1" hangingPunct="1"/>
            <a:r>
              <a:rPr lang="en-US" sz="2400" dirty="0">
                <a:latin typeface="Calibri" charset="0"/>
                <a:ea typeface="Calibri" charset="0"/>
                <a:cs typeface="Calibri" charset="0"/>
              </a:rPr>
              <a:t>Simplification that has proven successful</a:t>
            </a:r>
          </a:p>
          <a:p>
            <a:pPr lvl="1" eaLnBrk="1" hangingPunct="1"/>
            <a:r>
              <a:rPr lang="en-US" sz="2400" dirty="0">
                <a:latin typeface="Calibri" charset="0"/>
                <a:ea typeface="Calibri" charset="0"/>
                <a:cs typeface="Calibri" charset="0"/>
              </a:rPr>
              <a:t>Document structure, layout and metadata may be considered additionally (e.g., PageRank/Google) </a:t>
            </a:r>
          </a:p>
        </p:txBody>
      </p:sp>
      <p:sp>
        <p:nvSpPr>
          <p:cNvPr id="50179"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©2024, Karl Aberer, EPFL-IC, Laboratoire de systèmes d'informations répartis </a:t>
            </a:r>
            <a:endParaRPr lang="en-GB" sz="900">
              <a:latin typeface="Verdana" charset="0"/>
              <a:cs typeface="Calibri"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1712913" y="2019300"/>
            <a:ext cx="5472112" cy="7826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anchor="ctr">
            <a:spAutoFit/>
          </a:bodyPr>
          <a:lstStyle/>
          <a:p>
            <a:pPr algn="ctr">
              <a:defRPr/>
            </a:pPr>
            <a:endParaRPr lang="fr-FR" sz="2000" dirty="0">
              <a:latin typeface="Calibri"/>
              <a:ea typeface="+mn-ea"/>
              <a:cs typeface="Calibri"/>
            </a:endParaRPr>
          </a:p>
          <a:p>
            <a:pPr algn="ctr">
              <a:defRPr/>
            </a:pPr>
            <a:endParaRPr lang="fr-FR" sz="2000" dirty="0">
              <a:latin typeface="Calibri"/>
              <a:ea typeface="+mn-ea"/>
              <a:cs typeface="Calibri"/>
            </a:endParaRPr>
          </a:p>
        </p:txBody>
      </p:sp>
      <p:sp>
        <p:nvSpPr>
          <p:cNvPr id="52226" name="Rectangle 49"/>
          <p:cNvSpPr>
            <a:spLocks noChangeArrowheads="1"/>
          </p:cNvSpPr>
          <p:nvPr/>
        </p:nvSpPr>
        <p:spPr bwMode="auto">
          <a:xfrm>
            <a:off x="3682622" y="2014538"/>
            <a:ext cx="1964494" cy="338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1" tIns="45715" rIns="91431" bIns="45715">
            <a:spAutoFit/>
          </a:bodyPr>
          <a:lstStyle/>
          <a:p>
            <a:pPr algn="ctr"/>
            <a:r>
              <a:rPr lang="en-US" sz="1600" b="1">
                <a:latin typeface="Calibri" charset="0"/>
                <a:cs typeface="Calibri" charset="0"/>
              </a:rPr>
              <a:t>1. feature extraction </a:t>
            </a:r>
          </a:p>
        </p:txBody>
      </p:sp>
      <p:sp>
        <p:nvSpPr>
          <p:cNvPr id="54" name="Rounded Rectangle 53"/>
          <p:cNvSpPr/>
          <p:nvPr/>
        </p:nvSpPr>
        <p:spPr bwMode="auto">
          <a:xfrm>
            <a:off x="4665663" y="2911475"/>
            <a:ext cx="2735262" cy="3000375"/>
          </a:xfrm>
          <a:prstGeom prst="roundRect">
            <a:avLst>
              <a:gd name="adj" fmla="val 8902"/>
            </a:avLst>
          </a:prstGeom>
          <a:solidFill>
            <a:schemeClr val="bg1">
              <a:lumMod val="85000"/>
            </a:schemeClr>
          </a:solidFill>
          <a:ln w="9525" cap="flat" cmpd="sng" algn="ctr">
            <a:noFill/>
            <a:prstDash val="solid"/>
            <a:round/>
            <a:headEnd type="none" w="med" len="med"/>
            <a:tailEnd type="none" w="med" len="med"/>
          </a:ln>
          <a:effectLst/>
        </p:spPr>
        <p:txBody>
          <a:bodyPr anchor="ctr">
            <a:spAutoFit/>
          </a:bodyPr>
          <a:lstStyle/>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p:txBody>
      </p:sp>
      <p:sp>
        <p:nvSpPr>
          <p:cNvPr id="53" name="Rounded Rectangle 52"/>
          <p:cNvSpPr/>
          <p:nvPr/>
        </p:nvSpPr>
        <p:spPr bwMode="auto">
          <a:xfrm>
            <a:off x="1352550" y="2924175"/>
            <a:ext cx="2519363" cy="3579813"/>
          </a:xfrm>
          <a:prstGeom prst="roundRect">
            <a:avLst>
              <a:gd name="adj" fmla="val 8902"/>
            </a:avLst>
          </a:prstGeom>
          <a:solidFill>
            <a:schemeClr val="bg1">
              <a:lumMod val="85000"/>
            </a:schemeClr>
          </a:solidFill>
          <a:ln w="9525" cap="flat" cmpd="sng" algn="ctr">
            <a:noFill/>
            <a:prstDash val="solid"/>
            <a:round/>
            <a:headEnd type="none" w="med" len="med"/>
            <a:tailEnd type="none" w="med" len="med"/>
          </a:ln>
          <a:effectLst/>
        </p:spPr>
        <p:txBody>
          <a:bodyPr anchor="ctr">
            <a:spAutoFit/>
          </a:bodyPr>
          <a:lstStyle/>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p:txBody>
      </p:sp>
      <p:sp>
        <p:nvSpPr>
          <p:cNvPr id="52229"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Architecture of Text Retrieval Systems</a:t>
            </a:r>
          </a:p>
        </p:txBody>
      </p:sp>
      <p:sp>
        <p:nvSpPr>
          <p:cNvPr id="52230" name="Footer Placeholder 2"/>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©2024, Karl Aberer, EPFL-IC, Laboratoire de systèmes d'informations répartis </a:t>
            </a:r>
            <a:endParaRPr lang="en-GB" sz="900">
              <a:latin typeface="Verdana" charset="0"/>
              <a:cs typeface="Calibri" charset="0"/>
            </a:endParaRPr>
          </a:p>
        </p:txBody>
      </p:sp>
      <p:sp>
        <p:nvSpPr>
          <p:cNvPr id="52231" name="Rectangle 3"/>
          <p:cNvSpPr>
            <a:spLocks noChangeArrowheads="1"/>
          </p:cNvSpPr>
          <p:nvPr/>
        </p:nvSpPr>
        <p:spPr bwMode="auto">
          <a:xfrm>
            <a:off x="3960813" y="1196975"/>
            <a:ext cx="1120775" cy="557213"/>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User</a:t>
            </a:r>
          </a:p>
          <a:p>
            <a:pPr eaLnBrk="0" hangingPunct="0"/>
            <a:r>
              <a:rPr lang="en-US" sz="1600">
                <a:latin typeface="Calibri" charset="0"/>
                <a:cs typeface="Calibri" charset="0"/>
              </a:rPr>
              <a:t>Interface</a:t>
            </a:r>
          </a:p>
        </p:txBody>
      </p:sp>
      <p:sp>
        <p:nvSpPr>
          <p:cNvPr id="52232" name="Rectangle 4"/>
          <p:cNvSpPr>
            <a:spLocks noChangeArrowheads="1"/>
          </p:cNvSpPr>
          <p:nvPr/>
        </p:nvSpPr>
        <p:spPr bwMode="auto">
          <a:xfrm>
            <a:off x="1968500" y="2316163"/>
            <a:ext cx="4930775" cy="347662"/>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                             Text   Operations</a:t>
            </a:r>
          </a:p>
        </p:txBody>
      </p:sp>
      <p:sp>
        <p:nvSpPr>
          <p:cNvPr id="52233" name="Rectangle 5"/>
          <p:cNvSpPr>
            <a:spLocks noChangeArrowheads="1"/>
          </p:cNvSpPr>
          <p:nvPr/>
        </p:nvSpPr>
        <p:spPr bwMode="auto">
          <a:xfrm>
            <a:off x="2057400" y="3225800"/>
            <a:ext cx="1381125" cy="627063"/>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Query </a:t>
            </a:r>
          </a:p>
          <a:p>
            <a:pPr eaLnBrk="0" hangingPunct="0"/>
            <a:r>
              <a:rPr lang="en-US" sz="1600">
                <a:latin typeface="Calibri" charset="0"/>
                <a:cs typeface="Calibri" charset="0"/>
              </a:rPr>
              <a:t>Operations</a:t>
            </a:r>
          </a:p>
        </p:txBody>
      </p:sp>
      <p:sp>
        <p:nvSpPr>
          <p:cNvPr id="52234" name="Rectangle 6"/>
          <p:cNvSpPr>
            <a:spLocks noChangeArrowheads="1"/>
          </p:cNvSpPr>
          <p:nvPr/>
        </p:nvSpPr>
        <p:spPr bwMode="auto">
          <a:xfrm>
            <a:off x="5692775" y="3367088"/>
            <a:ext cx="1206500" cy="485775"/>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Indexing</a:t>
            </a:r>
          </a:p>
        </p:txBody>
      </p:sp>
      <p:sp>
        <p:nvSpPr>
          <p:cNvPr id="52235" name="Rectangle 7"/>
          <p:cNvSpPr>
            <a:spLocks noChangeArrowheads="1"/>
          </p:cNvSpPr>
          <p:nvPr/>
        </p:nvSpPr>
        <p:spPr bwMode="auto">
          <a:xfrm>
            <a:off x="2057400" y="4486275"/>
            <a:ext cx="1293813" cy="485775"/>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Searching</a:t>
            </a:r>
          </a:p>
        </p:txBody>
      </p:sp>
      <p:sp>
        <p:nvSpPr>
          <p:cNvPr id="52236" name="Rectangle 8"/>
          <p:cNvSpPr>
            <a:spLocks noChangeArrowheads="1"/>
          </p:cNvSpPr>
          <p:nvPr/>
        </p:nvSpPr>
        <p:spPr bwMode="auto">
          <a:xfrm>
            <a:off x="2057400" y="5675313"/>
            <a:ext cx="1206500" cy="415925"/>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Ranking</a:t>
            </a:r>
          </a:p>
        </p:txBody>
      </p:sp>
      <p:sp>
        <p:nvSpPr>
          <p:cNvPr id="52237" name="Oval 10"/>
          <p:cNvSpPr>
            <a:spLocks noChangeArrowheads="1"/>
          </p:cNvSpPr>
          <p:nvPr/>
        </p:nvSpPr>
        <p:spPr bwMode="auto">
          <a:xfrm>
            <a:off x="5605463" y="4346575"/>
            <a:ext cx="1382712" cy="765175"/>
          </a:xfrm>
          <a:prstGeom prst="ellipse">
            <a:avLst/>
          </a:prstGeom>
          <a:solidFill>
            <a:srgbClr val="FFFFFF"/>
          </a:solidFill>
          <a:ln w="12700">
            <a:solidFill>
              <a:srgbClr val="000000"/>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52238" name="Rectangle 9"/>
          <p:cNvSpPr>
            <a:spLocks noChangeArrowheads="1"/>
          </p:cNvSpPr>
          <p:nvPr/>
        </p:nvSpPr>
        <p:spPr bwMode="auto">
          <a:xfrm>
            <a:off x="5949950" y="4554538"/>
            <a:ext cx="779463" cy="41910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Index</a:t>
            </a:r>
          </a:p>
        </p:txBody>
      </p:sp>
      <p:sp>
        <p:nvSpPr>
          <p:cNvPr id="52239" name="Line 11"/>
          <p:cNvSpPr>
            <a:spLocks noChangeShapeType="1"/>
          </p:cNvSpPr>
          <p:nvPr/>
        </p:nvSpPr>
        <p:spPr bwMode="auto">
          <a:xfrm flipH="1">
            <a:off x="3179763" y="1606550"/>
            <a:ext cx="779462"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40" name="Line 12"/>
          <p:cNvSpPr>
            <a:spLocks noChangeShapeType="1"/>
          </p:cNvSpPr>
          <p:nvPr/>
        </p:nvSpPr>
        <p:spPr bwMode="auto">
          <a:xfrm>
            <a:off x="2598738" y="2665413"/>
            <a:ext cx="0" cy="558800"/>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41" name="Line 13"/>
          <p:cNvSpPr>
            <a:spLocks noChangeShapeType="1"/>
          </p:cNvSpPr>
          <p:nvPr/>
        </p:nvSpPr>
        <p:spPr bwMode="auto">
          <a:xfrm>
            <a:off x="6134100" y="2665413"/>
            <a:ext cx="0" cy="700087"/>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42" name="Line 14"/>
          <p:cNvSpPr>
            <a:spLocks noChangeShapeType="1"/>
          </p:cNvSpPr>
          <p:nvPr/>
        </p:nvSpPr>
        <p:spPr bwMode="auto">
          <a:xfrm>
            <a:off x="2598738" y="3854450"/>
            <a:ext cx="0" cy="630238"/>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43" name="Line 15"/>
          <p:cNvSpPr>
            <a:spLocks noChangeShapeType="1"/>
          </p:cNvSpPr>
          <p:nvPr/>
        </p:nvSpPr>
        <p:spPr bwMode="auto">
          <a:xfrm>
            <a:off x="6134100" y="3854450"/>
            <a:ext cx="0" cy="490538"/>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44" name="Line 16"/>
          <p:cNvSpPr>
            <a:spLocks noChangeShapeType="1"/>
          </p:cNvSpPr>
          <p:nvPr/>
        </p:nvSpPr>
        <p:spPr bwMode="auto">
          <a:xfrm>
            <a:off x="2598738" y="4973638"/>
            <a:ext cx="0" cy="700087"/>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45" name="Line 17"/>
          <p:cNvSpPr>
            <a:spLocks noChangeShapeType="1"/>
          </p:cNvSpPr>
          <p:nvPr/>
        </p:nvSpPr>
        <p:spPr bwMode="auto">
          <a:xfrm flipH="1">
            <a:off x="3354388" y="4706938"/>
            <a:ext cx="2249487" cy="0"/>
          </a:xfrm>
          <a:prstGeom prst="line">
            <a:avLst/>
          </a:prstGeom>
          <a:noFill/>
          <a:ln w="12700">
            <a:solidFill>
              <a:srgbClr val="000000"/>
            </a:solidFill>
            <a:prstDash val="lgDash"/>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46" name="Line 18"/>
          <p:cNvSpPr>
            <a:spLocks noChangeShapeType="1"/>
          </p:cNvSpPr>
          <p:nvPr/>
        </p:nvSpPr>
        <p:spPr bwMode="auto">
          <a:xfrm flipH="1">
            <a:off x="288925" y="5864225"/>
            <a:ext cx="1766888" cy="0"/>
          </a:xfrm>
          <a:prstGeom prst="line">
            <a:avLst/>
          </a:prstGeom>
          <a:noFill/>
          <a:ln w="12700">
            <a:solidFill>
              <a:srgbClr val="000000"/>
            </a:solidFill>
            <a:prstDash val="lgDash"/>
            <a:round/>
            <a:headEnd type="none" w="sm" len="sm"/>
            <a:tailEnd type="none" w="sm" len="sm"/>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47" name="Line 19"/>
          <p:cNvSpPr>
            <a:spLocks noChangeShapeType="1"/>
          </p:cNvSpPr>
          <p:nvPr/>
        </p:nvSpPr>
        <p:spPr bwMode="auto">
          <a:xfrm flipV="1">
            <a:off x="288925" y="1327150"/>
            <a:ext cx="0" cy="4537075"/>
          </a:xfrm>
          <a:prstGeom prst="line">
            <a:avLst/>
          </a:prstGeom>
          <a:noFill/>
          <a:ln w="12700">
            <a:solidFill>
              <a:srgbClr val="000000"/>
            </a:solidFill>
            <a:prstDash val="lgDash"/>
            <a:round/>
            <a:headEnd type="none" w="sm" len="sm"/>
            <a:tailEnd type="none" w="sm" len="sm"/>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48" name="Line 20"/>
          <p:cNvSpPr>
            <a:spLocks noChangeShapeType="1"/>
          </p:cNvSpPr>
          <p:nvPr/>
        </p:nvSpPr>
        <p:spPr bwMode="auto">
          <a:xfrm>
            <a:off x="288925" y="1327150"/>
            <a:ext cx="3670300" cy="0"/>
          </a:xfrm>
          <a:prstGeom prst="line">
            <a:avLst/>
          </a:prstGeom>
          <a:noFill/>
          <a:ln w="12700">
            <a:solidFill>
              <a:srgbClr val="000000"/>
            </a:solidFill>
            <a:prstDash val="lgDash"/>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49" name="Line 21"/>
          <p:cNvSpPr>
            <a:spLocks noChangeShapeType="1"/>
          </p:cNvSpPr>
          <p:nvPr/>
        </p:nvSpPr>
        <p:spPr bwMode="auto">
          <a:xfrm flipH="1">
            <a:off x="1166813" y="1474788"/>
            <a:ext cx="2792412" cy="0"/>
          </a:xfrm>
          <a:prstGeom prst="line">
            <a:avLst/>
          </a:prstGeom>
          <a:noFill/>
          <a:ln w="12700">
            <a:solidFill>
              <a:srgbClr val="000000"/>
            </a:solidFill>
            <a:prstDash val="lgDash"/>
            <a:round/>
            <a:headEnd type="none" w="sm" len="sm"/>
            <a:tailEnd type="none" w="sm" len="sm"/>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50" name="Line 22"/>
          <p:cNvSpPr>
            <a:spLocks noChangeShapeType="1"/>
          </p:cNvSpPr>
          <p:nvPr/>
        </p:nvSpPr>
        <p:spPr bwMode="auto">
          <a:xfrm>
            <a:off x="1166813" y="3529013"/>
            <a:ext cx="889000" cy="0"/>
          </a:xfrm>
          <a:prstGeom prst="line">
            <a:avLst/>
          </a:prstGeom>
          <a:noFill/>
          <a:ln w="12700">
            <a:solidFill>
              <a:srgbClr val="000000"/>
            </a:solidFill>
            <a:prstDash val="lgDash"/>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51" name="Line 23"/>
          <p:cNvSpPr>
            <a:spLocks noChangeShapeType="1"/>
          </p:cNvSpPr>
          <p:nvPr/>
        </p:nvSpPr>
        <p:spPr bwMode="auto">
          <a:xfrm>
            <a:off x="1166813" y="1474788"/>
            <a:ext cx="0" cy="2054225"/>
          </a:xfrm>
          <a:prstGeom prst="line">
            <a:avLst/>
          </a:prstGeom>
          <a:noFill/>
          <a:ln w="12700">
            <a:solidFill>
              <a:srgbClr val="000000"/>
            </a:solidFill>
            <a:prstDash val="lgDash"/>
            <a:round/>
            <a:headEnd type="none" w="sm" len="sm"/>
            <a:tailEnd type="none" w="sm" len="sm"/>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52" name="Line 24"/>
          <p:cNvSpPr>
            <a:spLocks noChangeShapeType="1"/>
          </p:cNvSpPr>
          <p:nvPr/>
        </p:nvSpPr>
        <p:spPr bwMode="auto">
          <a:xfrm>
            <a:off x="3179763" y="1606550"/>
            <a:ext cx="0" cy="708025"/>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53" name="Rectangle 25"/>
          <p:cNvSpPr>
            <a:spLocks noChangeArrowheads="1"/>
          </p:cNvSpPr>
          <p:nvPr/>
        </p:nvSpPr>
        <p:spPr bwMode="auto">
          <a:xfrm>
            <a:off x="6729413" y="1755775"/>
            <a:ext cx="877887" cy="411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Text</a:t>
            </a:r>
          </a:p>
        </p:txBody>
      </p:sp>
      <p:sp>
        <p:nvSpPr>
          <p:cNvPr id="52254" name="Rectangle 26"/>
          <p:cNvSpPr>
            <a:spLocks noChangeArrowheads="1"/>
          </p:cNvSpPr>
          <p:nvPr/>
        </p:nvSpPr>
        <p:spPr bwMode="auto">
          <a:xfrm>
            <a:off x="1858963" y="4014788"/>
            <a:ext cx="947737" cy="33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query</a:t>
            </a:r>
          </a:p>
        </p:txBody>
      </p:sp>
      <p:sp>
        <p:nvSpPr>
          <p:cNvPr id="52255" name="Rectangle 27"/>
          <p:cNvSpPr>
            <a:spLocks noChangeArrowheads="1"/>
          </p:cNvSpPr>
          <p:nvPr/>
        </p:nvSpPr>
        <p:spPr bwMode="auto">
          <a:xfrm>
            <a:off x="1966913" y="1755775"/>
            <a:ext cx="1177925" cy="41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user need</a:t>
            </a:r>
          </a:p>
        </p:txBody>
      </p:sp>
      <p:sp>
        <p:nvSpPr>
          <p:cNvPr id="52256" name="Rectangle 28"/>
          <p:cNvSpPr>
            <a:spLocks noChangeArrowheads="1"/>
          </p:cNvSpPr>
          <p:nvPr/>
        </p:nvSpPr>
        <p:spPr bwMode="auto">
          <a:xfrm>
            <a:off x="531813" y="3529013"/>
            <a:ext cx="1684337" cy="404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user feedback</a:t>
            </a:r>
          </a:p>
        </p:txBody>
      </p:sp>
      <p:sp>
        <p:nvSpPr>
          <p:cNvPr id="52257" name="Rectangle 29"/>
          <p:cNvSpPr>
            <a:spLocks noChangeArrowheads="1"/>
          </p:cNvSpPr>
          <p:nvPr/>
        </p:nvSpPr>
        <p:spPr bwMode="auto">
          <a:xfrm>
            <a:off x="450850" y="5864225"/>
            <a:ext cx="1408113" cy="373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ranked docs </a:t>
            </a:r>
          </a:p>
        </p:txBody>
      </p:sp>
      <p:sp>
        <p:nvSpPr>
          <p:cNvPr id="52258" name="Rectangle 30"/>
          <p:cNvSpPr>
            <a:spLocks noChangeArrowheads="1"/>
          </p:cNvSpPr>
          <p:nvPr/>
        </p:nvSpPr>
        <p:spPr bwMode="auto">
          <a:xfrm>
            <a:off x="1082676" y="5121277"/>
            <a:ext cx="1620838" cy="420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retrieved docs</a:t>
            </a:r>
          </a:p>
        </p:txBody>
      </p:sp>
      <p:sp>
        <p:nvSpPr>
          <p:cNvPr id="52259" name="Rectangle 31"/>
          <p:cNvSpPr>
            <a:spLocks noChangeArrowheads="1"/>
          </p:cNvSpPr>
          <p:nvPr/>
        </p:nvSpPr>
        <p:spPr bwMode="auto">
          <a:xfrm>
            <a:off x="4702175" y="2851150"/>
            <a:ext cx="1889125" cy="373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document repr.</a:t>
            </a:r>
          </a:p>
        </p:txBody>
      </p:sp>
      <p:sp>
        <p:nvSpPr>
          <p:cNvPr id="52260" name="Rectangle 32"/>
          <p:cNvSpPr>
            <a:spLocks noChangeArrowheads="1"/>
          </p:cNvSpPr>
          <p:nvPr/>
        </p:nvSpPr>
        <p:spPr bwMode="auto">
          <a:xfrm>
            <a:off x="2598738" y="2851150"/>
            <a:ext cx="1431925" cy="373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query repr.</a:t>
            </a:r>
          </a:p>
        </p:txBody>
      </p:sp>
      <p:sp>
        <p:nvSpPr>
          <p:cNvPr id="52261" name="Rectangle 33"/>
          <p:cNvSpPr>
            <a:spLocks noChangeArrowheads="1"/>
          </p:cNvSpPr>
          <p:nvPr/>
        </p:nvSpPr>
        <p:spPr bwMode="auto">
          <a:xfrm>
            <a:off x="4702175" y="3933825"/>
            <a:ext cx="1565275" cy="373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inverted file</a:t>
            </a:r>
          </a:p>
        </p:txBody>
      </p:sp>
      <p:sp>
        <p:nvSpPr>
          <p:cNvPr id="52262" name="Rectangle 34"/>
          <p:cNvSpPr>
            <a:spLocks noChangeArrowheads="1"/>
          </p:cNvSpPr>
          <p:nvPr/>
        </p:nvSpPr>
        <p:spPr bwMode="auto">
          <a:xfrm>
            <a:off x="7842250" y="3286125"/>
            <a:ext cx="1566863" cy="566738"/>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lIns="92066" tIns="46034" rIns="92066" bIns="46034"/>
          <a:lstStyle/>
          <a:p>
            <a:pPr eaLnBrk="0" hangingPunct="0"/>
            <a:r>
              <a:rPr lang="en-US" sz="1600">
                <a:latin typeface="Calibri" charset="0"/>
                <a:cs typeface="Calibri" charset="0"/>
              </a:rPr>
              <a:t>DB Manager </a:t>
            </a:r>
          </a:p>
          <a:p>
            <a:pPr eaLnBrk="0" hangingPunct="0"/>
            <a:r>
              <a:rPr lang="en-US" sz="1600">
                <a:latin typeface="Calibri" charset="0"/>
                <a:cs typeface="Calibri" charset="0"/>
              </a:rPr>
              <a:t>Module</a:t>
            </a:r>
          </a:p>
        </p:txBody>
      </p:sp>
      <p:sp>
        <p:nvSpPr>
          <p:cNvPr id="52263" name="Line 35"/>
          <p:cNvSpPr>
            <a:spLocks noChangeShapeType="1"/>
          </p:cNvSpPr>
          <p:nvPr/>
        </p:nvSpPr>
        <p:spPr bwMode="auto">
          <a:xfrm flipH="1">
            <a:off x="6900863" y="3529013"/>
            <a:ext cx="936625" cy="0"/>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pic>
        <p:nvPicPr>
          <p:cNvPr id="52264" name="Picture 3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7663" y="4764088"/>
            <a:ext cx="1462087" cy="1346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2265" name="Rectangle 37"/>
          <p:cNvSpPr>
            <a:spLocks noChangeArrowheads="1"/>
          </p:cNvSpPr>
          <p:nvPr/>
        </p:nvSpPr>
        <p:spPr bwMode="auto">
          <a:xfrm>
            <a:off x="8161338" y="5289550"/>
            <a:ext cx="1108075" cy="574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Text </a:t>
            </a:r>
          </a:p>
          <a:p>
            <a:pPr eaLnBrk="0" hangingPunct="0"/>
            <a:r>
              <a:rPr lang="en-US" sz="1600">
                <a:latin typeface="Calibri" charset="0"/>
                <a:cs typeface="Calibri" charset="0"/>
              </a:rPr>
              <a:t>Database</a:t>
            </a:r>
          </a:p>
        </p:txBody>
      </p:sp>
      <p:sp>
        <p:nvSpPr>
          <p:cNvPr id="52266" name="Line 38"/>
          <p:cNvSpPr>
            <a:spLocks noChangeShapeType="1"/>
          </p:cNvSpPr>
          <p:nvPr/>
        </p:nvSpPr>
        <p:spPr bwMode="auto">
          <a:xfrm flipV="1">
            <a:off x="8674100" y="3854450"/>
            <a:ext cx="0" cy="914400"/>
          </a:xfrm>
          <a:prstGeom prst="line">
            <a:avLst/>
          </a:prstGeom>
          <a:noFill/>
          <a:ln w="12700">
            <a:solidFill>
              <a:srgbClr val="000000"/>
            </a:solidFill>
            <a:round/>
            <a:headEnd type="stealth" w="med" len="med"/>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67" name="Line 39"/>
          <p:cNvSpPr>
            <a:spLocks noChangeShapeType="1"/>
          </p:cNvSpPr>
          <p:nvPr/>
        </p:nvSpPr>
        <p:spPr bwMode="auto">
          <a:xfrm>
            <a:off x="6134100" y="1755775"/>
            <a:ext cx="0" cy="558800"/>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68" name="Line 40"/>
          <p:cNvSpPr>
            <a:spLocks noChangeShapeType="1"/>
          </p:cNvSpPr>
          <p:nvPr/>
        </p:nvSpPr>
        <p:spPr bwMode="auto">
          <a:xfrm>
            <a:off x="8674100" y="1474788"/>
            <a:ext cx="0" cy="180975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69" name="Line 41"/>
          <p:cNvSpPr>
            <a:spLocks noChangeShapeType="1"/>
          </p:cNvSpPr>
          <p:nvPr/>
        </p:nvSpPr>
        <p:spPr bwMode="auto">
          <a:xfrm flipH="1">
            <a:off x="5083175" y="1474788"/>
            <a:ext cx="3590925" cy="0"/>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70" name="Line 42"/>
          <p:cNvSpPr>
            <a:spLocks noChangeShapeType="1"/>
          </p:cNvSpPr>
          <p:nvPr/>
        </p:nvSpPr>
        <p:spPr bwMode="auto">
          <a:xfrm>
            <a:off x="6134100" y="1755775"/>
            <a:ext cx="2027238"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71" name="Line 43"/>
          <p:cNvSpPr>
            <a:spLocks noChangeShapeType="1"/>
          </p:cNvSpPr>
          <p:nvPr/>
        </p:nvSpPr>
        <p:spPr bwMode="auto">
          <a:xfrm>
            <a:off x="8161338" y="1755775"/>
            <a:ext cx="0" cy="152876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2272" name="Rectangle 44"/>
          <p:cNvSpPr>
            <a:spLocks noChangeArrowheads="1"/>
          </p:cNvSpPr>
          <p:nvPr/>
        </p:nvSpPr>
        <p:spPr bwMode="auto">
          <a:xfrm>
            <a:off x="6486525" y="1254125"/>
            <a:ext cx="877888" cy="411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Text</a:t>
            </a:r>
          </a:p>
        </p:txBody>
      </p:sp>
      <p:sp>
        <p:nvSpPr>
          <p:cNvPr id="52273" name="Rectangle 50"/>
          <p:cNvSpPr>
            <a:spLocks noChangeArrowheads="1"/>
          </p:cNvSpPr>
          <p:nvPr/>
        </p:nvSpPr>
        <p:spPr bwMode="auto">
          <a:xfrm>
            <a:off x="5198491" y="5183188"/>
            <a:ext cx="2149032" cy="338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1" tIns="45715" rIns="91431" bIns="45715">
            <a:spAutoFit/>
          </a:bodyPr>
          <a:lstStyle/>
          <a:p>
            <a:pPr marL="341313" indent="-341313" algn="ctr"/>
            <a:r>
              <a:rPr lang="en-US" sz="1600" b="1">
                <a:latin typeface="Calibri" charset="0"/>
                <a:cs typeface="Calibri" charset="0"/>
              </a:rPr>
              <a:t>3. efficient data access </a:t>
            </a:r>
          </a:p>
        </p:txBody>
      </p:sp>
      <p:sp>
        <p:nvSpPr>
          <p:cNvPr id="52274" name="Rectangle 51"/>
          <p:cNvSpPr>
            <a:spLocks noChangeArrowheads="1"/>
          </p:cNvSpPr>
          <p:nvPr/>
        </p:nvSpPr>
        <p:spPr bwMode="auto">
          <a:xfrm>
            <a:off x="1966837" y="6092825"/>
            <a:ext cx="1711476" cy="338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1" tIns="45715" rIns="91431" bIns="45715">
            <a:spAutoFit/>
          </a:bodyPr>
          <a:lstStyle/>
          <a:p>
            <a:pPr marL="341313" indent="-341313" algn="ctr"/>
            <a:r>
              <a:rPr lang="en-US" sz="1600" b="1">
                <a:latin typeface="Calibri" charset="0"/>
                <a:cs typeface="Calibri" charset="0"/>
              </a:rPr>
              <a:t>2. ranking system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Pre-Processing Text for Text Retrieval</a:t>
            </a:r>
          </a:p>
        </p:txBody>
      </p:sp>
      <p:sp>
        <p:nvSpPr>
          <p:cNvPr id="54274"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©2024, Karl Aberer, EPFL-IC, Laboratoire de systèmes d'informations répartis </a:t>
            </a:r>
            <a:endParaRPr lang="en-GB" sz="900">
              <a:latin typeface="Verdana" charset="0"/>
              <a:cs typeface="Calibri" charset="0"/>
            </a:endParaRPr>
          </a:p>
        </p:txBody>
      </p:sp>
      <p:sp>
        <p:nvSpPr>
          <p:cNvPr id="54275" name="Rectangle 3"/>
          <p:cNvSpPr>
            <a:spLocks noChangeArrowheads="1"/>
          </p:cNvSpPr>
          <p:nvPr/>
        </p:nvSpPr>
        <p:spPr bwMode="auto">
          <a:xfrm>
            <a:off x="1731963" y="4213225"/>
            <a:ext cx="994100" cy="831631"/>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lIns="92066" tIns="46034" rIns="92066" bIns="46034">
            <a:spAutoFit/>
          </a:bodyPr>
          <a:lstStyle/>
          <a:p>
            <a:pPr eaLnBrk="0" hangingPunct="0"/>
            <a:r>
              <a:rPr lang="en-US" sz="1600" dirty="0">
                <a:latin typeface="Calibri" charset="0"/>
                <a:cs typeface="Calibri" charset="0"/>
              </a:rPr>
              <a:t>Structure</a:t>
            </a:r>
          </a:p>
          <a:p>
            <a:pPr eaLnBrk="0" hangingPunct="0"/>
            <a:r>
              <a:rPr lang="en-US" sz="1600" dirty="0">
                <a:latin typeface="Calibri" charset="0"/>
                <a:cs typeface="Calibri" charset="0"/>
              </a:rPr>
              <a:t>Layout</a:t>
            </a:r>
          </a:p>
          <a:p>
            <a:pPr eaLnBrk="0" hangingPunct="0"/>
            <a:r>
              <a:rPr lang="en-US" sz="1600" dirty="0">
                <a:latin typeface="Calibri" charset="0"/>
                <a:cs typeface="Calibri" charset="0"/>
              </a:rPr>
              <a:t>Metadata</a:t>
            </a:r>
          </a:p>
        </p:txBody>
      </p:sp>
      <p:sp>
        <p:nvSpPr>
          <p:cNvPr id="54276" name="Rectangle 4"/>
          <p:cNvSpPr>
            <a:spLocks noChangeArrowheads="1"/>
          </p:cNvSpPr>
          <p:nvPr/>
        </p:nvSpPr>
        <p:spPr bwMode="auto">
          <a:xfrm>
            <a:off x="2876208" y="3348286"/>
            <a:ext cx="752817" cy="339188"/>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lIns="92066" tIns="46034" rIns="92066" bIns="46034">
            <a:spAutoFit/>
          </a:bodyPr>
          <a:lstStyle/>
          <a:p>
            <a:pPr eaLnBrk="0" hangingPunct="0"/>
            <a:r>
              <a:rPr lang="en-US" sz="1600">
                <a:latin typeface="Calibri" charset="0"/>
                <a:cs typeface="Calibri" charset="0"/>
              </a:rPr>
              <a:t>Tokens</a:t>
            </a:r>
            <a:endParaRPr lang="en-US" sz="1600" dirty="0">
              <a:latin typeface="Calibri" charset="0"/>
              <a:cs typeface="Calibri" charset="0"/>
            </a:endParaRPr>
          </a:p>
        </p:txBody>
      </p:sp>
      <p:sp>
        <p:nvSpPr>
          <p:cNvPr id="54277" name="Rectangle 5"/>
          <p:cNvSpPr>
            <a:spLocks noChangeArrowheads="1"/>
          </p:cNvSpPr>
          <p:nvPr/>
        </p:nvSpPr>
        <p:spPr bwMode="auto">
          <a:xfrm>
            <a:off x="4208463" y="3375025"/>
            <a:ext cx="1065212" cy="339725"/>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lIns="92066" tIns="46034" rIns="92066" bIns="46034">
            <a:spAutoFit/>
          </a:bodyPr>
          <a:lstStyle/>
          <a:p>
            <a:pPr eaLnBrk="0" hangingPunct="0"/>
            <a:r>
              <a:rPr lang="en-US" sz="1600">
                <a:latin typeface="Calibri" charset="0"/>
                <a:cs typeface="Calibri" charset="0"/>
              </a:rPr>
              <a:t>stopwords</a:t>
            </a:r>
          </a:p>
        </p:txBody>
      </p:sp>
      <p:sp>
        <p:nvSpPr>
          <p:cNvPr id="54278" name="Rectangle 7"/>
          <p:cNvSpPr>
            <a:spLocks noChangeArrowheads="1"/>
          </p:cNvSpPr>
          <p:nvPr/>
        </p:nvSpPr>
        <p:spPr bwMode="auto">
          <a:xfrm>
            <a:off x="6132513" y="3375025"/>
            <a:ext cx="1016000" cy="339725"/>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lIns="92066" tIns="46034" rIns="92066" bIns="46034">
            <a:spAutoFit/>
          </a:bodyPr>
          <a:lstStyle/>
          <a:p>
            <a:pPr eaLnBrk="0" hangingPunct="0"/>
            <a:r>
              <a:rPr lang="en-US" sz="1600">
                <a:latin typeface="Calibri" charset="0"/>
                <a:cs typeface="Calibri" charset="0"/>
              </a:rPr>
              <a:t>stemming</a:t>
            </a:r>
          </a:p>
        </p:txBody>
      </p:sp>
      <p:sp>
        <p:nvSpPr>
          <p:cNvPr id="54279" name="Rectangle 8"/>
          <p:cNvSpPr>
            <a:spLocks noChangeArrowheads="1"/>
          </p:cNvSpPr>
          <p:nvPr/>
        </p:nvSpPr>
        <p:spPr bwMode="auto">
          <a:xfrm>
            <a:off x="7618413" y="3222625"/>
            <a:ext cx="890587" cy="585788"/>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lIns="92066" tIns="46034" rIns="92066" bIns="46034">
            <a:spAutoFit/>
          </a:bodyPr>
          <a:lstStyle/>
          <a:p>
            <a:pPr eaLnBrk="0" hangingPunct="0"/>
            <a:r>
              <a:rPr lang="en-US" sz="1600">
                <a:latin typeface="Calibri" charset="0"/>
                <a:cs typeface="Calibri" charset="0"/>
              </a:rPr>
              <a:t>Manual </a:t>
            </a:r>
          </a:p>
          <a:p>
            <a:pPr eaLnBrk="0" hangingPunct="0"/>
            <a:r>
              <a:rPr lang="en-US" sz="1600">
                <a:latin typeface="Calibri" charset="0"/>
                <a:cs typeface="Calibri" charset="0"/>
              </a:rPr>
              <a:t>indexing</a:t>
            </a:r>
          </a:p>
        </p:txBody>
      </p:sp>
      <p:sp>
        <p:nvSpPr>
          <p:cNvPr id="54280" name="Rectangle 9"/>
          <p:cNvSpPr>
            <a:spLocks noChangeArrowheads="1"/>
          </p:cNvSpPr>
          <p:nvPr/>
        </p:nvSpPr>
        <p:spPr bwMode="auto">
          <a:xfrm>
            <a:off x="741363" y="3375025"/>
            <a:ext cx="587375" cy="339725"/>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lIns="92066" tIns="46034" rIns="92066" bIns="46034">
            <a:spAutoFit/>
          </a:bodyPr>
          <a:lstStyle/>
          <a:p>
            <a:pPr eaLnBrk="0" hangingPunct="0"/>
            <a:r>
              <a:rPr lang="en-US" sz="1600">
                <a:latin typeface="Calibri" charset="0"/>
                <a:cs typeface="Calibri" charset="0"/>
              </a:rPr>
              <a:t>Docs</a:t>
            </a:r>
          </a:p>
        </p:txBody>
      </p:sp>
      <p:sp>
        <p:nvSpPr>
          <p:cNvPr id="54281" name="Line 10"/>
          <p:cNvSpPr>
            <a:spLocks noChangeShapeType="1"/>
          </p:cNvSpPr>
          <p:nvPr/>
        </p:nvSpPr>
        <p:spPr bwMode="auto">
          <a:xfrm>
            <a:off x="1400175" y="3505200"/>
            <a:ext cx="1485900"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4282" name="Line 11"/>
          <p:cNvSpPr>
            <a:spLocks noChangeShapeType="1"/>
          </p:cNvSpPr>
          <p:nvPr/>
        </p:nvSpPr>
        <p:spPr bwMode="auto">
          <a:xfrm>
            <a:off x="3629025" y="3500438"/>
            <a:ext cx="577850" cy="4762"/>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4283" name="Line 13"/>
          <p:cNvSpPr>
            <a:spLocks noChangeShapeType="1"/>
          </p:cNvSpPr>
          <p:nvPr/>
        </p:nvSpPr>
        <p:spPr bwMode="auto">
          <a:xfrm>
            <a:off x="5273676" y="3500438"/>
            <a:ext cx="857250" cy="4762"/>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4284" name="Line 14"/>
          <p:cNvSpPr>
            <a:spLocks noChangeShapeType="1"/>
          </p:cNvSpPr>
          <p:nvPr/>
        </p:nvSpPr>
        <p:spPr bwMode="auto">
          <a:xfrm>
            <a:off x="7148513" y="3500438"/>
            <a:ext cx="468312" cy="4762"/>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4285" name="Line 15"/>
          <p:cNvSpPr>
            <a:spLocks noChangeShapeType="1"/>
          </p:cNvSpPr>
          <p:nvPr/>
        </p:nvSpPr>
        <p:spPr bwMode="auto">
          <a:xfrm>
            <a:off x="1152525" y="3733800"/>
            <a:ext cx="577850" cy="60960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4286" name="Line 16"/>
          <p:cNvSpPr>
            <a:spLocks noChangeShapeType="1"/>
          </p:cNvSpPr>
          <p:nvPr/>
        </p:nvSpPr>
        <p:spPr bwMode="auto">
          <a:xfrm flipV="1">
            <a:off x="2720975" y="3687474"/>
            <a:ext cx="628650" cy="655926"/>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4287" name="Line 17"/>
          <p:cNvSpPr>
            <a:spLocks noChangeShapeType="1"/>
          </p:cNvSpPr>
          <p:nvPr/>
        </p:nvSpPr>
        <p:spPr bwMode="auto">
          <a:xfrm>
            <a:off x="3959225" y="3505200"/>
            <a:ext cx="0" cy="129540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4288" name="Line 19"/>
          <p:cNvSpPr>
            <a:spLocks noChangeShapeType="1"/>
          </p:cNvSpPr>
          <p:nvPr/>
        </p:nvSpPr>
        <p:spPr bwMode="auto">
          <a:xfrm>
            <a:off x="5737225" y="3505200"/>
            <a:ext cx="0" cy="129540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4289" name="Line 20"/>
          <p:cNvSpPr>
            <a:spLocks noChangeShapeType="1"/>
          </p:cNvSpPr>
          <p:nvPr/>
        </p:nvSpPr>
        <p:spPr bwMode="auto">
          <a:xfrm>
            <a:off x="7369175" y="3505200"/>
            <a:ext cx="0" cy="129540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4290" name="Line 21"/>
          <p:cNvSpPr>
            <a:spLocks noChangeShapeType="1"/>
          </p:cNvSpPr>
          <p:nvPr/>
        </p:nvSpPr>
        <p:spPr bwMode="auto">
          <a:xfrm>
            <a:off x="8937625" y="3505200"/>
            <a:ext cx="0" cy="129540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4291" name="Line 22"/>
          <p:cNvSpPr>
            <a:spLocks noChangeShapeType="1"/>
          </p:cNvSpPr>
          <p:nvPr/>
        </p:nvSpPr>
        <p:spPr bwMode="auto">
          <a:xfrm>
            <a:off x="8509000" y="3500438"/>
            <a:ext cx="428625" cy="4762"/>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54292" name="Line 23"/>
          <p:cNvSpPr>
            <a:spLocks noChangeShapeType="1"/>
          </p:cNvSpPr>
          <p:nvPr/>
        </p:nvSpPr>
        <p:spPr bwMode="auto">
          <a:xfrm>
            <a:off x="2216696" y="5068897"/>
            <a:ext cx="0" cy="30480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xmlns="">
                <a:noFill/>
              </a14:hiddenFill>
            </a:ext>
          </a:extLst>
        </p:spPr>
        <p:txBody>
          <a:bodyPr lIns="91431" tIns="45715" rIns="91431" bIns="45715"/>
          <a:lstStyle/>
          <a:p>
            <a:endParaRPr lang="en-US"/>
          </a:p>
        </p:txBody>
      </p:sp>
      <p:grpSp>
        <p:nvGrpSpPr>
          <p:cNvPr id="54293" name="Group 28"/>
          <p:cNvGrpSpPr>
            <a:grpSpLocks/>
          </p:cNvGrpSpPr>
          <p:nvPr/>
        </p:nvGrpSpPr>
        <p:grpSpPr bwMode="auto">
          <a:xfrm>
            <a:off x="1749669" y="5287966"/>
            <a:ext cx="7548763" cy="585788"/>
            <a:chOff x="1198" y="3073"/>
            <a:chExt cx="4389" cy="369"/>
          </a:xfrm>
        </p:grpSpPr>
        <p:sp>
          <p:nvSpPr>
            <p:cNvPr id="54295" name="Rectangle 24"/>
            <p:cNvSpPr>
              <a:spLocks noChangeArrowheads="1"/>
            </p:cNvSpPr>
            <p:nvPr/>
          </p:nvSpPr>
          <p:spPr bwMode="auto">
            <a:xfrm>
              <a:off x="1198" y="3073"/>
              <a:ext cx="634" cy="3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eaLnBrk="0" hangingPunct="0"/>
              <a:r>
                <a:rPr lang="en-US" sz="1600" b="1" dirty="0">
                  <a:latin typeface="Calibri" charset="0"/>
                  <a:cs typeface="Calibri" charset="0"/>
                </a:rPr>
                <a:t>Structured</a:t>
              </a:r>
            </a:p>
            <a:p>
              <a:pPr eaLnBrk="0" hangingPunct="0"/>
              <a:r>
                <a:rPr lang="en-US" sz="1600" b="1" dirty="0">
                  <a:latin typeface="Calibri" charset="0"/>
                  <a:cs typeface="Calibri" charset="0"/>
                </a:rPr>
                <a:t>data</a:t>
              </a:r>
            </a:p>
          </p:txBody>
        </p:sp>
        <p:sp>
          <p:nvSpPr>
            <p:cNvPr id="54296" name="Rectangle 25"/>
            <p:cNvSpPr>
              <a:spLocks noChangeArrowheads="1"/>
            </p:cNvSpPr>
            <p:nvPr/>
          </p:nvSpPr>
          <p:spPr bwMode="auto">
            <a:xfrm>
              <a:off x="2169" y="3085"/>
              <a:ext cx="682" cy="2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eaLnBrk="0" hangingPunct="0"/>
              <a:r>
                <a:rPr lang="en-US" sz="1600" b="1">
                  <a:latin typeface="Calibri" charset="0"/>
                  <a:cs typeface="Calibri" charset="0"/>
                </a:rPr>
                <a:t>Full  text</a:t>
              </a:r>
            </a:p>
          </p:txBody>
        </p:sp>
        <p:sp>
          <p:nvSpPr>
            <p:cNvPr id="54297" name="Rectangle 26"/>
            <p:cNvSpPr>
              <a:spLocks noChangeArrowheads="1"/>
            </p:cNvSpPr>
            <p:nvPr/>
          </p:nvSpPr>
          <p:spPr bwMode="auto">
            <a:xfrm>
              <a:off x="4889" y="3085"/>
              <a:ext cx="698" cy="2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eaLnBrk="0" hangingPunct="0"/>
              <a:r>
                <a:rPr lang="en-US" sz="1600" b="1">
                  <a:latin typeface="Calibri" charset="0"/>
                  <a:cs typeface="Calibri" charset="0"/>
                </a:rPr>
                <a:t>Index terms</a:t>
              </a:r>
            </a:p>
          </p:txBody>
        </p:sp>
        <p:sp>
          <p:nvSpPr>
            <p:cNvPr id="54298" name="Line 27"/>
            <p:cNvSpPr>
              <a:spLocks noChangeShapeType="1"/>
            </p:cNvSpPr>
            <p:nvPr/>
          </p:nvSpPr>
          <p:spPr bwMode="auto">
            <a:xfrm flipV="1">
              <a:off x="2724" y="3168"/>
              <a:ext cx="2124" cy="12"/>
            </a:xfrm>
            <a:prstGeom prst="line">
              <a:avLst/>
            </a:prstGeom>
            <a:noFill/>
            <a:ln w="12700">
              <a:solidFill>
                <a:schemeClr val="tx1"/>
              </a:solidFill>
              <a:prstDash val="dash"/>
              <a:round/>
              <a:headEnd type="none" w="sm" len="sm"/>
              <a:tailEnd type="stealth" w="med" len="med"/>
            </a:ln>
            <a:extLst>
              <a:ext uri="{909E8E84-426E-40dd-AFC4-6F175D3DCCD1}">
                <a14:hiddenFill xmlns:a14="http://schemas.microsoft.com/office/drawing/2010/main" xmlns="">
                  <a:noFill/>
                </a14:hiddenFill>
              </a:ext>
            </a:extLst>
          </p:spPr>
          <p:txBody>
            <a:bodyPr/>
            <a:lstStyle/>
            <a:p>
              <a:endParaRPr lang="en-US"/>
            </a:p>
          </p:txBody>
        </p:sp>
      </p:grpSp>
      <p:sp>
        <p:nvSpPr>
          <p:cNvPr id="54294" name="Rectangle 30"/>
          <p:cNvSpPr>
            <a:spLocks noChangeArrowheads="1"/>
          </p:cNvSpPr>
          <p:nvPr/>
        </p:nvSpPr>
        <p:spPr bwMode="auto">
          <a:xfrm>
            <a:off x="3697288" y="1916113"/>
            <a:ext cx="2103437"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pPr algn="ctr"/>
            <a:r>
              <a:rPr lang="en-US" sz="2000">
                <a:solidFill>
                  <a:schemeClr val="tx2"/>
                </a:solidFill>
                <a:latin typeface="Calibri" charset="0"/>
                <a:cs typeface="Calibri" charset="0"/>
              </a:rPr>
              <a:t>Feature Extraction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Text Retrieval - Basic Concepts and Notations </a:t>
            </a:r>
          </a:p>
        </p:txBody>
      </p:sp>
      <p:sp>
        <p:nvSpPr>
          <p:cNvPr id="56322"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©2024, Karl Aberer, EPFL-IC, Laboratoire de systèmes d'informations répartis </a:t>
            </a:r>
            <a:endParaRPr lang="en-GB" sz="900">
              <a:latin typeface="Verdana" charset="0"/>
              <a:cs typeface="Calibri" charset="0"/>
            </a:endParaRPr>
          </a:p>
        </p:txBody>
      </p:sp>
      <mc:AlternateContent xmlns:mc="http://schemas.openxmlformats.org/markup-compatibility/2006" xmlns:a14="http://schemas.microsoft.com/office/drawing/2010/main">
        <mc:Choice Requires="a14">
          <p:sp>
            <p:nvSpPr>
              <p:cNvPr id="56323" name="AutoShape 4"/>
              <p:cNvSpPr>
                <a:spLocks noChangeArrowheads="1"/>
              </p:cNvSpPr>
              <p:nvPr/>
            </p:nvSpPr>
            <p:spPr bwMode="auto">
              <a:xfrm>
                <a:off x="128588" y="1196975"/>
                <a:ext cx="9366250" cy="4936678"/>
              </a:xfrm>
              <a:prstGeom prst="roundRect">
                <a:avLst>
                  <a:gd name="adj" fmla="val 8759"/>
                </a:avLst>
              </a:prstGeom>
              <a:noFill/>
              <a:ln w="9525">
                <a:solidFill>
                  <a:schemeClr val="tx1"/>
                </a:solidFill>
                <a:round/>
                <a:headEnd/>
                <a:tailEnd/>
              </a:ln>
              <a:extLst>
                <a:ext uri="{909E8E84-426E-40dd-AFC4-6F175D3DCCD1}">
                  <a14:hiddenFill xmlns="">
                    <a:solidFill>
                      <a:srgbClr val="FFFFFF"/>
                    </a:solidFill>
                  </a14:hiddenFill>
                </a:ext>
              </a:extLst>
            </p:spPr>
            <p:txBody>
              <a:bodyPr lIns="91431" tIns="45715" rIns="91431" bIns="45715">
                <a:spAutoFit/>
              </a:bodyPr>
              <a:lstStyle/>
              <a:p>
                <a:r>
                  <a:rPr lang="en-US" sz="2000" i="1" dirty="0">
                    <a:latin typeface="Calibri" charset="0"/>
                    <a:cs typeface="Calibri" charset="0"/>
                  </a:rPr>
                  <a:t>Document</a:t>
                </a:r>
                <a:r>
                  <a:rPr lang="en-US" sz="2000" dirty="0">
                    <a:latin typeface="Calibri" charset="0"/>
                    <a:cs typeface="Calibri" charset="0"/>
                  </a:rPr>
                  <a:t> </a:t>
                </a:r>
                <a:r>
                  <a:rPr lang="en-US" sz="2000" i="1" dirty="0">
                    <a:latin typeface="Calibri" charset="0"/>
                    <a:cs typeface="Calibri" charset="0"/>
                  </a:rPr>
                  <a:t>d:  	</a:t>
                </a:r>
                <a:r>
                  <a:rPr lang="en-US" sz="2000" dirty="0">
                    <a:latin typeface="Calibri" charset="0"/>
                    <a:cs typeface="Calibri" charset="0"/>
                  </a:rPr>
                  <a:t>expresses ideas about some topic in a natural language</a:t>
                </a:r>
              </a:p>
              <a:p>
                <a:r>
                  <a:rPr lang="en-US" sz="2000" i="1" dirty="0">
                    <a:latin typeface="Calibri" charset="0"/>
                    <a:cs typeface="Calibri" charset="0"/>
                  </a:rPr>
                  <a:t>Query q:		</a:t>
                </a:r>
                <a:r>
                  <a:rPr lang="en-US" sz="2000" dirty="0">
                    <a:latin typeface="Calibri" charset="0"/>
                    <a:cs typeface="Calibri" charset="0"/>
                  </a:rPr>
                  <a:t>expresses an information need for documents pertaining </a:t>
                </a:r>
                <a:br>
                  <a:rPr lang="en-US" sz="2000" dirty="0">
                    <a:latin typeface="Calibri" charset="0"/>
                    <a:cs typeface="Calibri" charset="0"/>
                  </a:rPr>
                </a:br>
                <a:r>
                  <a:rPr lang="en-US" sz="2000" dirty="0">
                    <a:latin typeface="Calibri" charset="0"/>
                    <a:cs typeface="Calibri" charset="0"/>
                  </a:rPr>
                  <a:t>		to some topic</a:t>
                </a:r>
              </a:p>
              <a:p>
                <a:r>
                  <a:rPr lang="en-US" sz="2000" i="1" dirty="0">
                    <a:latin typeface="Calibri" charset="0"/>
                    <a:cs typeface="Calibri" charset="0"/>
                  </a:rPr>
                  <a:t>Index</a:t>
                </a:r>
                <a:r>
                  <a:rPr lang="en-US" sz="2000" dirty="0">
                    <a:latin typeface="Calibri" charset="0"/>
                    <a:cs typeface="Calibri" charset="0"/>
                  </a:rPr>
                  <a:t> </a:t>
                </a:r>
                <a:r>
                  <a:rPr lang="en-US" sz="2000" i="1" dirty="0">
                    <a:latin typeface="Calibri" charset="0"/>
                    <a:cs typeface="Calibri" charset="0"/>
                  </a:rPr>
                  <a:t>term</a:t>
                </a:r>
                <a:r>
                  <a:rPr lang="en-US" sz="2000" dirty="0">
                    <a:latin typeface="Calibri" charset="0"/>
                    <a:cs typeface="Calibri" charset="0"/>
                  </a:rPr>
                  <a:t>:	a semantic unit, a word, short phrase, or potentially root </a:t>
                </a:r>
                <a:br>
                  <a:rPr lang="en-US" sz="2000" dirty="0">
                    <a:latin typeface="Calibri" charset="0"/>
                    <a:cs typeface="Calibri" charset="0"/>
                  </a:rPr>
                </a:br>
                <a:r>
                  <a:rPr lang="en-US" sz="2000" dirty="0">
                    <a:latin typeface="Calibri" charset="0"/>
                    <a:cs typeface="Calibri" charset="0"/>
                  </a:rPr>
                  <a:t>		of a word</a:t>
                </a:r>
                <a:endParaRPr lang="en-US" sz="2000" i="1" dirty="0">
                  <a:latin typeface="Calibri" charset="0"/>
                  <a:cs typeface="Calibri" charset="0"/>
                </a:endParaRPr>
              </a:p>
              <a:p>
                <a:r>
                  <a:rPr lang="en-US" sz="2000" i="1" dirty="0">
                    <a:latin typeface="Calibri" charset="0"/>
                    <a:cs typeface="Calibri" charset="0"/>
                  </a:rPr>
                  <a:t>Database</a:t>
                </a:r>
                <a:r>
                  <a:rPr lang="en-US" sz="2000" dirty="0">
                    <a:latin typeface="Calibri" charset="0"/>
                    <a:cs typeface="Calibri" charset="0"/>
                  </a:rPr>
                  <a:t> </a:t>
                </a:r>
                <a:r>
                  <a:rPr lang="en-US" sz="2000" i="1" dirty="0">
                    <a:latin typeface="Calibri" charset="0"/>
                    <a:cs typeface="Calibri" charset="0"/>
                  </a:rPr>
                  <a:t>DB:</a:t>
                </a:r>
                <a:r>
                  <a:rPr lang="en-US" sz="2000" dirty="0">
                    <a:latin typeface="Calibri" charset="0"/>
                    <a:cs typeface="Calibri" charset="0"/>
                  </a:rPr>
                  <a:t> 	collection of </a:t>
                </a:r>
                <a:r>
                  <a:rPr lang="en-US" sz="2000" i="1" dirty="0">
                    <a:latin typeface="Calibri" charset="0"/>
                    <a:cs typeface="Calibri" charset="0"/>
                  </a:rPr>
                  <a:t>n</a:t>
                </a:r>
                <a:r>
                  <a:rPr lang="en-US" sz="2000" dirty="0">
                    <a:latin typeface="Calibri" charset="0"/>
                    <a:cs typeface="Calibri" charset="0"/>
                  </a:rPr>
                  <a:t> documents </a:t>
                </a:r>
                <a:r>
                  <a:rPr lang="en-US" sz="2000" i="1" dirty="0" err="1">
                    <a:latin typeface="Calibri" charset="0"/>
                    <a:cs typeface="Calibri" charset="0"/>
                  </a:rPr>
                  <a:t>d</a:t>
                </a:r>
                <a:r>
                  <a:rPr lang="en-US" sz="2000" i="1" baseline="-25000" dirty="0" err="1">
                    <a:latin typeface="Calibri" charset="0"/>
                    <a:cs typeface="Calibri" charset="0"/>
                  </a:rPr>
                  <a:t>j</a:t>
                </a:r>
                <a:r>
                  <a:rPr lang="en-US" sz="2000" i="1" dirty="0">
                    <a:latin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i="1" dirty="0">
                    <a:latin typeface="Calibri" charset="0"/>
                    <a:cs typeface="Calibri" charset="0"/>
                    <a:sym typeface="Symbol" charset="0"/>
                  </a:rPr>
                  <a:t> </a:t>
                </a:r>
                <a:r>
                  <a:rPr lang="en-US" sz="2000" i="1" dirty="0">
                    <a:latin typeface="Calibri" charset="0"/>
                    <a:cs typeface="Calibri" charset="0"/>
                  </a:rPr>
                  <a:t>DB</a:t>
                </a:r>
                <a:r>
                  <a:rPr lang="en-US" sz="2000" dirty="0">
                    <a:latin typeface="Calibri" charset="0"/>
                    <a:cs typeface="Calibri" charset="0"/>
                  </a:rPr>
                  <a:t>, </a:t>
                </a:r>
                <a:r>
                  <a:rPr lang="en-US" sz="2000" i="1" dirty="0">
                    <a:latin typeface="Calibri" charset="0"/>
                    <a:cs typeface="Calibri" charset="0"/>
                  </a:rPr>
                  <a:t>j=1,…,n</a:t>
                </a:r>
              </a:p>
              <a:p>
                <a:r>
                  <a:rPr lang="en-US" sz="2000" i="1" dirty="0">
                    <a:latin typeface="Calibri" charset="0"/>
                    <a:cs typeface="Calibri" charset="0"/>
                  </a:rPr>
                  <a:t>Vocabulary T: 	</a:t>
                </a:r>
                <a:r>
                  <a:rPr lang="en-US" sz="2000" dirty="0">
                    <a:latin typeface="Calibri" charset="0"/>
                    <a:cs typeface="Calibri" charset="0"/>
                  </a:rPr>
                  <a:t>collection of </a:t>
                </a:r>
                <a:r>
                  <a:rPr lang="en-US" sz="2000" i="1" dirty="0">
                    <a:latin typeface="Calibri" charset="0"/>
                    <a:cs typeface="Calibri" charset="0"/>
                  </a:rPr>
                  <a:t>m</a:t>
                </a:r>
                <a:r>
                  <a:rPr lang="en-US" sz="2000" dirty="0">
                    <a:latin typeface="Calibri" charset="0"/>
                    <a:cs typeface="Calibri" charset="0"/>
                  </a:rPr>
                  <a:t> index terms </a:t>
                </a:r>
                <a:r>
                  <a:rPr lang="en-US" sz="2000" i="1" dirty="0" err="1">
                    <a:latin typeface="Calibri" charset="0"/>
                    <a:cs typeface="Calibri" charset="0"/>
                  </a:rPr>
                  <a:t>k</a:t>
                </a:r>
                <a:r>
                  <a:rPr lang="en-US" sz="2000" i="1" baseline="-25000" dirty="0" err="1">
                    <a:latin typeface="Calibri" charset="0"/>
                    <a:cs typeface="Calibri" charset="0"/>
                  </a:rPr>
                  <a:t>i</a:t>
                </a:r>
                <a:r>
                  <a:rPr lang="en-US" sz="2000" i="1" dirty="0">
                    <a:latin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dirty="0">
                    <a:latin typeface="Calibri" charset="0"/>
                    <a:cs typeface="Calibri" charset="0"/>
                    <a:sym typeface="Euclid Math Two" charset="0"/>
                  </a:rPr>
                  <a:t> </a:t>
                </a:r>
                <a:r>
                  <a:rPr lang="en-US" sz="2000" i="1" dirty="0">
                    <a:latin typeface="Calibri" charset="0"/>
                    <a:cs typeface="Calibri" charset="0"/>
                  </a:rPr>
                  <a:t>T</a:t>
                </a:r>
                <a:r>
                  <a:rPr lang="en-US" sz="2000" dirty="0">
                    <a:latin typeface="Calibri" charset="0"/>
                    <a:cs typeface="Calibri" charset="0"/>
                  </a:rPr>
                  <a:t>, </a:t>
                </a:r>
                <a:r>
                  <a:rPr lang="en-US" sz="2000" i="1" dirty="0" err="1">
                    <a:latin typeface="Calibri" charset="0"/>
                    <a:cs typeface="Calibri" charset="0"/>
                  </a:rPr>
                  <a:t>i</a:t>
                </a:r>
                <a:r>
                  <a:rPr lang="en-US" sz="2000" i="1" dirty="0">
                    <a:latin typeface="Calibri" charset="0"/>
                    <a:cs typeface="Calibri" charset="0"/>
                  </a:rPr>
                  <a:t>=1,…,m</a:t>
                </a:r>
              </a:p>
              <a:p>
                <a:endParaRPr lang="en-US" sz="2000" dirty="0">
                  <a:latin typeface="Calibri" charset="0"/>
                  <a:cs typeface="Calibri" charset="0"/>
                </a:endParaRPr>
              </a:p>
              <a:p>
                <a:r>
                  <a:rPr lang="en-US" sz="2000" dirty="0">
                    <a:latin typeface="Calibri" charset="0"/>
                    <a:cs typeface="Calibri" charset="0"/>
                  </a:rPr>
                  <a:t>A document is represented by a set of index terms </a:t>
                </a:r>
                <a:r>
                  <a:rPr lang="en-US" sz="2000" i="1" dirty="0" err="1">
                    <a:latin typeface="Calibri" charset="0"/>
                    <a:cs typeface="Calibri" charset="0"/>
                  </a:rPr>
                  <a:t>k</a:t>
                </a:r>
                <a:r>
                  <a:rPr lang="en-US" sz="2000" i="1" baseline="-25000" dirty="0" err="1">
                    <a:latin typeface="Calibri" charset="0"/>
                    <a:cs typeface="Calibri" charset="0"/>
                  </a:rPr>
                  <a:t>i</a:t>
                </a:r>
                <a:endParaRPr lang="en-US" sz="2000" i="1" baseline="-25000" dirty="0">
                  <a:latin typeface="Calibri" charset="0"/>
                  <a:cs typeface="Calibri" charset="0"/>
                </a:endParaRPr>
              </a:p>
              <a:p>
                <a:endParaRPr lang="en-US" sz="2000" dirty="0">
                  <a:latin typeface="Calibri" charset="0"/>
                  <a:cs typeface="Calibri" charset="0"/>
                </a:endParaRPr>
              </a:p>
              <a:p>
                <a14:m>
                  <m:oMath xmlns:m="http://schemas.openxmlformats.org/officeDocument/2006/math">
                    <m:sSub>
                      <m:sSubPr>
                        <m:ctrlPr>
                          <a:rPr lang="fr-CH" sz="2000" i="1">
                            <a:latin typeface="Cambria Math" panose="02040503050406030204" pitchFamily="18" charset="0"/>
                            <a:ea typeface="Cambria Math" panose="02040503050406030204" pitchFamily="18" charset="0"/>
                            <a:cs typeface="Calibri" charset="0"/>
                          </a:rPr>
                        </m:ctrlPr>
                      </m:sSubPr>
                      <m:e>
                        <m:r>
                          <a:rPr lang="fr-CH" sz="2000" i="1">
                            <a:latin typeface="Cambria Math" panose="02040503050406030204" pitchFamily="18" charset="0"/>
                            <a:ea typeface="Cambria Math" panose="02040503050406030204" pitchFamily="18" charset="0"/>
                            <a:cs typeface="Calibri" charset="0"/>
                          </a:rPr>
                          <m:t>𝑅𝑒𝑝</m:t>
                        </m:r>
                      </m:e>
                      <m:sub>
                        <m:r>
                          <a:rPr lang="fr-CH" sz="2000" i="1">
                            <a:latin typeface="Cambria Math" panose="02040503050406030204" pitchFamily="18" charset="0"/>
                            <a:ea typeface="Cambria Math" panose="02040503050406030204" pitchFamily="18" charset="0"/>
                            <a:cs typeface="Calibri" charset="0"/>
                          </a:rPr>
                          <m:t>𝐷</m:t>
                        </m:r>
                      </m:sub>
                    </m:sSub>
                    <m:r>
                      <a:rPr lang="fr-CH" sz="2000" b="0" i="1">
                        <a:latin typeface="Cambria Math" panose="02040503050406030204" pitchFamily="18" charset="0"/>
                        <a:ea typeface="Cambria Math" panose="02040503050406030204" pitchFamily="18" charset="0"/>
                        <a:cs typeface="Calibri" charset="0"/>
                      </a:rPr>
                      <m:t>: </m:t>
                    </m:r>
                  </m:oMath>
                </a14:m>
                <a:r>
                  <a:rPr lang="en-US" sz="2000" dirty="0">
                    <a:latin typeface="Calibri" charset="0"/>
                    <a:cs typeface="Calibri" charset="0"/>
                  </a:rPr>
                  <a:t>The importance of an index term </a:t>
                </a:r>
                <a:r>
                  <a:rPr lang="en-US" sz="2000" i="1" dirty="0" err="1">
                    <a:latin typeface="Calibri" charset="0"/>
                    <a:cs typeface="Calibri" charset="0"/>
                  </a:rPr>
                  <a:t>k</a:t>
                </a:r>
                <a:r>
                  <a:rPr lang="en-US" sz="2000" i="1" baseline="-25000" dirty="0" err="1">
                    <a:latin typeface="Calibri" charset="0"/>
                    <a:cs typeface="Calibri" charset="0"/>
                  </a:rPr>
                  <a:t>i</a:t>
                </a:r>
                <a:r>
                  <a:rPr lang="en-US" sz="2000" dirty="0">
                    <a:latin typeface="Calibri" charset="0"/>
                    <a:cs typeface="Calibri" charset="0"/>
                  </a:rPr>
                  <a:t> for the meaning of a document </a:t>
                </a:r>
                <a:r>
                  <a:rPr lang="en-US" sz="2000" i="1" dirty="0" err="1">
                    <a:latin typeface="Calibri" charset="0"/>
                    <a:cs typeface="Calibri" charset="0"/>
                  </a:rPr>
                  <a:t>d</a:t>
                </a:r>
                <a:r>
                  <a:rPr lang="en-US" sz="2000" i="1" baseline="-25000" dirty="0" err="1">
                    <a:latin typeface="Calibri" charset="0"/>
                    <a:cs typeface="Calibri" charset="0"/>
                  </a:rPr>
                  <a:t>j</a:t>
                </a:r>
                <a:r>
                  <a:rPr lang="en-US" sz="2000" dirty="0">
                    <a:latin typeface="Calibri" charset="0"/>
                    <a:cs typeface="Calibri" charset="0"/>
                  </a:rPr>
                  <a:t> is represented by a </a:t>
                </a:r>
                <a:r>
                  <a:rPr lang="en-US" sz="2000" i="1" dirty="0">
                    <a:latin typeface="Calibri" charset="0"/>
                    <a:cs typeface="Calibri" charset="0"/>
                  </a:rPr>
                  <a:t>weight</a:t>
                </a:r>
                <a:r>
                  <a:rPr lang="en-US" sz="2000" dirty="0">
                    <a:latin typeface="Calibri" charset="0"/>
                    <a:cs typeface="Calibri" charset="0"/>
                  </a:rPr>
                  <a:t> </a:t>
                </a:r>
                <a:r>
                  <a:rPr lang="en-US" sz="2000" i="1" dirty="0" err="1">
                    <a:latin typeface="Calibri" charset="0"/>
                    <a:cs typeface="Calibri" charset="0"/>
                  </a:rPr>
                  <a:t>w</a:t>
                </a:r>
                <a:r>
                  <a:rPr lang="en-US" sz="2000" i="1" baseline="-25000" dirty="0" err="1">
                    <a:latin typeface="Calibri" charset="0"/>
                    <a:cs typeface="Calibri" charset="0"/>
                  </a:rPr>
                  <a:t>ij</a:t>
                </a:r>
                <a:r>
                  <a:rPr lang="en-US" sz="2000" i="1" dirty="0">
                    <a:latin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i="1" dirty="0">
                    <a:latin typeface="Calibri" charset="0"/>
                    <a:cs typeface="Calibri" charset="0"/>
                    <a:sym typeface="Symbol" charset="0"/>
                  </a:rPr>
                  <a:t> </a:t>
                </a:r>
                <a:r>
                  <a:rPr lang="en-US" sz="2000" dirty="0">
                    <a:latin typeface="Calibri" charset="0"/>
                    <a:cs typeface="Calibri" charset="0"/>
                  </a:rPr>
                  <a:t>[0,1]; we write </a:t>
                </a:r>
                <a:r>
                  <a:rPr lang="en-US" sz="2000" i="1" dirty="0" err="1">
                    <a:latin typeface="Calibri" charset="0"/>
                    <a:cs typeface="Calibri" charset="0"/>
                  </a:rPr>
                  <a:t>d</a:t>
                </a:r>
                <a:r>
                  <a:rPr lang="en-US" sz="2000" i="1" baseline="-25000" dirty="0" err="1">
                    <a:latin typeface="Calibri" charset="0"/>
                    <a:cs typeface="Calibri" charset="0"/>
                  </a:rPr>
                  <a:t>j</a:t>
                </a:r>
                <a:r>
                  <a:rPr lang="en-US" sz="2000" i="1" dirty="0">
                    <a:latin typeface="Calibri" charset="0"/>
                    <a:cs typeface="Calibri" charset="0"/>
                  </a:rPr>
                  <a:t> = (w</a:t>
                </a:r>
                <a:r>
                  <a:rPr lang="en-US" sz="2000" i="1" baseline="-25000" dirty="0">
                    <a:latin typeface="Calibri" charset="0"/>
                    <a:cs typeface="Calibri" charset="0"/>
                  </a:rPr>
                  <a:t>1j</a:t>
                </a:r>
                <a:r>
                  <a:rPr lang="en-US" sz="2000" i="1" dirty="0">
                    <a:latin typeface="Calibri" charset="0"/>
                    <a:cs typeface="Calibri" charset="0"/>
                  </a:rPr>
                  <a:t>, …,</a:t>
                </a:r>
                <a:r>
                  <a:rPr lang="en-US" sz="2000" i="1" dirty="0" err="1">
                    <a:latin typeface="Calibri" charset="0"/>
                    <a:cs typeface="Calibri" charset="0"/>
                  </a:rPr>
                  <a:t>w</a:t>
                </a:r>
                <a:r>
                  <a:rPr lang="en-US" sz="2000" i="1" baseline="-25000" dirty="0" err="1">
                    <a:latin typeface="Calibri" charset="0"/>
                    <a:cs typeface="Calibri" charset="0"/>
                  </a:rPr>
                  <a:t>mj</a:t>
                </a:r>
                <a:r>
                  <a:rPr lang="en-US" sz="2000" i="1" dirty="0">
                    <a:latin typeface="Calibri" charset="0"/>
                    <a:cs typeface="Calibri" charset="0"/>
                  </a:rPr>
                  <a:t>)</a:t>
                </a:r>
              </a:p>
              <a:p>
                <a:endParaRPr lang="en-US" sz="2000" dirty="0">
                  <a:latin typeface="Calibri" charset="0"/>
                  <a:cs typeface="Calibri" charset="0"/>
                </a:endParaRPr>
              </a:p>
              <a:p>
                <a14:m>
                  <m:oMath xmlns:m="http://schemas.openxmlformats.org/officeDocument/2006/math">
                    <m:r>
                      <a:rPr lang="fr-CH" sz="2000" i="1">
                        <a:latin typeface="Cambria Math" panose="02040503050406030204" pitchFamily="18" charset="0"/>
                        <a:cs typeface="Calibri" charset="0"/>
                      </a:rPr>
                      <m:t>𝑠𝑖𝑚</m:t>
                    </m:r>
                    <m:r>
                      <a:rPr lang="fr-CH" sz="2000" i="1">
                        <a:latin typeface="Cambria Math" panose="02040503050406030204" pitchFamily="18" charset="0"/>
                        <a:cs typeface="Calibri" charset="0"/>
                      </a:rPr>
                      <m:t>: </m:t>
                    </m:r>
                  </m:oMath>
                </a14:m>
                <a:r>
                  <a:rPr lang="en-US" sz="2000" dirty="0">
                    <a:latin typeface="Calibri" charset="0"/>
                    <a:cs typeface="Calibri" charset="0"/>
                  </a:rPr>
                  <a:t>The IR system assigns a </a:t>
                </a:r>
                <a:r>
                  <a:rPr lang="en-US" sz="2000" i="1" dirty="0">
                    <a:latin typeface="Calibri" charset="0"/>
                    <a:cs typeface="Calibri" charset="0"/>
                  </a:rPr>
                  <a:t>similarity coefficient sim(q ,</a:t>
                </a:r>
                <a:r>
                  <a:rPr lang="en-US" sz="2000" i="1" dirty="0" err="1">
                    <a:latin typeface="Calibri" charset="0"/>
                    <a:cs typeface="Calibri" charset="0"/>
                  </a:rPr>
                  <a:t>d</a:t>
                </a:r>
                <a:r>
                  <a:rPr lang="en-US" sz="2000" i="1" baseline="-25000" dirty="0" err="1">
                    <a:latin typeface="Calibri" charset="0"/>
                    <a:cs typeface="Calibri" charset="0"/>
                  </a:rPr>
                  <a:t>j</a:t>
                </a:r>
                <a:r>
                  <a:rPr lang="en-US" sz="2000" i="1" dirty="0">
                    <a:latin typeface="Calibri" charset="0"/>
                    <a:cs typeface="Calibri" charset="0"/>
                  </a:rPr>
                  <a:t>)  </a:t>
                </a:r>
                <a:r>
                  <a:rPr lang="en-US" sz="2000" dirty="0">
                    <a:latin typeface="Calibri" charset="0"/>
                    <a:cs typeface="Calibri" charset="0"/>
                  </a:rPr>
                  <a:t>as an estimate for the relevance of a document </a:t>
                </a:r>
                <a:r>
                  <a:rPr lang="en-US" sz="2000" i="1" dirty="0" err="1">
                    <a:latin typeface="Calibri" charset="0"/>
                    <a:cs typeface="Calibri" charset="0"/>
                  </a:rPr>
                  <a:t>d</a:t>
                </a:r>
                <a:r>
                  <a:rPr lang="en-US" sz="2000" i="1" baseline="-25000" dirty="0" err="1">
                    <a:latin typeface="Calibri" charset="0"/>
                    <a:cs typeface="Calibri" charset="0"/>
                  </a:rPr>
                  <a:t>j</a:t>
                </a:r>
                <a:r>
                  <a:rPr lang="en-US" sz="2000" i="1" dirty="0">
                    <a:latin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dirty="0">
                    <a:latin typeface="Calibri" charset="0"/>
                    <a:cs typeface="Calibri" charset="0"/>
                    <a:sym typeface="Euclid Math Two" charset="0"/>
                  </a:rPr>
                  <a:t> </a:t>
                </a:r>
                <a:r>
                  <a:rPr lang="en-US" sz="2000" i="1" dirty="0">
                    <a:latin typeface="Calibri" charset="0"/>
                    <a:cs typeface="Calibri" charset="0"/>
                  </a:rPr>
                  <a:t>DB</a:t>
                </a:r>
                <a:r>
                  <a:rPr lang="en-US" sz="2000" dirty="0">
                    <a:latin typeface="Calibri" charset="0"/>
                    <a:cs typeface="Calibri" charset="0"/>
                  </a:rPr>
                  <a:t> for a query </a:t>
                </a:r>
                <a:r>
                  <a:rPr lang="en-US" sz="2000" i="1" dirty="0">
                    <a:latin typeface="Calibri" charset="0"/>
                    <a:cs typeface="Calibri" charset="0"/>
                  </a:rPr>
                  <a:t>q</a:t>
                </a:r>
                <a:r>
                  <a:rPr lang="en-US" sz="2000" dirty="0">
                    <a:latin typeface="Calibri" charset="0"/>
                    <a:cs typeface="Calibri" charset="0"/>
                  </a:rPr>
                  <a:t>.</a:t>
                </a:r>
              </a:p>
            </p:txBody>
          </p:sp>
        </mc:Choice>
        <mc:Fallback xmlns="">
          <p:sp>
            <p:nvSpPr>
              <p:cNvPr id="56323" name="AutoShape 4"/>
              <p:cNvSpPr>
                <a:spLocks noRot="1" noChangeAspect="1" noMove="1" noResize="1" noEditPoints="1" noAdjustHandles="1" noChangeArrowheads="1" noChangeShapeType="1" noTextEdit="1"/>
              </p:cNvSpPr>
              <p:nvPr/>
            </p:nvSpPr>
            <p:spPr bwMode="auto">
              <a:xfrm>
                <a:off x="128588" y="1196975"/>
                <a:ext cx="9366250" cy="4936678"/>
              </a:xfrm>
              <a:prstGeom prst="roundRect">
                <a:avLst>
                  <a:gd name="adj" fmla="val 8759"/>
                </a:avLst>
              </a:prstGeom>
              <a:blipFill>
                <a:blip r:embed="rId3"/>
                <a:stretch>
                  <a:fillRect/>
                </a:stretch>
              </a:blip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r>
                  <a:rPr 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dirty="0">
                <a:latin typeface="Calibri" charset="0"/>
                <a:ea typeface="ＭＳ Ｐゴシック" charset="0"/>
              </a:rPr>
              <a:t>1. Information Retrieval - Overview</a:t>
            </a:r>
          </a:p>
        </p:txBody>
      </p:sp>
      <p:sp>
        <p:nvSpPr>
          <p:cNvPr id="11267" name="Rectangle 3"/>
          <p:cNvSpPr>
            <a:spLocks noGrp="1" noChangeArrowheads="1"/>
          </p:cNvSpPr>
          <p:nvPr>
            <p:ph sz="half" idx="1"/>
          </p:nvPr>
        </p:nvSpPr>
        <p:spPr/>
        <p:txBody>
          <a:bodyPr/>
          <a:lstStyle/>
          <a:p>
            <a:pPr marL="0" indent="0" eaLnBrk="1" hangingPunct="1">
              <a:defRPr/>
            </a:pPr>
            <a:r>
              <a:rPr lang="en-US" sz="1400" dirty="0"/>
              <a:t>1.1 Introduction to Information Retrieval</a:t>
            </a:r>
          </a:p>
          <a:p>
            <a:pPr marL="0" indent="0" eaLnBrk="1" hangingPunct="1">
              <a:defRPr/>
            </a:pPr>
            <a:r>
              <a:rPr lang="en-US" sz="1400" dirty="0"/>
              <a:t>1.2 Basic Information Retrieval</a:t>
            </a:r>
          </a:p>
          <a:p>
            <a:pPr marL="0" indent="0" eaLnBrk="1" hangingPunct="1">
              <a:defRPr/>
            </a:pPr>
            <a:r>
              <a:rPr lang="en-US" sz="1400" dirty="0"/>
              <a:t>	1.2.1 Text-Based Information Retrieval</a:t>
            </a:r>
          </a:p>
          <a:p>
            <a:pPr marL="0" indent="0" eaLnBrk="1" hangingPunct="1">
              <a:defRPr/>
            </a:pPr>
            <a:r>
              <a:rPr lang="en-US" sz="1400" dirty="0"/>
              <a:t>	1.2.2 Boolean Retrieval</a:t>
            </a:r>
          </a:p>
          <a:p>
            <a:pPr marL="0" indent="0" eaLnBrk="1" hangingPunct="1">
              <a:defRPr/>
            </a:pPr>
            <a:r>
              <a:rPr lang="en-US" sz="1400" dirty="0"/>
              <a:t>	1.2.3 Vector Space Retrieval</a:t>
            </a:r>
          </a:p>
          <a:p>
            <a:pPr marL="0" indent="0" eaLnBrk="1" hangingPunct="1">
              <a:defRPr/>
            </a:pPr>
            <a:r>
              <a:rPr lang="en-US" sz="1400" dirty="0"/>
              <a:t>	 1.2.4 Evaluating Information Retrieval </a:t>
            </a:r>
          </a:p>
          <a:p>
            <a:pPr marL="0" indent="0" eaLnBrk="1" hangingPunct="1">
              <a:defRPr/>
            </a:pPr>
            <a:r>
              <a:rPr lang="en-US" sz="1400" dirty="0"/>
              <a:t>		1.2.4.1 Precision-Recall</a:t>
            </a:r>
          </a:p>
          <a:p>
            <a:pPr marL="0" indent="0" eaLnBrk="1" hangingPunct="1">
              <a:defRPr/>
            </a:pPr>
            <a:r>
              <a:rPr lang="en-US" sz="1400" dirty="0"/>
              <a:t>		1.2.4.2 Ranked Retrieval</a:t>
            </a:r>
          </a:p>
          <a:p>
            <a:pPr marL="0" indent="0" eaLnBrk="1" hangingPunct="1">
              <a:defRPr/>
            </a:pPr>
            <a:r>
              <a:rPr lang="en-US" sz="1400" dirty="0">
                <a:ea typeface="+mn-ea"/>
              </a:rPr>
              <a:t>	</a:t>
            </a:r>
            <a:r>
              <a:rPr lang="en-US" sz="1400" dirty="0"/>
              <a:t>1.2.5 Probabilistic Information Retrieval</a:t>
            </a:r>
          </a:p>
          <a:p>
            <a:pPr marL="0" indent="0" eaLnBrk="1" hangingPunct="1">
              <a:defRPr/>
            </a:pPr>
            <a:r>
              <a:rPr lang="en-US" sz="1400" dirty="0">
                <a:ea typeface="+mn-ea"/>
              </a:rPr>
              <a:t>	1.2.6 Query Expansion</a:t>
            </a:r>
          </a:p>
          <a:p>
            <a:pPr marL="0" indent="0" eaLnBrk="1" hangingPunct="1">
              <a:defRPr/>
            </a:pPr>
            <a:r>
              <a:rPr lang="en-US" sz="1400" dirty="0">
                <a:ea typeface="+mn-ea"/>
              </a:rPr>
              <a:t>		1.2.6.1 User Relevance Feedback</a:t>
            </a:r>
          </a:p>
          <a:p>
            <a:pPr marL="0" indent="0" eaLnBrk="1" hangingPunct="1">
              <a:defRPr/>
            </a:pPr>
            <a:r>
              <a:rPr lang="en-US" sz="1400" dirty="0">
                <a:ea typeface="+mn-ea"/>
              </a:rPr>
              <a:t>		1.2.6.2 Global Query Expansion</a:t>
            </a:r>
          </a:p>
          <a:p>
            <a:pPr marL="0" lvl="0" indent="0" eaLnBrk="1" hangingPunct="1">
              <a:defRPr/>
            </a:pPr>
            <a:r>
              <a:rPr lang="en-US" sz="1400" dirty="0">
                <a:solidFill>
                  <a:srgbClr val="000000"/>
                </a:solidFill>
              </a:rPr>
              <a:t>1.3 Embedding Techniques</a:t>
            </a:r>
          </a:p>
          <a:p>
            <a:pPr marL="0" lvl="0" indent="0" eaLnBrk="1" hangingPunct="1">
              <a:defRPr/>
            </a:pPr>
            <a:r>
              <a:rPr lang="en-US" sz="1400" dirty="0">
                <a:solidFill>
                  <a:srgbClr val="000000"/>
                </a:solidFill>
              </a:rPr>
              <a:t>	1.3.1 Latent Semantic Indexing</a:t>
            </a:r>
          </a:p>
          <a:p>
            <a:pPr marL="0" lvl="0" indent="0" eaLnBrk="1" hangingPunct="1">
              <a:defRPr/>
            </a:pPr>
            <a:r>
              <a:rPr lang="en-US" sz="1400" dirty="0">
                <a:solidFill>
                  <a:srgbClr val="000000"/>
                </a:solidFill>
              </a:rPr>
              <a:t>	1.3.2 Latent Dirichlet Allocation</a:t>
            </a:r>
          </a:p>
          <a:p>
            <a:pPr marL="0" lvl="0" indent="0" eaLnBrk="1" hangingPunct="1">
              <a:defRPr/>
            </a:pPr>
            <a:r>
              <a:rPr lang="en-US" sz="1400" dirty="0">
                <a:solidFill>
                  <a:srgbClr val="000000"/>
                </a:solidFill>
              </a:rPr>
              <a:t>	1.3.3 Word Embeddings – </a:t>
            </a:r>
            <a:r>
              <a:rPr lang="en-US" sz="1400" dirty="0" err="1">
                <a:solidFill>
                  <a:srgbClr val="000000"/>
                </a:solidFill>
              </a:rPr>
              <a:t>skipgram</a:t>
            </a:r>
            <a:r>
              <a:rPr lang="en-US" sz="1400" dirty="0">
                <a:solidFill>
                  <a:srgbClr val="000000"/>
                </a:solidFill>
              </a:rPr>
              <a:t>, CBOW</a:t>
            </a:r>
          </a:p>
          <a:p>
            <a:pPr marL="0" lvl="0" indent="0" eaLnBrk="1" hangingPunct="1">
              <a:defRPr/>
            </a:pPr>
            <a:r>
              <a:rPr lang="en-US" sz="1400" dirty="0">
                <a:solidFill>
                  <a:srgbClr val="000000"/>
                </a:solidFill>
              </a:rPr>
              <a:t>	1.3.4 </a:t>
            </a:r>
            <a:r>
              <a:rPr lang="en-US" sz="1400" dirty="0" err="1">
                <a:solidFill>
                  <a:srgbClr val="000000"/>
                </a:solidFill>
              </a:rPr>
              <a:t>Fasttext</a:t>
            </a:r>
            <a:endParaRPr lang="en-US" sz="1400" dirty="0">
              <a:solidFill>
                <a:srgbClr val="000000"/>
              </a:solidFill>
            </a:endParaRPr>
          </a:p>
          <a:p>
            <a:pPr marL="0" lvl="0" indent="0" eaLnBrk="1" hangingPunct="1">
              <a:defRPr/>
            </a:pPr>
            <a:r>
              <a:rPr lang="en-US" sz="1400" dirty="0">
                <a:solidFill>
                  <a:srgbClr val="000000"/>
                </a:solidFill>
              </a:rPr>
              <a:t>	1.3.5 Glove</a:t>
            </a:r>
          </a:p>
          <a:p>
            <a:pPr marL="0" indent="0" eaLnBrk="1" hangingPunct="1">
              <a:defRPr/>
            </a:pPr>
            <a:endParaRPr lang="en-US" sz="1400" dirty="0">
              <a:ea typeface="+mn-ea"/>
            </a:endParaRPr>
          </a:p>
          <a:p>
            <a:pPr marL="0" indent="0" eaLnBrk="1" hangingPunct="1">
              <a:defRPr/>
            </a:pPr>
            <a:endParaRPr lang="en-US" sz="1400" dirty="0">
              <a:ea typeface="+mn-ea"/>
            </a:endParaRPr>
          </a:p>
          <a:p>
            <a:pPr marL="0" indent="0" eaLnBrk="1" hangingPunct="1">
              <a:defRPr/>
            </a:pPr>
            <a:r>
              <a:rPr lang="en-US" sz="1400" dirty="0">
                <a:ea typeface="+mn-ea"/>
              </a:rPr>
              <a:t>		</a:t>
            </a:r>
            <a:endParaRPr lang="en-US" sz="2000" dirty="0">
              <a:ea typeface="+mn-ea"/>
            </a:endParaRPr>
          </a:p>
        </p:txBody>
      </p:sp>
      <p:sp>
        <p:nvSpPr>
          <p:cNvPr id="2" name="Content Placeholder 1">
            <a:extLst>
              <a:ext uri="{FF2B5EF4-FFF2-40B4-BE49-F238E27FC236}">
                <a16:creationId xmlns:a16="http://schemas.microsoft.com/office/drawing/2014/main" id="{E462C05F-AEA9-3A3F-5CBF-64ECE6EDBC82}"/>
              </a:ext>
            </a:extLst>
          </p:cNvPr>
          <p:cNvSpPr>
            <a:spLocks noGrp="1"/>
          </p:cNvSpPr>
          <p:nvPr>
            <p:ph sz="half" idx="2"/>
          </p:nvPr>
        </p:nvSpPr>
        <p:spPr/>
        <p:txBody>
          <a:bodyPr/>
          <a:lstStyle/>
          <a:p>
            <a:endParaRPr lang="en-CH" sz="3200" dirty="0"/>
          </a:p>
        </p:txBody>
      </p:sp>
      <p:sp>
        <p:nvSpPr>
          <p:cNvPr id="21507"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©2024, Karl Aberer, EPFL-IC, Laboratoire de systèmes d'informations répartis </a:t>
            </a:r>
            <a:endParaRPr lang="en-GB" sz="900" dirty="0">
              <a:latin typeface="Verdana" charset="0"/>
              <a:cs typeface="Calibri"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Example: Documents</a:t>
            </a:r>
          </a:p>
        </p:txBody>
      </p:sp>
      <p:sp>
        <p:nvSpPr>
          <p:cNvPr id="60418" name="Rectangle 3"/>
          <p:cNvSpPr>
            <a:spLocks noGrp="1" noChangeArrowheads="1"/>
          </p:cNvSpPr>
          <p:nvPr>
            <p:ph idx="1"/>
          </p:nvPr>
        </p:nvSpPr>
        <p:spPr>
          <a:xfrm>
            <a:off x="165100" y="1371600"/>
            <a:ext cx="9623425" cy="4865712"/>
          </a:xfrm>
          <a:ln>
            <a:solidFill>
              <a:schemeClr val="tx1"/>
            </a:solidFill>
            <a:miter lim="800000"/>
            <a:headEnd/>
            <a:tailEnd/>
          </a:ln>
        </p:spPr>
        <p:txBody>
          <a:bodyPr lIns="92066" tIns="46034" rIns="92066" bIns="46034"/>
          <a:lstStyle/>
          <a:p>
            <a:pPr marL="0" indent="0" eaLnBrk="1" hangingPunct="1">
              <a:lnSpc>
                <a:spcPct val="90000"/>
              </a:lnSpc>
            </a:pPr>
            <a:r>
              <a:rPr lang="en-US" sz="1600" dirty="0">
                <a:latin typeface="Calibri" charset="0"/>
                <a:ea typeface="ＭＳ Ｐゴシック" charset="0"/>
              </a:rPr>
              <a:t>B1 A Course on Integral Equations</a:t>
            </a:r>
          </a:p>
          <a:p>
            <a:pPr marL="0" indent="0" eaLnBrk="1" hangingPunct="1">
              <a:lnSpc>
                <a:spcPct val="90000"/>
              </a:lnSpc>
            </a:pPr>
            <a:r>
              <a:rPr lang="en-US" sz="1600" dirty="0">
                <a:latin typeface="Calibri" charset="0"/>
                <a:ea typeface="ＭＳ Ｐゴシック" charset="0"/>
              </a:rPr>
              <a:t>B2 Attractors for Semigroups and Evolution Equations</a:t>
            </a:r>
          </a:p>
          <a:p>
            <a:pPr marL="0" indent="0" eaLnBrk="1" hangingPunct="1">
              <a:lnSpc>
                <a:spcPct val="90000"/>
              </a:lnSpc>
            </a:pPr>
            <a:r>
              <a:rPr lang="en-US" sz="1600" dirty="0">
                <a:latin typeface="Calibri" charset="0"/>
                <a:ea typeface="ＭＳ Ｐゴシック" charset="0"/>
              </a:rPr>
              <a:t>B3 Automatic Differentiation of Algorithms: Theory, Implementation, and Application</a:t>
            </a:r>
          </a:p>
          <a:p>
            <a:pPr marL="0" indent="0" eaLnBrk="1" hangingPunct="1">
              <a:lnSpc>
                <a:spcPct val="90000"/>
              </a:lnSpc>
            </a:pPr>
            <a:r>
              <a:rPr lang="en-US" sz="1600" dirty="0">
                <a:latin typeface="Calibri" charset="0"/>
                <a:ea typeface="ＭＳ Ｐゴシック" charset="0"/>
              </a:rPr>
              <a:t>B4 Geometrical Aspects of Partial Differential Equations</a:t>
            </a:r>
          </a:p>
          <a:p>
            <a:pPr marL="0" indent="0" eaLnBrk="1" hangingPunct="1">
              <a:lnSpc>
                <a:spcPct val="90000"/>
              </a:lnSpc>
            </a:pPr>
            <a:r>
              <a:rPr lang="en-US" sz="1600" dirty="0">
                <a:latin typeface="Calibri" charset="0"/>
                <a:ea typeface="ＭＳ Ｐゴシック" charset="0"/>
              </a:rPr>
              <a:t>B5 Ideals, Varieties, and Algorithms: An Introduction to Computational Algebraic Geometry and Commutative Algebra</a:t>
            </a:r>
          </a:p>
          <a:p>
            <a:pPr marL="0" indent="0" eaLnBrk="1" hangingPunct="1">
              <a:lnSpc>
                <a:spcPct val="90000"/>
              </a:lnSpc>
            </a:pPr>
            <a:r>
              <a:rPr lang="en-US" sz="1600" dirty="0">
                <a:latin typeface="Calibri" charset="0"/>
                <a:ea typeface="ＭＳ Ｐゴシック" charset="0"/>
              </a:rPr>
              <a:t>B6 Introduction to Hamiltonian Dynamical Systems and the N-Body Problem</a:t>
            </a:r>
          </a:p>
          <a:p>
            <a:pPr marL="0" indent="0" eaLnBrk="1" hangingPunct="1">
              <a:lnSpc>
                <a:spcPct val="90000"/>
              </a:lnSpc>
            </a:pPr>
            <a:r>
              <a:rPr lang="en-US" sz="1600" dirty="0">
                <a:latin typeface="Calibri" charset="0"/>
                <a:ea typeface="ＭＳ Ｐゴシック" charset="0"/>
              </a:rPr>
              <a:t>B7 Knapsack Problems: Algorithms and Computer Implementations</a:t>
            </a:r>
          </a:p>
          <a:p>
            <a:pPr marL="0" indent="0" eaLnBrk="1" hangingPunct="1">
              <a:lnSpc>
                <a:spcPct val="90000"/>
              </a:lnSpc>
            </a:pPr>
            <a:r>
              <a:rPr lang="en-US" sz="1600" dirty="0">
                <a:latin typeface="Calibri" charset="0"/>
                <a:ea typeface="ＭＳ Ｐゴシック" charset="0"/>
              </a:rPr>
              <a:t>B8 Methods of Solving Singular Systems of Ordinary Differential Equations</a:t>
            </a:r>
          </a:p>
          <a:p>
            <a:pPr marL="0" indent="0" eaLnBrk="1" hangingPunct="1">
              <a:lnSpc>
                <a:spcPct val="90000"/>
              </a:lnSpc>
            </a:pPr>
            <a:r>
              <a:rPr lang="en-US" sz="1600" dirty="0">
                <a:latin typeface="Calibri" charset="0"/>
                <a:ea typeface="ＭＳ Ｐゴシック" charset="0"/>
              </a:rPr>
              <a:t>B9 Nonlinear Systems</a:t>
            </a:r>
          </a:p>
          <a:p>
            <a:pPr marL="0" indent="0" eaLnBrk="1" hangingPunct="1">
              <a:lnSpc>
                <a:spcPct val="90000"/>
              </a:lnSpc>
            </a:pPr>
            <a:r>
              <a:rPr lang="en-US" sz="1600" dirty="0">
                <a:latin typeface="Calibri" charset="0"/>
                <a:ea typeface="ＭＳ Ｐゴシック" charset="0"/>
              </a:rPr>
              <a:t>B10 Ordinary Differential Equations</a:t>
            </a:r>
          </a:p>
          <a:p>
            <a:pPr marL="0" indent="0" eaLnBrk="1" hangingPunct="1">
              <a:lnSpc>
                <a:spcPct val="90000"/>
              </a:lnSpc>
            </a:pPr>
            <a:r>
              <a:rPr lang="en-US" sz="1600" dirty="0">
                <a:latin typeface="Calibri" charset="0"/>
                <a:ea typeface="ＭＳ Ｐゴシック" charset="0"/>
              </a:rPr>
              <a:t>B11 Oscillation Theory for Neutral Differential Equations with Delay</a:t>
            </a:r>
          </a:p>
          <a:p>
            <a:pPr marL="0" indent="0" eaLnBrk="1" hangingPunct="1">
              <a:lnSpc>
                <a:spcPct val="90000"/>
              </a:lnSpc>
            </a:pPr>
            <a:r>
              <a:rPr lang="en-US" sz="1600" dirty="0">
                <a:latin typeface="Calibri" charset="0"/>
                <a:ea typeface="ＭＳ Ｐゴシック" charset="0"/>
              </a:rPr>
              <a:t>B12 Oscillation Theory of Delay Differential Equations</a:t>
            </a:r>
          </a:p>
          <a:p>
            <a:pPr marL="0" indent="0" eaLnBrk="1" hangingPunct="1">
              <a:lnSpc>
                <a:spcPct val="90000"/>
              </a:lnSpc>
            </a:pPr>
            <a:r>
              <a:rPr lang="en-US" sz="1600" dirty="0">
                <a:latin typeface="Calibri" charset="0"/>
                <a:ea typeface="ＭＳ Ｐゴシック" charset="0"/>
              </a:rPr>
              <a:t>B13 Pseudodifferential Operators and Nonlinear Partial Differential Equations</a:t>
            </a:r>
          </a:p>
          <a:p>
            <a:pPr marL="0" indent="0" eaLnBrk="1" hangingPunct="1">
              <a:lnSpc>
                <a:spcPct val="90000"/>
              </a:lnSpc>
            </a:pPr>
            <a:r>
              <a:rPr lang="en-US" sz="1600" dirty="0">
                <a:latin typeface="Calibri" charset="0"/>
                <a:ea typeface="ＭＳ Ｐゴシック" charset="0"/>
              </a:rPr>
              <a:t>B14 </a:t>
            </a:r>
            <a:r>
              <a:rPr lang="en-US" sz="1600" dirty="0" err="1">
                <a:latin typeface="Calibri" charset="0"/>
                <a:ea typeface="ＭＳ Ｐゴシック" charset="0"/>
              </a:rPr>
              <a:t>Sinc</a:t>
            </a:r>
            <a:r>
              <a:rPr lang="en-US" sz="1600" dirty="0">
                <a:latin typeface="Calibri" charset="0"/>
                <a:ea typeface="ＭＳ Ｐゴシック" charset="0"/>
              </a:rPr>
              <a:t> Methods for Quadrature and Differential Equations</a:t>
            </a:r>
          </a:p>
          <a:p>
            <a:pPr marL="0" indent="0" eaLnBrk="1" hangingPunct="1">
              <a:lnSpc>
                <a:spcPct val="90000"/>
              </a:lnSpc>
            </a:pPr>
            <a:r>
              <a:rPr lang="en-US" sz="1600" dirty="0">
                <a:latin typeface="Calibri" charset="0"/>
                <a:ea typeface="ＭＳ Ｐゴシック" charset="0"/>
              </a:rPr>
              <a:t>B15 Stability of Stochastic Differential Equations with Respect to Semi-Martingales</a:t>
            </a:r>
          </a:p>
          <a:p>
            <a:pPr marL="0" indent="0" eaLnBrk="1" hangingPunct="1">
              <a:lnSpc>
                <a:spcPct val="90000"/>
              </a:lnSpc>
            </a:pPr>
            <a:r>
              <a:rPr lang="en-US" sz="1600" dirty="0">
                <a:latin typeface="Calibri" charset="0"/>
                <a:ea typeface="ＭＳ Ｐゴシック" charset="0"/>
              </a:rPr>
              <a:t>B16 The Boundary Integral Approach to Static and Dynamic Contact Problems</a:t>
            </a:r>
          </a:p>
          <a:p>
            <a:pPr marL="0" indent="0" eaLnBrk="1" hangingPunct="1">
              <a:lnSpc>
                <a:spcPct val="90000"/>
              </a:lnSpc>
            </a:pPr>
            <a:r>
              <a:rPr lang="en-US" sz="1600" dirty="0">
                <a:latin typeface="Calibri" charset="0"/>
                <a:ea typeface="ＭＳ Ｐゴシック" charset="0"/>
              </a:rPr>
              <a:t>B17 The Double </a:t>
            </a:r>
            <a:r>
              <a:rPr lang="en-US" sz="1600" dirty="0" err="1">
                <a:latin typeface="Calibri" charset="0"/>
                <a:ea typeface="ＭＳ Ｐゴシック" charset="0"/>
              </a:rPr>
              <a:t>Mellin</a:t>
            </a:r>
            <a:r>
              <a:rPr lang="en-US" sz="1600" dirty="0">
                <a:latin typeface="Calibri" charset="0"/>
                <a:ea typeface="ＭＳ Ｐゴシック" charset="0"/>
              </a:rPr>
              <a:t>-Barnes Type Integrals and Their Applications to Convolution Theory</a:t>
            </a:r>
          </a:p>
        </p:txBody>
      </p:sp>
      <p:sp>
        <p:nvSpPr>
          <p:cNvPr id="60419"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©2024, Karl Aberer, EPFL-IC, Laboratoire de systèmes d'informations répartis </a:t>
            </a:r>
            <a:endParaRPr lang="en-GB" sz="900">
              <a:latin typeface="Verdana" charset="0"/>
              <a:cs typeface="Calibri"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Term-Document Matrix</a:t>
            </a:r>
          </a:p>
        </p:txBody>
      </p:sp>
      <p:sp>
        <p:nvSpPr>
          <p:cNvPr id="62466" name="Footer Placeholder 2"/>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©2024, Karl Aberer, EPFL-IC, Laboratoire de systèmes d'informations répartis </a:t>
            </a:r>
            <a:endParaRPr lang="en-GB" sz="900">
              <a:latin typeface="Verdana" charset="0"/>
              <a:cs typeface="Calibri" charset="0"/>
            </a:endParaRPr>
          </a:p>
        </p:txBody>
      </p:sp>
      <p:sp>
        <p:nvSpPr>
          <p:cNvPr id="62469" name="Rectangle 7"/>
          <p:cNvSpPr>
            <a:spLocks noChangeArrowheads="1"/>
          </p:cNvSpPr>
          <p:nvPr/>
        </p:nvSpPr>
        <p:spPr bwMode="auto">
          <a:xfrm>
            <a:off x="560512" y="5162396"/>
            <a:ext cx="8494615" cy="10772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1" tIns="45715" rIns="91431" bIns="45715">
            <a:spAutoFit/>
          </a:bodyPr>
          <a:lstStyle/>
          <a:p>
            <a:r>
              <a:rPr lang="en-US" sz="2400" dirty="0">
                <a:latin typeface="Calibri" charset="0"/>
                <a:cs typeface="Calibri" charset="0"/>
              </a:rPr>
              <a:t>This example</a:t>
            </a:r>
          </a:p>
          <a:p>
            <a:pPr marL="342900" indent="-342900">
              <a:buFont typeface="Arial" panose="020B0604020202020204" pitchFamily="34" charset="0"/>
              <a:buChar char="•"/>
            </a:pPr>
            <a:r>
              <a:rPr lang="en-US" sz="2000" dirty="0">
                <a:latin typeface="Calibri" charset="0"/>
                <a:cs typeface="Calibri" charset="0"/>
              </a:rPr>
              <a:t>Vocabulary (contains only terms that occur multiple times, no stop words)	</a:t>
            </a:r>
          </a:p>
          <a:p>
            <a:pPr marL="342900" indent="-342900">
              <a:buFont typeface="Arial" panose="020B0604020202020204" pitchFamily="34" charset="0"/>
              <a:buChar char="•"/>
            </a:pPr>
            <a:r>
              <a:rPr lang="en-US" sz="2000" dirty="0">
                <a:latin typeface="Calibri" charset="0"/>
                <a:cs typeface="Calibri" charset="0"/>
              </a:rPr>
              <a:t>all weights are set to 1 (equal importance)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704" y="1922499"/>
            <a:ext cx="6380907" cy="3338665"/>
          </a:xfrm>
          <a:prstGeom prst="rect">
            <a:avLst/>
          </a:prstGeom>
        </p:spPr>
      </p:pic>
      <p:sp>
        <p:nvSpPr>
          <p:cNvPr id="7" name="Rectangle 5">
            <a:extLst>
              <a:ext uri="{FF2B5EF4-FFF2-40B4-BE49-F238E27FC236}">
                <a16:creationId xmlns:a16="http://schemas.microsoft.com/office/drawing/2014/main" id="{72081A66-9C06-9B45-B1A8-7AC8E1DD162F}"/>
              </a:ext>
            </a:extLst>
          </p:cNvPr>
          <p:cNvSpPr>
            <a:spLocks noChangeArrowheads="1"/>
          </p:cNvSpPr>
          <p:nvPr/>
        </p:nvSpPr>
        <p:spPr bwMode="auto">
          <a:xfrm>
            <a:off x="344488" y="1222804"/>
            <a:ext cx="2753493" cy="4622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r>
              <a:rPr lang="en-US" sz="2400" dirty="0">
                <a:latin typeface="Calibri" charset="0"/>
                <a:cs typeface="Calibri" charset="0"/>
              </a:rPr>
              <a:t>Matrix of weights </a:t>
            </a:r>
            <a:r>
              <a:rPr lang="en-US" sz="2400" i="1" dirty="0" err="1">
                <a:latin typeface="Calibri" charset="0"/>
                <a:cs typeface="Calibri" charset="0"/>
              </a:rPr>
              <a:t>w</a:t>
            </a:r>
            <a:r>
              <a:rPr lang="en-US" sz="2400" i="1" baseline="-25000" dirty="0" err="1">
                <a:latin typeface="Calibri" charset="0"/>
                <a:cs typeface="Calibri" charset="0"/>
              </a:rPr>
              <a:t>ij</a:t>
            </a:r>
            <a:endParaRPr lang="en-US" sz="2400" dirty="0">
              <a:latin typeface="Calibri" charset="0"/>
              <a:cs typeface="Calibri"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11286-2A97-E942-A002-620DD1868583}"/>
              </a:ext>
            </a:extLst>
          </p:cNvPr>
          <p:cNvSpPr>
            <a:spLocks noGrp="1"/>
          </p:cNvSpPr>
          <p:nvPr>
            <p:ph type="title"/>
          </p:nvPr>
        </p:nvSpPr>
        <p:spPr/>
        <p:txBody>
          <a:bodyPr/>
          <a:lstStyle/>
          <a:p>
            <a:r>
              <a:rPr lang="en-US" dirty="0"/>
              <a:t>Implementation in Python</a:t>
            </a:r>
          </a:p>
        </p:txBody>
      </p:sp>
      <p:sp>
        <p:nvSpPr>
          <p:cNvPr id="3" name="Footer Placeholder 2">
            <a:extLst>
              <a:ext uri="{FF2B5EF4-FFF2-40B4-BE49-F238E27FC236}">
                <a16:creationId xmlns:a16="http://schemas.microsoft.com/office/drawing/2014/main" id="{096AD464-F35C-AE4A-8F22-8AB2357EBE95}"/>
              </a:ext>
            </a:extLst>
          </p:cNvPr>
          <p:cNvSpPr>
            <a:spLocks noGrp="1"/>
          </p:cNvSpPr>
          <p:nvPr>
            <p:ph type="ftr" sz="quarter" idx="10"/>
          </p:nvPr>
        </p:nvSpPr>
        <p:spPr/>
        <p:txBody>
          <a:bodyPr/>
          <a:lstStyle/>
          <a:p>
            <a:pPr>
              <a:defRPr/>
            </a:pPr>
            <a:r>
              <a:rPr lang="fr-CH"/>
              <a:t>©2024, Karl Aberer, EPFL-IC, Laboratoire de systèmes d'informations répartis </a:t>
            </a:r>
            <a:endParaRPr lang="en-GB"/>
          </a:p>
        </p:txBody>
      </p:sp>
      <p:pic>
        <p:nvPicPr>
          <p:cNvPr id="5" name="Picture 4">
            <a:extLst>
              <a:ext uri="{FF2B5EF4-FFF2-40B4-BE49-F238E27FC236}">
                <a16:creationId xmlns:a16="http://schemas.microsoft.com/office/drawing/2014/main" id="{C3D20DA7-F4E7-074E-B18F-B26718270C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55155"/>
            <a:ext cx="9906000" cy="3747689"/>
          </a:xfrm>
          <a:prstGeom prst="rect">
            <a:avLst/>
          </a:prstGeom>
        </p:spPr>
      </p:pic>
    </p:spTree>
    <p:extLst>
      <p:ext uri="{BB962C8B-B14F-4D97-AF65-F5344CB8AC3E}">
        <p14:creationId xmlns:p14="http://schemas.microsoft.com/office/powerpoint/2010/main" val="2299466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FF12F-A063-E045-84D8-A0591F34AB3E}"/>
              </a:ext>
            </a:extLst>
          </p:cNvPr>
          <p:cNvSpPr>
            <a:spLocks noGrp="1"/>
          </p:cNvSpPr>
          <p:nvPr>
            <p:ph type="title"/>
          </p:nvPr>
        </p:nvSpPr>
        <p:spPr/>
        <p:txBody>
          <a:bodyPr/>
          <a:lstStyle/>
          <a:p>
            <a:r>
              <a:rPr lang="en-US" dirty="0"/>
              <a:t>Implementation in Python</a:t>
            </a:r>
          </a:p>
        </p:txBody>
      </p:sp>
      <p:sp>
        <p:nvSpPr>
          <p:cNvPr id="3" name="Footer Placeholder 2">
            <a:extLst>
              <a:ext uri="{FF2B5EF4-FFF2-40B4-BE49-F238E27FC236}">
                <a16:creationId xmlns:a16="http://schemas.microsoft.com/office/drawing/2014/main" id="{5F0CEE0B-C202-2541-A85B-87051CD0AE42}"/>
              </a:ext>
            </a:extLst>
          </p:cNvPr>
          <p:cNvSpPr>
            <a:spLocks noGrp="1"/>
          </p:cNvSpPr>
          <p:nvPr>
            <p:ph type="ftr" sz="quarter" idx="10"/>
          </p:nvPr>
        </p:nvSpPr>
        <p:spPr/>
        <p:txBody>
          <a:bodyPr/>
          <a:lstStyle/>
          <a:p>
            <a:pPr>
              <a:defRPr/>
            </a:pPr>
            <a:r>
              <a:rPr lang="fr-CH"/>
              <a:t>©2024, Karl Aberer, EPFL-IC, Laboratoire de systèmes d'informations répartis </a:t>
            </a:r>
            <a:endParaRPr lang="en-GB"/>
          </a:p>
        </p:txBody>
      </p:sp>
      <p:pic>
        <p:nvPicPr>
          <p:cNvPr id="5" name="Picture 4">
            <a:extLst>
              <a:ext uri="{FF2B5EF4-FFF2-40B4-BE49-F238E27FC236}">
                <a16:creationId xmlns:a16="http://schemas.microsoft.com/office/drawing/2014/main" id="{F03C81AC-2062-DD49-A693-692CC2C2F4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 y="1283353"/>
            <a:ext cx="9906000" cy="3952543"/>
          </a:xfrm>
          <a:prstGeom prst="rect">
            <a:avLst/>
          </a:prstGeom>
        </p:spPr>
      </p:pic>
      <p:pic>
        <p:nvPicPr>
          <p:cNvPr id="7" name="Picture 6">
            <a:extLst>
              <a:ext uri="{FF2B5EF4-FFF2-40B4-BE49-F238E27FC236}">
                <a16:creationId xmlns:a16="http://schemas.microsoft.com/office/drawing/2014/main" id="{536A6A09-FC53-3F4B-A1B6-172F59DCE4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1" y="5300050"/>
            <a:ext cx="9906000" cy="1176950"/>
          </a:xfrm>
          <a:prstGeom prst="rect">
            <a:avLst/>
          </a:prstGeom>
        </p:spPr>
      </p:pic>
    </p:spTree>
    <p:extLst>
      <p:ext uri="{BB962C8B-B14F-4D97-AF65-F5344CB8AC3E}">
        <p14:creationId xmlns:p14="http://schemas.microsoft.com/office/powerpoint/2010/main" val="32922241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fr-FR" sz="4000" dirty="0">
                <a:latin typeface="Calibri" charset="0"/>
                <a:ea typeface="ＭＳ Ｐゴシック" charset="0"/>
              </a:rPr>
              <a:t>A </a:t>
            </a:r>
            <a:r>
              <a:rPr lang="fr-FR" sz="4000" dirty="0" err="1">
                <a:latin typeface="Calibri" charset="0"/>
                <a:ea typeface="ＭＳ Ｐゴシック" charset="0"/>
              </a:rPr>
              <a:t>retrieval</a:t>
            </a:r>
            <a:r>
              <a:rPr lang="fr-FR" sz="4000" dirty="0">
                <a:latin typeface="Calibri" charset="0"/>
                <a:ea typeface="ＭＳ Ｐゴシック" charset="0"/>
              </a:rPr>
              <a:t> model </a:t>
            </a:r>
            <a:r>
              <a:rPr lang="fr-FR" sz="4000" dirty="0" err="1">
                <a:latin typeface="Calibri" charset="0"/>
                <a:ea typeface="ＭＳ Ｐゴシック" charset="0"/>
              </a:rPr>
              <a:t>attempts</a:t>
            </a:r>
            <a:r>
              <a:rPr lang="fr-FR" sz="4000" dirty="0">
                <a:latin typeface="Calibri" charset="0"/>
                <a:ea typeface="ＭＳ Ｐゴシック" charset="0"/>
              </a:rPr>
              <a:t> to capture …</a:t>
            </a:r>
            <a:endParaRPr lang="en-US" altLang="en-US" sz="4000" dirty="0">
              <a:ea typeface="MS PGothic" charset="-128"/>
            </a:endParaRPr>
          </a:p>
        </p:txBody>
      </p:sp>
      <p:sp>
        <p:nvSpPr>
          <p:cNvPr id="13314" name="TPAnswers" title="Answer Text"/>
          <p:cNvSpPr>
            <a:spLocks noGrp="1"/>
          </p:cNvSpPr>
          <p:nvPr>
            <p:ph idx="1"/>
            <p:custDataLst>
              <p:tags r:id="rId2"/>
            </p:custDataLst>
          </p:nvPr>
        </p:nvSpPr>
        <p:spPr/>
        <p:txBody>
          <a:bodyPr>
            <a:normAutofit/>
          </a:bodyPr>
          <a:lstStyle/>
          <a:p>
            <a:pPr marL="798513" lvl="1" indent="-342900">
              <a:buFont typeface="Comic Sans MS" charset="0"/>
              <a:buAutoNum type="arabicPeriod"/>
            </a:pPr>
            <a:r>
              <a:rPr lang="fr-FR" kern="0" dirty="0">
                <a:latin typeface="Calibri" charset="0"/>
                <a:ea typeface="Calibri" charset="0"/>
                <a:cs typeface="Calibri" charset="0"/>
              </a:rPr>
              <a:t>the interface by </a:t>
            </a:r>
            <a:r>
              <a:rPr lang="fr-FR" kern="0" dirty="0" err="1">
                <a:latin typeface="Calibri" charset="0"/>
                <a:ea typeface="Calibri" charset="0"/>
                <a:cs typeface="Calibri" charset="0"/>
              </a:rPr>
              <a:t>which</a:t>
            </a:r>
            <a:r>
              <a:rPr lang="fr-FR" kern="0" dirty="0">
                <a:latin typeface="Calibri" charset="0"/>
                <a:ea typeface="Calibri" charset="0"/>
                <a:cs typeface="Calibri" charset="0"/>
              </a:rPr>
              <a:t> a user </a:t>
            </a:r>
            <a:r>
              <a:rPr lang="fr-FR" kern="0" dirty="0" err="1">
                <a:latin typeface="Calibri" charset="0"/>
                <a:ea typeface="Calibri" charset="0"/>
                <a:cs typeface="Calibri" charset="0"/>
              </a:rPr>
              <a:t>is</a:t>
            </a:r>
            <a:r>
              <a:rPr lang="fr-FR" kern="0" dirty="0">
                <a:latin typeface="Calibri" charset="0"/>
                <a:ea typeface="Calibri" charset="0"/>
                <a:cs typeface="Calibri" charset="0"/>
              </a:rPr>
              <a:t> </a:t>
            </a:r>
            <a:r>
              <a:rPr lang="fr-FR" kern="0" dirty="0" err="1">
                <a:latin typeface="Calibri" charset="0"/>
                <a:ea typeface="Calibri" charset="0"/>
                <a:cs typeface="Calibri" charset="0"/>
              </a:rPr>
              <a:t>accessing</a:t>
            </a:r>
            <a:r>
              <a:rPr lang="fr-FR" kern="0" dirty="0">
                <a:latin typeface="Calibri" charset="0"/>
                <a:ea typeface="Calibri" charset="0"/>
                <a:cs typeface="Calibri" charset="0"/>
              </a:rPr>
              <a:t> information</a:t>
            </a:r>
          </a:p>
          <a:p>
            <a:pPr marL="798513" lvl="1" indent="-342900">
              <a:buFont typeface="Comic Sans MS" charset="0"/>
              <a:buAutoNum type="arabicPeriod"/>
            </a:pPr>
            <a:r>
              <a:rPr lang="fr-FR" kern="0" dirty="0">
                <a:latin typeface="Calibri" charset="0"/>
                <a:ea typeface="Calibri" charset="0"/>
                <a:cs typeface="Calibri" charset="0"/>
              </a:rPr>
              <a:t>the importance a user </a:t>
            </a:r>
            <a:r>
              <a:rPr lang="fr-FR" kern="0" dirty="0" err="1">
                <a:latin typeface="Calibri" charset="0"/>
                <a:ea typeface="Calibri" charset="0"/>
                <a:cs typeface="Calibri" charset="0"/>
              </a:rPr>
              <a:t>gives</a:t>
            </a:r>
            <a:r>
              <a:rPr lang="fr-FR" kern="0" dirty="0">
                <a:latin typeface="Calibri" charset="0"/>
                <a:ea typeface="Calibri" charset="0"/>
                <a:cs typeface="Calibri" charset="0"/>
              </a:rPr>
              <a:t> to a </a:t>
            </a:r>
            <a:r>
              <a:rPr lang="fr-FR" kern="0" dirty="0" err="1">
                <a:latin typeface="Calibri" charset="0"/>
                <a:ea typeface="Calibri" charset="0"/>
                <a:cs typeface="Calibri" charset="0"/>
              </a:rPr>
              <a:t>piece</a:t>
            </a:r>
            <a:r>
              <a:rPr lang="fr-FR" kern="0" dirty="0">
                <a:latin typeface="Calibri" charset="0"/>
                <a:ea typeface="Calibri" charset="0"/>
                <a:cs typeface="Calibri" charset="0"/>
              </a:rPr>
              <a:t> of information for a query</a:t>
            </a:r>
          </a:p>
          <a:p>
            <a:pPr marL="798513" lvl="1" indent="-342900">
              <a:buFont typeface="Comic Sans MS" charset="0"/>
              <a:buAutoNum type="arabicPeriod"/>
            </a:pPr>
            <a:r>
              <a:rPr lang="fr-FR" kern="0" dirty="0">
                <a:latin typeface="Calibri" charset="0"/>
                <a:ea typeface="Calibri" charset="0"/>
                <a:cs typeface="Calibri" charset="0"/>
              </a:rPr>
              <a:t>the </a:t>
            </a:r>
            <a:r>
              <a:rPr lang="fr-FR" kern="0" dirty="0" err="1">
                <a:latin typeface="Calibri" charset="0"/>
                <a:ea typeface="Calibri" charset="0"/>
                <a:cs typeface="Calibri" charset="0"/>
              </a:rPr>
              <a:t>formal</a:t>
            </a:r>
            <a:r>
              <a:rPr lang="fr-FR" kern="0" dirty="0">
                <a:latin typeface="Calibri" charset="0"/>
                <a:ea typeface="Calibri" charset="0"/>
                <a:cs typeface="Calibri" charset="0"/>
              </a:rPr>
              <a:t> </a:t>
            </a:r>
            <a:r>
              <a:rPr lang="fr-FR" kern="0" dirty="0" err="1">
                <a:latin typeface="Calibri" charset="0"/>
                <a:ea typeface="Calibri" charset="0"/>
                <a:cs typeface="Calibri" charset="0"/>
              </a:rPr>
              <a:t>correctness</a:t>
            </a:r>
            <a:r>
              <a:rPr lang="fr-FR" kern="0" dirty="0">
                <a:latin typeface="Calibri" charset="0"/>
                <a:ea typeface="Calibri" charset="0"/>
                <a:cs typeface="Calibri" charset="0"/>
              </a:rPr>
              <a:t> of a </a:t>
            </a:r>
            <a:r>
              <a:rPr lang="fr-FR" kern="0" dirty="0" err="1">
                <a:latin typeface="Calibri" charset="0"/>
                <a:ea typeface="Calibri" charset="0"/>
                <a:cs typeface="Calibri" charset="0"/>
              </a:rPr>
              <a:t>query</a:t>
            </a:r>
            <a:r>
              <a:rPr lang="fr-FR" kern="0" dirty="0">
                <a:latin typeface="Calibri" charset="0"/>
                <a:ea typeface="Calibri" charset="0"/>
                <a:cs typeface="Calibri" charset="0"/>
              </a:rPr>
              <a:t> formulation by user</a:t>
            </a:r>
          </a:p>
          <a:p>
            <a:pPr marL="798513" lvl="1" indent="-342900">
              <a:buFont typeface="Comic Sans MS" charset="0"/>
              <a:buAutoNum type="arabicPeriod"/>
            </a:pPr>
            <a:r>
              <a:rPr lang="fr-FR" kern="0" dirty="0">
                <a:latin typeface="Calibri" charset="0"/>
                <a:ea typeface="Calibri" charset="0"/>
                <a:cs typeface="Calibri" charset="0"/>
              </a:rPr>
              <a:t>the structure by which a document is organised </a:t>
            </a:r>
          </a:p>
        </p:txBody>
      </p:sp>
      <p:sp>
        <p:nvSpPr>
          <p:cNvPr id="2" name="Footer Placeholder 1">
            <a:extLst>
              <a:ext uri="{FF2B5EF4-FFF2-40B4-BE49-F238E27FC236}">
                <a16:creationId xmlns:a16="http://schemas.microsoft.com/office/drawing/2014/main" id="{F99AA82E-E0DA-DF45-9954-BE7C274875F3}"/>
              </a:ext>
            </a:extLst>
          </p:cNvPr>
          <p:cNvSpPr>
            <a:spLocks noGrp="1"/>
          </p:cNvSpPr>
          <p:nvPr>
            <p:ph type="ftr" sz="quarter" idx="10"/>
          </p:nvPr>
        </p:nvSpPr>
        <p:spPr/>
        <p:txBody>
          <a:bodyPr/>
          <a:lstStyle/>
          <a:p>
            <a:pPr>
              <a:defRPr/>
            </a:pPr>
            <a:r>
              <a:rPr lang="fr-CH"/>
              <a:t>©2024, Karl Aberer, EPFL-IC, Laboratoire de systèmes d'informations répartis </a:t>
            </a:r>
            <a:endParaRPr lang="en-GB"/>
          </a:p>
        </p:txBody>
      </p:sp>
    </p:spTree>
    <p:custDataLst>
      <p:tags r:id="rId1"/>
    </p:custDataLst>
    <p:extLst>
      <p:ext uri="{BB962C8B-B14F-4D97-AF65-F5344CB8AC3E}">
        <p14:creationId xmlns:p14="http://schemas.microsoft.com/office/powerpoint/2010/main" val="33309975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pPr>
              <a:defRPr/>
            </a:pPr>
            <a:r>
              <a:rPr lang="fr-FR" sz="4000" dirty="0"/>
              <a:t>Full-</a:t>
            </a:r>
            <a:r>
              <a:rPr lang="fr-FR" sz="4000" dirty="0" err="1"/>
              <a:t>text</a:t>
            </a:r>
            <a:r>
              <a:rPr lang="fr-FR" sz="4000" dirty="0"/>
              <a:t> </a:t>
            </a:r>
            <a:r>
              <a:rPr lang="fr-FR" sz="4000" dirty="0" err="1"/>
              <a:t>retrieval</a:t>
            </a:r>
            <a:r>
              <a:rPr lang="fr-FR" sz="4000" dirty="0"/>
              <a:t> </a:t>
            </a:r>
            <a:r>
              <a:rPr lang="fr-FR" sz="4000" dirty="0" err="1"/>
              <a:t>refers</a:t>
            </a:r>
            <a:r>
              <a:rPr lang="fr-FR" sz="4000" dirty="0"/>
              <a:t> to the </a:t>
            </a:r>
            <a:r>
              <a:rPr lang="fr-FR" sz="4000" dirty="0" err="1"/>
              <a:t>fact</a:t>
            </a:r>
            <a:r>
              <a:rPr lang="fr-FR" sz="4000" dirty="0"/>
              <a:t> </a:t>
            </a:r>
            <a:r>
              <a:rPr lang="fr-FR" sz="4000" dirty="0" err="1"/>
              <a:t>that</a:t>
            </a:r>
            <a:r>
              <a:rPr lang="fr-FR" sz="4000" dirty="0"/>
              <a:t> …</a:t>
            </a:r>
          </a:p>
        </p:txBody>
      </p:sp>
      <p:sp>
        <p:nvSpPr>
          <p:cNvPr id="13314" name="TPAnswers"/>
          <p:cNvSpPr>
            <a:spLocks noGrp="1"/>
          </p:cNvSpPr>
          <p:nvPr>
            <p:ph idx="1"/>
            <p:custDataLst>
              <p:tags r:id="rId2"/>
            </p:custDataLst>
          </p:nvPr>
        </p:nvSpPr>
        <p:spPr/>
        <p:txBody>
          <a:bodyPr>
            <a:normAutofit/>
          </a:bodyPr>
          <a:lstStyle/>
          <a:p>
            <a:pPr marL="800054" lvl="1" indent="-342900">
              <a:buFont typeface="+mj-lt"/>
              <a:buAutoNum type="arabicPeriod"/>
              <a:defRPr/>
            </a:pPr>
            <a:r>
              <a:rPr lang="fr-FR" dirty="0"/>
              <a:t>the document </a:t>
            </a:r>
            <a:r>
              <a:rPr lang="fr-FR" dirty="0" err="1"/>
              <a:t>text</a:t>
            </a:r>
            <a:r>
              <a:rPr lang="fr-FR" dirty="0"/>
              <a:t> </a:t>
            </a:r>
            <a:r>
              <a:rPr lang="fr-FR" dirty="0" err="1"/>
              <a:t>is</a:t>
            </a:r>
            <a:r>
              <a:rPr lang="fr-FR" dirty="0"/>
              <a:t> </a:t>
            </a:r>
            <a:r>
              <a:rPr lang="fr-FR" dirty="0" err="1"/>
              <a:t>grammatically</a:t>
            </a:r>
            <a:r>
              <a:rPr lang="fr-FR" dirty="0"/>
              <a:t> </a:t>
            </a:r>
            <a:r>
              <a:rPr lang="fr-FR" dirty="0" err="1"/>
              <a:t>fully</a:t>
            </a:r>
            <a:r>
              <a:rPr lang="fr-FR" dirty="0"/>
              <a:t> </a:t>
            </a:r>
            <a:r>
              <a:rPr lang="fr-FR" dirty="0" err="1"/>
              <a:t>analyzed</a:t>
            </a:r>
            <a:r>
              <a:rPr lang="fr-FR" dirty="0"/>
              <a:t> for </a:t>
            </a:r>
            <a:r>
              <a:rPr lang="fr-FR" dirty="0" err="1"/>
              <a:t>indexing</a:t>
            </a:r>
            <a:endParaRPr lang="fr-FR" dirty="0"/>
          </a:p>
          <a:p>
            <a:pPr marL="800054" lvl="1" indent="-342900">
              <a:buFont typeface="+mj-lt"/>
              <a:buAutoNum type="arabicPeriod"/>
              <a:defRPr/>
            </a:pPr>
            <a:r>
              <a:rPr lang="fr-FR" dirty="0" err="1"/>
              <a:t>queries can be formulated as texts</a:t>
            </a:r>
            <a:endParaRPr lang="fr-FR" dirty="0"/>
          </a:p>
          <a:p>
            <a:pPr marL="800054" lvl="1" indent="-342900">
              <a:buFont typeface="+mj-lt"/>
              <a:buAutoNum type="arabicPeriod"/>
              <a:defRPr/>
            </a:pPr>
            <a:r>
              <a:rPr lang="fr-FR" dirty="0"/>
              <a:t>all </a:t>
            </a:r>
            <a:r>
              <a:rPr lang="fr-FR" dirty="0" err="1"/>
              <a:t>words</a:t>
            </a:r>
            <a:r>
              <a:rPr lang="fr-FR" dirty="0"/>
              <a:t> of a </a:t>
            </a:r>
            <a:r>
              <a:rPr lang="fr-FR" dirty="0" err="1"/>
              <a:t>text</a:t>
            </a:r>
            <a:r>
              <a:rPr lang="fr-FR" dirty="0"/>
              <a:t> are </a:t>
            </a:r>
            <a:r>
              <a:rPr lang="fr-FR" dirty="0" err="1"/>
              <a:t>considered</a:t>
            </a:r>
            <a:r>
              <a:rPr lang="fr-FR" dirty="0"/>
              <a:t> as </a:t>
            </a:r>
            <a:r>
              <a:rPr lang="fr-FR" dirty="0" err="1"/>
              <a:t>potential</a:t>
            </a:r>
            <a:r>
              <a:rPr lang="fr-FR" dirty="0"/>
              <a:t> index </a:t>
            </a:r>
            <a:r>
              <a:rPr lang="fr-FR" dirty="0" err="1"/>
              <a:t>terms</a:t>
            </a:r>
            <a:endParaRPr lang="fr-FR" dirty="0"/>
          </a:p>
          <a:p>
            <a:pPr marL="800054" lvl="1" indent="-342900">
              <a:buFont typeface="+mj-lt"/>
              <a:buAutoNum type="arabicPeriod"/>
              <a:defRPr/>
            </a:pPr>
            <a:r>
              <a:rPr lang="fr-FR" dirty="0"/>
              <a:t>grammatical variations of a </a:t>
            </a:r>
            <a:r>
              <a:rPr lang="fr-FR" dirty="0" err="1"/>
              <a:t>word</a:t>
            </a:r>
            <a:r>
              <a:rPr lang="fr-FR" dirty="0"/>
              <a:t> are </a:t>
            </a:r>
            <a:r>
              <a:rPr lang="fr-FR" dirty="0" err="1"/>
              <a:t>considered</a:t>
            </a:r>
            <a:r>
              <a:rPr lang="fr-FR" dirty="0"/>
              <a:t> as the </a:t>
            </a:r>
            <a:r>
              <a:rPr lang="fr-FR" dirty="0" err="1"/>
              <a:t>same</a:t>
            </a:r>
            <a:r>
              <a:rPr lang="fr-FR" dirty="0"/>
              <a:t> index </a:t>
            </a:r>
            <a:r>
              <a:rPr lang="fr-FR" dirty="0" err="1"/>
              <a:t>terms</a:t>
            </a:r>
            <a:endParaRPr lang="fr-FR" dirty="0"/>
          </a:p>
        </p:txBody>
      </p:sp>
      <p:sp>
        <p:nvSpPr>
          <p:cNvPr id="2" name="Footer Placeholder 1">
            <a:extLst>
              <a:ext uri="{FF2B5EF4-FFF2-40B4-BE49-F238E27FC236}">
                <a16:creationId xmlns:a16="http://schemas.microsoft.com/office/drawing/2014/main" id="{1CA3AC39-7719-B348-B114-D8E0D8C0C004}"/>
              </a:ext>
            </a:extLst>
          </p:cNvPr>
          <p:cNvSpPr>
            <a:spLocks noGrp="1"/>
          </p:cNvSpPr>
          <p:nvPr>
            <p:ph type="ftr" sz="quarter" idx="10"/>
          </p:nvPr>
        </p:nvSpPr>
        <p:spPr/>
        <p:txBody>
          <a:bodyPr/>
          <a:lstStyle/>
          <a:p>
            <a:pPr>
              <a:defRPr/>
            </a:pPr>
            <a:r>
              <a:rPr lang="en-US"/>
              <a:t>©2024, Karl Aberer, EPFL-IC, Laboratoire de systèmes d'informations répartis </a:t>
            </a:r>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a:xfrm>
            <a:off x="344488" y="304800"/>
            <a:ext cx="8818562" cy="914400"/>
          </a:xfrm>
        </p:spPr>
        <p:txBody>
          <a:bodyPr/>
          <a:lstStyle/>
          <a:p>
            <a:r>
              <a:rPr lang="fr-FR" sz="3200" dirty="0">
                <a:latin typeface="Calibri" charset="0"/>
                <a:ea typeface="ＭＳ Ｐゴシック" charset="0"/>
              </a:rPr>
              <a:t>The entries of a </a:t>
            </a:r>
            <a:r>
              <a:rPr lang="fr-FR" sz="3200" dirty="0" err="1">
                <a:latin typeface="Calibri" charset="0"/>
                <a:ea typeface="ＭＳ Ｐゴシック" charset="0"/>
              </a:rPr>
              <a:t>term</a:t>
            </a:r>
            <a:r>
              <a:rPr lang="fr-FR" sz="3200" dirty="0">
                <a:latin typeface="Calibri" charset="0"/>
                <a:ea typeface="ＭＳ Ｐゴシック" charset="0"/>
              </a:rPr>
              <a:t>-document matrix </a:t>
            </a:r>
            <a:r>
              <a:rPr lang="fr-FR" sz="3200" dirty="0" err="1">
                <a:latin typeface="Calibri" charset="0"/>
                <a:ea typeface="ＭＳ Ｐゴシック" charset="0"/>
              </a:rPr>
              <a:t>indicate</a:t>
            </a:r>
            <a:r>
              <a:rPr lang="fr-FR" sz="3200" dirty="0">
                <a:latin typeface="Calibri" charset="0"/>
                <a:ea typeface="ＭＳ Ｐゴシック" charset="0"/>
              </a:rPr>
              <a:t> …</a:t>
            </a:r>
          </a:p>
        </p:txBody>
      </p:sp>
      <p:sp>
        <p:nvSpPr>
          <p:cNvPr id="13314" name="TPAnswers"/>
          <p:cNvSpPr>
            <a:spLocks noGrp="1"/>
          </p:cNvSpPr>
          <p:nvPr>
            <p:ph idx="1"/>
            <p:custDataLst>
              <p:tags r:id="rId2"/>
            </p:custDataLst>
          </p:nvPr>
        </p:nvSpPr>
        <p:spPr/>
        <p:txBody>
          <a:bodyPr>
            <a:normAutofit/>
          </a:bodyPr>
          <a:lstStyle/>
          <a:p>
            <a:pPr marL="798513" lvl="1" indent="-342900">
              <a:buFont typeface="Comic Sans MS" charset="0"/>
              <a:buAutoNum type="arabicPeriod"/>
            </a:pPr>
            <a:r>
              <a:rPr lang="fr-FR" dirty="0">
                <a:latin typeface="Calibri" charset="0"/>
                <a:ea typeface="Calibri" charset="0"/>
                <a:cs typeface="Calibri" charset="0"/>
              </a:rPr>
              <a:t>how </a:t>
            </a:r>
            <a:r>
              <a:rPr lang="fr-FR" dirty="0" err="1">
                <a:latin typeface="Calibri" charset="0"/>
                <a:ea typeface="Calibri" charset="0"/>
                <a:cs typeface="Calibri" charset="0"/>
              </a:rPr>
              <a:t>many</a:t>
            </a:r>
            <a:r>
              <a:rPr lang="fr-FR" dirty="0">
                <a:latin typeface="Calibri" charset="0"/>
                <a:ea typeface="Calibri" charset="0"/>
                <a:cs typeface="Calibri" charset="0"/>
              </a:rPr>
              <a:t> relevant </a:t>
            </a:r>
            <a:r>
              <a:rPr lang="fr-FR" dirty="0" err="1">
                <a:latin typeface="Calibri" charset="0"/>
                <a:ea typeface="Calibri" charset="0"/>
                <a:cs typeface="Calibri" charset="0"/>
              </a:rPr>
              <a:t>terms</a:t>
            </a:r>
            <a:r>
              <a:rPr lang="fr-FR" dirty="0">
                <a:latin typeface="Calibri" charset="0"/>
                <a:ea typeface="Calibri" charset="0"/>
                <a:cs typeface="Calibri" charset="0"/>
              </a:rPr>
              <a:t> a document </a:t>
            </a:r>
            <a:r>
              <a:rPr lang="fr-FR" dirty="0" err="1">
                <a:latin typeface="Calibri" charset="0"/>
                <a:ea typeface="Calibri" charset="0"/>
                <a:cs typeface="Calibri" charset="0"/>
              </a:rPr>
              <a:t>contains</a:t>
            </a:r>
            <a:endParaRPr lang="fr-FR" dirty="0">
              <a:latin typeface="Calibri" charset="0"/>
              <a:ea typeface="Calibri" charset="0"/>
              <a:cs typeface="Calibri" charset="0"/>
            </a:endParaRPr>
          </a:p>
          <a:p>
            <a:pPr marL="798513" lvl="1" indent="-342900">
              <a:buFont typeface="Comic Sans MS" charset="0"/>
              <a:buAutoNum type="arabicPeriod"/>
            </a:pPr>
            <a:r>
              <a:rPr lang="fr-FR" dirty="0">
                <a:latin typeface="Calibri" charset="0"/>
                <a:ea typeface="Calibri" charset="0"/>
                <a:cs typeface="Calibri" charset="0"/>
              </a:rPr>
              <a:t>how frequent a </a:t>
            </a:r>
            <a:r>
              <a:rPr lang="fr-FR" dirty="0" err="1">
                <a:latin typeface="Calibri" charset="0"/>
                <a:ea typeface="Calibri" charset="0"/>
                <a:cs typeface="Calibri" charset="0"/>
              </a:rPr>
              <a:t>term</a:t>
            </a:r>
            <a:r>
              <a:rPr lang="fr-FR" dirty="0">
                <a:latin typeface="Calibri" charset="0"/>
                <a:ea typeface="Calibri" charset="0"/>
                <a:cs typeface="Calibri" charset="0"/>
              </a:rPr>
              <a:t> </a:t>
            </a:r>
            <a:r>
              <a:rPr lang="fr-FR" dirty="0" err="1">
                <a:latin typeface="Calibri" charset="0"/>
                <a:ea typeface="Calibri" charset="0"/>
                <a:cs typeface="Calibri" charset="0"/>
              </a:rPr>
              <a:t>is</a:t>
            </a:r>
            <a:r>
              <a:rPr lang="fr-FR" dirty="0">
                <a:latin typeface="Calibri" charset="0"/>
                <a:ea typeface="Calibri" charset="0"/>
                <a:cs typeface="Calibri" charset="0"/>
              </a:rPr>
              <a:t> in a </a:t>
            </a:r>
            <a:r>
              <a:rPr lang="fr-FR" dirty="0" err="1">
                <a:latin typeface="Calibri" charset="0"/>
                <a:ea typeface="Calibri" charset="0"/>
                <a:cs typeface="Calibri" charset="0"/>
              </a:rPr>
              <a:t>given</a:t>
            </a:r>
            <a:r>
              <a:rPr lang="fr-FR" dirty="0">
                <a:latin typeface="Calibri" charset="0"/>
                <a:ea typeface="Calibri" charset="0"/>
                <a:cs typeface="Calibri" charset="0"/>
              </a:rPr>
              <a:t> document</a:t>
            </a:r>
          </a:p>
          <a:p>
            <a:pPr marL="798513" lvl="1" indent="-342900">
              <a:buFont typeface="Comic Sans MS" charset="0"/>
              <a:buAutoNum type="arabicPeriod"/>
            </a:pPr>
            <a:r>
              <a:rPr lang="fr-FR" dirty="0">
                <a:latin typeface="Calibri" charset="0"/>
                <a:ea typeface="Calibri" charset="0"/>
                <a:cs typeface="Calibri" charset="0"/>
              </a:rPr>
              <a:t>how relevant a </a:t>
            </a:r>
            <a:r>
              <a:rPr lang="fr-FR" dirty="0" err="1">
                <a:latin typeface="Calibri" charset="0"/>
                <a:ea typeface="Calibri" charset="0"/>
                <a:cs typeface="Calibri" charset="0"/>
              </a:rPr>
              <a:t>term</a:t>
            </a:r>
            <a:r>
              <a:rPr lang="fr-FR" dirty="0">
                <a:latin typeface="Calibri" charset="0"/>
                <a:ea typeface="Calibri" charset="0"/>
                <a:cs typeface="Calibri" charset="0"/>
              </a:rPr>
              <a:t> </a:t>
            </a:r>
            <a:r>
              <a:rPr lang="fr-FR" dirty="0" err="1">
                <a:latin typeface="Calibri" charset="0"/>
                <a:ea typeface="Calibri" charset="0"/>
                <a:cs typeface="Calibri" charset="0"/>
              </a:rPr>
              <a:t>is for a given document</a:t>
            </a:r>
            <a:endParaRPr lang="fr-FR" dirty="0">
              <a:latin typeface="Calibri" charset="0"/>
              <a:ea typeface="Calibri" charset="0"/>
              <a:cs typeface="Calibri" charset="0"/>
            </a:endParaRPr>
          </a:p>
          <a:p>
            <a:pPr marL="798513" lvl="1" indent="-342900">
              <a:buFont typeface="Comic Sans MS" charset="0"/>
              <a:buAutoNum type="arabicPeriod"/>
            </a:pPr>
            <a:r>
              <a:rPr lang="fr-FR" dirty="0" err="1">
                <a:latin typeface="Calibri" charset="0"/>
                <a:ea typeface="Calibri" charset="0"/>
                <a:cs typeface="Calibri" charset="0"/>
              </a:rPr>
              <a:t>which</a:t>
            </a:r>
            <a:r>
              <a:rPr lang="fr-FR" dirty="0">
                <a:latin typeface="Calibri" charset="0"/>
                <a:ea typeface="Calibri" charset="0"/>
                <a:cs typeface="Calibri" charset="0"/>
              </a:rPr>
              <a:t> </a:t>
            </a:r>
            <a:r>
              <a:rPr lang="fr-FR" dirty="0" err="1">
                <a:latin typeface="Calibri" charset="0"/>
                <a:ea typeface="Calibri" charset="0"/>
                <a:cs typeface="Calibri" charset="0"/>
              </a:rPr>
              <a:t>terms</a:t>
            </a:r>
            <a:r>
              <a:rPr lang="fr-FR" dirty="0">
                <a:latin typeface="Calibri" charset="0"/>
                <a:ea typeface="Calibri" charset="0"/>
                <a:cs typeface="Calibri" charset="0"/>
              </a:rPr>
              <a:t> occur in a document collection</a:t>
            </a:r>
          </a:p>
        </p:txBody>
      </p:sp>
      <p:sp>
        <p:nvSpPr>
          <p:cNvPr id="2" name="Footer Placeholder 1">
            <a:extLst>
              <a:ext uri="{FF2B5EF4-FFF2-40B4-BE49-F238E27FC236}">
                <a16:creationId xmlns:a16="http://schemas.microsoft.com/office/drawing/2014/main" id="{94E74B94-B495-524A-9CEF-576728D43116}"/>
              </a:ext>
            </a:extLst>
          </p:cNvPr>
          <p:cNvSpPr>
            <a:spLocks noGrp="1"/>
          </p:cNvSpPr>
          <p:nvPr>
            <p:ph type="ftr" sz="quarter" idx="10"/>
          </p:nvPr>
        </p:nvSpPr>
        <p:spPr/>
        <p:txBody>
          <a:bodyPr/>
          <a:lstStyle/>
          <a:p>
            <a:pPr>
              <a:defRPr/>
            </a:pPr>
            <a:r>
              <a:rPr lang="en-US"/>
              <a:t>©2024, Karl Aberer, EPFL-IC, Laboratoire de systèmes d'informations répartis </a:t>
            </a:r>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1.2.2 Boolean Retrieval</a:t>
            </a:r>
          </a:p>
        </p:txBody>
      </p:sp>
      <mc:AlternateContent xmlns:mc="http://schemas.openxmlformats.org/markup-compatibility/2006" xmlns:a14="http://schemas.microsoft.com/office/drawing/2010/main">
        <mc:Choice Requires="a14">
          <p:sp>
            <p:nvSpPr>
              <p:cNvPr id="66562" name="Rectangle 3"/>
              <p:cNvSpPr>
                <a:spLocks noGrp="1" noChangeArrowheads="1"/>
              </p:cNvSpPr>
              <p:nvPr>
                <p:ph idx="1"/>
              </p:nvPr>
            </p:nvSpPr>
            <p:spPr>
              <a:xfrm>
                <a:off x="165100" y="1371600"/>
                <a:ext cx="9493250" cy="5029200"/>
              </a:xfrm>
            </p:spPr>
            <p:txBody>
              <a:bodyPr lIns="92066" tIns="46034" rIns="92066" bIns="46034"/>
              <a:lstStyle/>
              <a:p>
                <a:pPr marL="0" indent="0" eaLnBrk="1" hangingPunct="1"/>
                <a:r>
                  <a:rPr lang="en-US" sz="2800" dirty="0">
                    <a:latin typeface="Calibri" charset="0"/>
                    <a:ea typeface="ＭＳ Ｐゴシック" charset="0"/>
                  </a:rPr>
                  <a:t>Users specify which terms should be present in the documents</a:t>
                </a:r>
              </a:p>
              <a:p>
                <a:pPr lvl="1" eaLnBrk="1" hangingPunct="1"/>
                <a:r>
                  <a:rPr lang="en-US" sz="2400" dirty="0">
                    <a:latin typeface="Calibri" charset="0"/>
                    <a:ea typeface="Calibri" charset="0"/>
                    <a:cs typeface="Calibri" charset="0"/>
                  </a:rPr>
                  <a:t>Simple, based on set-theory, precise meaning</a:t>
                </a:r>
              </a:p>
              <a:p>
                <a:pPr lvl="1" eaLnBrk="1" hangingPunct="1"/>
                <a:r>
                  <a:rPr lang="en-US" sz="2400" dirty="0">
                    <a:latin typeface="Calibri" charset="0"/>
                    <a:ea typeface="Calibri" charset="0"/>
                    <a:cs typeface="Calibri" charset="0"/>
                  </a:rPr>
                  <a:t>Frequently used in (old) library systems</a:t>
                </a:r>
              </a:p>
              <a:p>
                <a:pPr lvl="1" eaLnBrk="1" hangingPunct="1"/>
                <a:r>
                  <a:rPr lang="en-US" sz="2400" dirty="0">
                    <a:latin typeface="Calibri" charset="0"/>
                    <a:ea typeface="Calibri" charset="0"/>
                    <a:cs typeface="Calibri" charset="0"/>
                  </a:rPr>
                  <a:t>Still many applications, e.g., web harvesting</a:t>
                </a:r>
              </a:p>
              <a:p>
                <a:pPr marL="0" indent="0" eaLnBrk="1" hangingPunct="1"/>
                <a:r>
                  <a:rPr lang="en-US" sz="2800" dirty="0">
                    <a:latin typeface="Calibri" charset="0"/>
                    <a:ea typeface="ＭＳ Ｐゴシック" charset="0"/>
                  </a:rPr>
                  <a:t>Example query</a:t>
                </a:r>
              </a:p>
              <a:p>
                <a:pPr lvl="1" eaLnBrk="1" hangingPunct="1"/>
                <a:r>
                  <a:rPr lang="en-US" sz="2400" dirty="0">
                    <a:latin typeface="Calibri" charset="0"/>
                    <a:ea typeface="Calibri" charset="0"/>
                    <a:cs typeface="Calibri" charset="0"/>
                  </a:rPr>
                  <a:t>"application" AND "theory” </a:t>
                </a:r>
                <a14:m>
                  <m:oMath xmlns:m="http://schemas.openxmlformats.org/officeDocument/2006/math">
                    <m:r>
                      <a:rPr lang="en-US" sz="2400" i="1" dirty="0" smtClean="0">
                        <a:latin typeface="Cambria Math" charset="0"/>
                        <a:ea typeface="Cambria Math" charset="0"/>
                        <a:cs typeface="Cambria Math" charset="0"/>
                      </a:rPr>
                      <m:t>→</m:t>
                    </m:r>
                  </m:oMath>
                </a14:m>
                <a:r>
                  <a:rPr lang="en-US" sz="2400" dirty="0">
                    <a:latin typeface="Calibri" charset="0"/>
                    <a:ea typeface="Calibri" charset="0"/>
                    <a:cs typeface="Calibri" charset="0"/>
                  </a:rPr>
                  <a:t> answer: B3, B17</a:t>
                </a:r>
              </a:p>
              <a:p>
                <a:pPr lvl="1" eaLnBrk="1" hangingPunct="1">
                  <a:buFontTx/>
                  <a:buNone/>
                </a:pPr>
                <a:endParaRPr lang="en-US" dirty="0">
                  <a:latin typeface="Calibri" charset="0"/>
                  <a:ea typeface="Calibri" charset="0"/>
                  <a:cs typeface="Calibri" charset="0"/>
                </a:endParaRPr>
              </a:p>
              <a:p>
                <a:pPr lvl="1" eaLnBrk="1" hangingPunct="1">
                  <a:buFontTx/>
                  <a:buNone/>
                </a:pPr>
                <a:endParaRPr lang="en-US" dirty="0">
                  <a:latin typeface="Calibri" charset="0"/>
                  <a:ea typeface="Calibri" charset="0"/>
                  <a:cs typeface="Calibri" charset="0"/>
                </a:endParaRPr>
              </a:p>
              <a:p>
                <a:pPr marL="0" indent="0" eaLnBrk="1" hangingPunct="1"/>
                <a:endParaRPr lang="en-US" sz="1800" dirty="0">
                  <a:latin typeface="Calibri" charset="0"/>
                  <a:ea typeface="ＭＳ Ｐゴシック" charset="0"/>
                </a:endParaRPr>
              </a:p>
              <a:p>
                <a:pPr marL="0" indent="0" eaLnBrk="1" hangingPunct="1"/>
                <a:endParaRPr lang="en-US" sz="1800" dirty="0">
                  <a:latin typeface="Calibri" charset="0"/>
                  <a:ea typeface="ＭＳ Ｐゴシック" charset="0"/>
                </a:endParaRPr>
              </a:p>
            </p:txBody>
          </p:sp>
        </mc:Choice>
        <mc:Fallback xmlns="">
          <p:sp>
            <p:nvSpPr>
              <p:cNvPr id="66562" name="Rectangle 3"/>
              <p:cNvSpPr>
                <a:spLocks noGrp="1" noRot="1" noChangeAspect="1" noMove="1" noResize="1" noEditPoints="1" noAdjustHandles="1" noChangeArrowheads="1" noChangeShapeType="1" noTextEdit="1"/>
              </p:cNvSpPr>
              <p:nvPr>
                <p:ph idx="1"/>
              </p:nvPr>
            </p:nvSpPr>
            <p:spPr>
              <a:xfrm>
                <a:off x="165100" y="1371600"/>
                <a:ext cx="9493250" cy="5029200"/>
              </a:xfrm>
              <a:blipFill rotWithShape="0">
                <a:blip r:embed="rId3"/>
                <a:stretch>
                  <a:fillRect l="-1285" t="-1091"/>
                </a:stretch>
              </a:blipFill>
            </p:spPr>
            <p:txBody>
              <a:bodyPr/>
              <a:lstStyle/>
              <a:p>
                <a:r>
                  <a:rPr lang="en-US">
                    <a:noFill/>
                  </a:rPr>
                  <a:t> </a:t>
                </a:r>
              </a:p>
            </p:txBody>
          </p:sp>
        </mc:Fallback>
      </mc:AlternateContent>
      <p:sp>
        <p:nvSpPr>
          <p:cNvPr id="66563"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©2024, Karl Aberer, EPFL-IC, Laboratoire de systèmes d'informations répartis </a:t>
            </a:r>
            <a:endParaRPr lang="en-GB" sz="900">
              <a:latin typeface="Verdana" charset="0"/>
              <a:cs typeface="Calibri" charset="0"/>
            </a:endParaRPr>
          </a:p>
        </p:txBody>
      </p:sp>
      <mc:AlternateContent xmlns:mc="http://schemas.openxmlformats.org/markup-compatibility/2006" xmlns:a14="http://schemas.microsoft.com/office/drawing/2010/main">
        <mc:Choice Requires="a14">
          <p:sp>
            <p:nvSpPr>
              <p:cNvPr id="66564" name="AutoShape 4"/>
              <p:cNvSpPr>
                <a:spLocks noChangeArrowheads="1"/>
              </p:cNvSpPr>
              <p:nvPr/>
            </p:nvSpPr>
            <p:spPr bwMode="auto">
              <a:xfrm>
                <a:off x="273050" y="4292600"/>
                <a:ext cx="9258300" cy="2227263"/>
              </a:xfrm>
              <a:prstGeom prst="roundRect">
                <a:avLst>
                  <a:gd name="adj" fmla="val 16667"/>
                </a:avLst>
              </a:prstGeom>
              <a:noFill/>
              <a:ln w="9525">
                <a:solidFill>
                  <a:schemeClr val="tx1"/>
                </a:solidFill>
                <a:round/>
                <a:headEnd/>
                <a:tailEnd/>
              </a:ln>
              <a:extLst>
                <a:ext uri="{909E8E84-426E-40dd-AFC4-6F175D3DCCD1}">
                  <a14:hiddenFill xmlns="">
                    <a:solidFill>
                      <a:srgbClr val="FFFFFF"/>
                    </a:solidFill>
                  </a14:hiddenFill>
                </a:ext>
              </a:extLst>
            </p:spPr>
            <p:txBody>
              <a:bodyPr lIns="91431" tIns="45715" rIns="91431" bIns="45715">
                <a:spAutoFit/>
              </a:bodyPr>
              <a:lstStyle/>
              <a:p>
                <a:pPr>
                  <a:spcBef>
                    <a:spcPct val="20000"/>
                  </a:spcBef>
                </a:pPr>
                <a:r>
                  <a:rPr lang="en-US" sz="2400" dirty="0">
                    <a:latin typeface="Calibri" charset="0"/>
                    <a:cs typeface="Calibri" charset="0"/>
                  </a:rPr>
                  <a:t>Retrieval Language </a:t>
                </a:r>
                <a14:m>
                  <m:oMath xmlns:m="http://schemas.openxmlformats.org/officeDocument/2006/math">
                    <m:r>
                      <a:rPr lang="fr-CH" sz="2400" i="1" dirty="0">
                        <a:latin typeface="Cambria Math" panose="02040503050406030204" pitchFamily="18" charset="0"/>
                        <a:ea typeface="Cambria Math" panose="02040503050406030204" pitchFamily="18" charset="0"/>
                      </a:rPr>
                      <m:t>𝑄</m:t>
                    </m:r>
                  </m:oMath>
                </a14:m>
                <a:endParaRPr lang="en-US" sz="2400" dirty="0">
                  <a:latin typeface="Calibri" charset="0"/>
                  <a:cs typeface="Calibri" charset="0"/>
                </a:endParaRPr>
              </a:p>
              <a:p>
                <a:pPr>
                  <a:spcBef>
                    <a:spcPct val="20000"/>
                  </a:spcBef>
                </a:pPr>
                <a:r>
                  <a:rPr lang="en-US" sz="2000" dirty="0">
                    <a:latin typeface="Calibri" charset="0"/>
                    <a:cs typeface="Calibri" charset="0"/>
                  </a:rPr>
                  <a:t>	expr ::= term | (expr) | NOT expr | expr AND expr | expr OR expr</a:t>
                </a:r>
              </a:p>
              <a:p>
                <a:pPr>
                  <a:spcBef>
                    <a:spcPct val="20000"/>
                  </a:spcBef>
                </a:pPr>
                <a:endParaRPr lang="en-US" sz="2000" dirty="0">
                  <a:latin typeface="Calibri" charset="0"/>
                  <a:cs typeface="Calibri" charset="0"/>
                </a:endParaRPr>
              </a:p>
              <a:p>
                <a:pPr>
                  <a:spcBef>
                    <a:spcPct val="20000"/>
                  </a:spcBef>
                </a:pPr>
                <a:r>
                  <a:rPr lang="en-US" sz="2400" dirty="0">
                    <a:latin typeface="Calibri" charset="0"/>
                    <a:cs typeface="Calibri" charset="0"/>
                  </a:rPr>
                  <a:t>Weights for index terms appearing in documents</a:t>
                </a:r>
              </a:p>
              <a:p>
                <a:pPr>
                  <a:spcBef>
                    <a:spcPct val="20000"/>
                  </a:spcBef>
                </a:pPr>
                <a:r>
                  <a:rPr lang="en-US" sz="2000" dirty="0">
                    <a:latin typeface="Calibri" charset="0"/>
                    <a:cs typeface="Calibri" charset="0"/>
                  </a:rPr>
                  <a:t>	</a:t>
                </a:r>
                <a:r>
                  <a:rPr lang="en-US" sz="2000" i="1" dirty="0" err="1">
                    <a:latin typeface="Calibri" charset="0"/>
                    <a:cs typeface="Calibri" charset="0"/>
                  </a:rPr>
                  <a:t>w</a:t>
                </a:r>
                <a:r>
                  <a:rPr lang="en-US" sz="2000" i="1" baseline="-25000" dirty="0" err="1">
                    <a:latin typeface="Calibri" charset="0"/>
                    <a:cs typeface="Calibri" charset="0"/>
                  </a:rPr>
                  <a:t>ij</a:t>
                </a:r>
                <a:r>
                  <a:rPr lang="en-US" sz="2000" i="1" dirty="0">
                    <a:latin typeface="Calibri" charset="0"/>
                    <a:cs typeface="Calibri" charset="0"/>
                  </a:rPr>
                  <a:t> = 1</a:t>
                </a:r>
                <a:r>
                  <a:rPr lang="en-US" sz="2000" dirty="0">
                    <a:latin typeface="Calibri" charset="0"/>
                    <a:cs typeface="Calibri" charset="0"/>
                  </a:rPr>
                  <a:t> if </a:t>
                </a:r>
                <a:r>
                  <a:rPr lang="en-US" sz="2000" i="1" dirty="0" err="1">
                    <a:latin typeface="Calibri" charset="0"/>
                    <a:cs typeface="Calibri" charset="0"/>
                  </a:rPr>
                  <a:t>k</a:t>
                </a:r>
                <a:r>
                  <a:rPr lang="en-US" sz="2000" i="1" baseline="-25000" dirty="0" err="1">
                    <a:latin typeface="Calibri" charset="0"/>
                    <a:cs typeface="Calibri" charset="0"/>
                  </a:rPr>
                  <a:t>i</a:t>
                </a:r>
                <a:r>
                  <a:rPr lang="en-US" sz="2000" i="1" dirty="0">
                    <a:latin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i="1" dirty="0">
                    <a:latin typeface="Calibri" charset="0"/>
                    <a:cs typeface="Calibri" charset="0"/>
                  </a:rPr>
                  <a:t> </a:t>
                </a:r>
                <a:r>
                  <a:rPr lang="en-US" sz="2000" i="1" dirty="0" err="1">
                    <a:latin typeface="Calibri" charset="0"/>
                    <a:cs typeface="Calibri" charset="0"/>
                  </a:rPr>
                  <a:t>d</a:t>
                </a:r>
                <a:r>
                  <a:rPr lang="en-US" sz="2000" i="1" baseline="-25000" dirty="0" err="1">
                    <a:latin typeface="Calibri" charset="0"/>
                    <a:cs typeface="Calibri" charset="0"/>
                  </a:rPr>
                  <a:t>j</a:t>
                </a:r>
                <a:r>
                  <a:rPr lang="en-US" sz="2000" dirty="0">
                    <a:latin typeface="Calibri" charset="0"/>
                    <a:cs typeface="Calibri" charset="0"/>
                  </a:rPr>
                  <a:t> and </a:t>
                </a:r>
                <a:r>
                  <a:rPr lang="en-US" sz="2000" i="1" dirty="0">
                    <a:latin typeface="Calibri" charset="0"/>
                    <a:cs typeface="Calibri" charset="0"/>
                  </a:rPr>
                  <a:t>0</a:t>
                </a:r>
                <a:r>
                  <a:rPr lang="en-US" sz="2000" dirty="0">
                    <a:latin typeface="Calibri" charset="0"/>
                    <a:cs typeface="Calibri" charset="0"/>
                  </a:rPr>
                  <a:t> otherwise  </a:t>
                </a:r>
              </a:p>
            </p:txBody>
          </p:sp>
        </mc:Choice>
        <mc:Fallback xmlns="">
          <p:sp>
            <p:nvSpPr>
              <p:cNvPr id="66564" name="AutoShape 4"/>
              <p:cNvSpPr>
                <a:spLocks noRot="1" noChangeAspect="1" noMove="1" noResize="1" noEditPoints="1" noAdjustHandles="1" noChangeArrowheads="1" noChangeShapeType="1" noTextEdit="1"/>
              </p:cNvSpPr>
              <p:nvPr/>
            </p:nvSpPr>
            <p:spPr bwMode="auto">
              <a:xfrm>
                <a:off x="273050" y="4292600"/>
                <a:ext cx="9258300" cy="2227263"/>
              </a:xfrm>
              <a:prstGeom prst="roundRect">
                <a:avLst>
                  <a:gd name="adj" fmla="val 16667"/>
                </a:avLst>
              </a:prstGeom>
              <a:blipFill>
                <a:blip r:embed="rId4"/>
                <a:stretch>
                  <a:fillRect/>
                </a:stretch>
              </a:blip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r>
                  <a:rPr lang="en-US">
                    <a:noFill/>
                  </a:rPr>
                  <a:t> </a:t>
                </a:r>
              </a:p>
            </p:txBody>
          </p:sp>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"Similarity" Computation in Boolean Retrieval</a:t>
            </a:r>
          </a:p>
        </p:txBody>
      </p:sp>
      <mc:AlternateContent xmlns:mc="http://schemas.openxmlformats.org/markup-compatibility/2006" xmlns:a14="http://schemas.microsoft.com/office/drawing/2010/main">
        <mc:Choice Requires="a14">
          <p:sp>
            <p:nvSpPr>
              <p:cNvPr id="68610" name="Rectangle 3"/>
              <p:cNvSpPr>
                <a:spLocks noGrp="1" noChangeArrowheads="1"/>
              </p:cNvSpPr>
              <p:nvPr>
                <p:ph idx="1"/>
              </p:nvPr>
            </p:nvSpPr>
            <p:spPr/>
            <p:txBody>
              <a:bodyPr lIns="92066" tIns="46034" rIns="92066" bIns="46034"/>
              <a:lstStyle/>
              <a:p>
                <a:pPr marL="0" indent="0" eaLnBrk="1" hangingPunct="1"/>
                <a:r>
                  <a:rPr lang="en-US" sz="2800" dirty="0">
                    <a:latin typeface="Calibri" charset="0"/>
                    <a:ea typeface="ＭＳ Ｐゴシック" charset="0"/>
                  </a:rPr>
                  <a:t>Step 1: </a:t>
                </a:r>
                <a:br>
                  <a:rPr lang="en-US" sz="2800" dirty="0">
                    <a:latin typeface="Calibri" charset="0"/>
                    <a:ea typeface="ＭＳ Ｐゴシック" charset="0"/>
                  </a:rPr>
                </a:br>
                <a:r>
                  <a:rPr lang="en-US" sz="2800" dirty="0">
                    <a:latin typeface="Calibri" charset="0"/>
                    <a:ea typeface="ＭＳ Ｐゴシック" charset="0"/>
                  </a:rPr>
                  <a:t>Determine the disjunctive normal form of the query </a:t>
                </a:r>
                <a:r>
                  <a:rPr lang="en-US" sz="2800" i="1" dirty="0">
                    <a:latin typeface="Calibri" charset="0"/>
                    <a:ea typeface="ＭＳ Ｐゴシック" charset="0"/>
                  </a:rPr>
                  <a:t>q</a:t>
                </a:r>
              </a:p>
              <a:p>
                <a:pPr lvl="1" eaLnBrk="1" hangingPunct="1"/>
                <a:r>
                  <a:rPr lang="en-US" sz="2000" dirty="0">
                    <a:latin typeface="Calibri" charset="0"/>
                    <a:ea typeface="Calibri" charset="0"/>
                    <a:cs typeface="Calibri" charset="0"/>
                  </a:rPr>
                  <a:t>A disjunction of conjunctions</a:t>
                </a:r>
              </a:p>
              <a:p>
                <a:pPr lvl="1" eaLnBrk="1" hangingPunct="1"/>
                <a:r>
                  <a:rPr lang="en-US" sz="2000" dirty="0">
                    <a:latin typeface="Calibri" charset="0"/>
                    <a:ea typeface="Calibri" charset="0"/>
                    <a:cs typeface="Calibri" charset="0"/>
                  </a:rPr>
                  <a:t>Using </a:t>
                </a:r>
                <a:r>
                  <a:rPr lang="en-US" sz="2000" dirty="0" err="1">
                    <a:latin typeface="Calibri" charset="0"/>
                    <a:ea typeface="Calibri" charset="0"/>
                    <a:cs typeface="Calibri" charset="0"/>
                  </a:rPr>
                  <a:t>distributivity</a:t>
                </a:r>
                <a:r>
                  <a:rPr lang="en-US" sz="2000" dirty="0">
                    <a:latin typeface="Calibri" charset="0"/>
                    <a:ea typeface="Calibri" charset="0"/>
                    <a:cs typeface="Calibri" charset="0"/>
                  </a:rPr>
                  <a:t> and </a:t>
                </a:r>
                <a:r>
                  <a:rPr lang="en-US" sz="2000" dirty="0" err="1">
                    <a:latin typeface="Calibri" charset="0"/>
                    <a:ea typeface="Calibri" charset="0"/>
                    <a:cs typeface="Calibri" charset="0"/>
                  </a:rPr>
                  <a:t>Morgans</a:t>
                </a:r>
                <a:r>
                  <a:rPr lang="en-US" sz="2000" dirty="0">
                    <a:latin typeface="Calibri" charset="0"/>
                    <a:ea typeface="Calibri" charset="0"/>
                    <a:cs typeface="Calibri" charset="0"/>
                  </a:rPr>
                  <a:t> laws, e.g. </a:t>
                </a:r>
                <a:r>
                  <a:rPr lang="en-US" sz="2000" i="1" dirty="0">
                    <a:latin typeface="Calibri" charset="0"/>
                    <a:ea typeface="Calibri" charset="0"/>
                    <a:cs typeface="Calibri" charset="0"/>
                  </a:rPr>
                  <a:t>NOT (s AND t) </a:t>
                </a:r>
                <a14:m>
                  <m:oMath xmlns:m="http://schemas.openxmlformats.org/officeDocument/2006/math">
                    <m:r>
                      <a:rPr lang="en-US" sz="2000" i="1" smtClean="0">
                        <a:latin typeface="Cambria Math" charset="0"/>
                        <a:ea typeface="Cambria Math" charset="0"/>
                        <a:cs typeface="Cambria Math" charset="0"/>
                      </a:rPr>
                      <m:t>≡</m:t>
                    </m:r>
                  </m:oMath>
                </a14:m>
                <a:r>
                  <a:rPr lang="en-US" sz="2000" i="1" dirty="0">
                    <a:latin typeface="Calibri" charset="0"/>
                    <a:ea typeface="Calibri" charset="0"/>
                    <a:cs typeface="Calibri" charset="0"/>
                  </a:rPr>
                  <a:t> NOT s OR NOT t</a:t>
                </a:r>
              </a:p>
              <a:p>
                <a:pPr lvl="1" eaLnBrk="1" hangingPunct="1"/>
                <a:r>
                  <a:rPr lang="en-US" sz="2000" dirty="0">
                    <a:latin typeface="Calibri" charset="0"/>
                    <a:ea typeface="Calibri" charset="0"/>
                    <a:cs typeface="Calibri" charset="0"/>
                  </a:rPr>
                  <a:t>Thus</a:t>
                </a:r>
                <a:r>
                  <a:rPr lang="en-US" sz="2000" i="1" dirty="0">
                    <a:latin typeface="Calibri" charset="0"/>
                    <a:ea typeface="Calibri" charset="0"/>
                    <a:cs typeface="Calibri" charset="0"/>
                  </a:rPr>
                  <a:t>  q = ct</a:t>
                </a:r>
                <a:r>
                  <a:rPr lang="en-US" sz="2000" i="1" baseline="-25000" dirty="0">
                    <a:latin typeface="Calibri" charset="0"/>
                    <a:ea typeface="Calibri" charset="0"/>
                    <a:cs typeface="Calibri" charset="0"/>
                  </a:rPr>
                  <a:t>1</a:t>
                </a:r>
                <a:r>
                  <a:rPr lang="en-US" sz="2000" i="1" dirty="0">
                    <a:latin typeface="Calibri" charset="0"/>
                    <a:ea typeface="Calibri" charset="0"/>
                    <a:cs typeface="Calibri" charset="0"/>
                  </a:rPr>
                  <a:t> OR … OR </a:t>
                </a:r>
                <a:r>
                  <a:rPr lang="en-US" sz="2000" i="1" dirty="0" err="1">
                    <a:latin typeface="Calibri" charset="0"/>
                    <a:ea typeface="Calibri" charset="0"/>
                    <a:cs typeface="Calibri" charset="0"/>
                  </a:rPr>
                  <a:t>ct</a:t>
                </a:r>
                <a:r>
                  <a:rPr lang="en-US" sz="2000" i="1" baseline="-25000" dirty="0" err="1">
                    <a:latin typeface="Calibri" charset="0"/>
                    <a:ea typeface="Calibri" charset="0"/>
                    <a:cs typeface="Calibri" charset="0"/>
                  </a:rPr>
                  <a:t>l</a:t>
                </a:r>
                <a:r>
                  <a:rPr lang="en-US" sz="2000" i="1" baseline="-25000" dirty="0">
                    <a:latin typeface="Calibri" charset="0"/>
                    <a:ea typeface="Calibri" charset="0"/>
                    <a:cs typeface="Calibri" charset="0"/>
                  </a:rPr>
                  <a:t>   </a:t>
                </a:r>
                <a:r>
                  <a:rPr lang="en-US" sz="2000" dirty="0">
                    <a:latin typeface="Calibri" charset="0"/>
                    <a:ea typeface="Calibri" charset="0"/>
                    <a:cs typeface="Calibri" charset="0"/>
                  </a:rPr>
                  <a:t>where </a:t>
                </a:r>
                <a:r>
                  <a:rPr lang="en-US" sz="2000" i="1" dirty="0" err="1">
                    <a:latin typeface="Calibri" charset="0"/>
                    <a:ea typeface="Calibri" charset="0"/>
                    <a:cs typeface="Calibri" charset="0"/>
                  </a:rPr>
                  <a:t>ct</a:t>
                </a:r>
                <a:r>
                  <a:rPr lang="en-US" sz="2000" i="1" dirty="0">
                    <a:latin typeface="Calibri" charset="0"/>
                    <a:ea typeface="Calibri" charset="0"/>
                    <a:cs typeface="Calibri" charset="0"/>
                  </a:rPr>
                  <a:t> =</a:t>
                </a:r>
                <a:r>
                  <a:rPr lang="en-US" sz="2000" dirty="0">
                    <a:latin typeface="Calibri" charset="0"/>
                    <a:ea typeface="Calibri" charset="0"/>
                    <a:cs typeface="Calibri" charset="0"/>
                  </a:rPr>
                  <a:t> </a:t>
                </a:r>
                <a:r>
                  <a:rPr lang="en-US" sz="2000" i="1" u="sng" dirty="0">
                    <a:latin typeface="Calibri" charset="0"/>
                    <a:ea typeface="Calibri" charset="0"/>
                    <a:cs typeface="Calibri" charset="0"/>
                  </a:rPr>
                  <a:t>t</a:t>
                </a:r>
                <a:r>
                  <a:rPr lang="en-US" sz="2000" i="1" baseline="-25000" dirty="0">
                    <a:latin typeface="Calibri" charset="0"/>
                    <a:ea typeface="Calibri" charset="0"/>
                    <a:cs typeface="Calibri" charset="0"/>
                  </a:rPr>
                  <a:t>1</a:t>
                </a:r>
                <a:r>
                  <a:rPr lang="en-US" sz="2000" i="1" dirty="0">
                    <a:latin typeface="Calibri" charset="0"/>
                    <a:ea typeface="Calibri" charset="0"/>
                    <a:cs typeface="Calibri" charset="0"/>
                  </a:rPr>
                  <a:t> AND … AND </a:t>
                </a:r>
                <a:r>
                  <a:rPr lang="en-US" sz="2000" i="1" u="sng" dirty="0" err="1">
                    <a:latin typeface="Calibri" charset="0"/>
                    <a:ea typeface="Calibri" charset="0"/>
                    <a:cs typeface="Calibri" charset="0"/>
                  </a:rPr>
                  <a:t>t</a:t>
                </a:r>
                <a:r>
                  <a:rPr lang="en-US" sz="2000" i="1" baseline="-25000" dirty="0" err="1">
                    <a:latin typeface="Calibri" charset="0"/>
                    <a:ea typeface="Calibri" charset="0"/>
                    <a:cs typeface="Calibri" charset="0"/>
                  </a:rPr>
                  <a:t>k</a:t>
                </a:r>
                <a:r>
                  <a:rPr lang="en-US" sz="2000" i="1" baseline="-25000" dirty="0">
                    <a:latin typeface="Calibri" charset="0"/>
                    <a:ea typeface="Calibri" charset="0"/>
                    <a:cs typeface="Calibri" charset="0"/>
                  </a:rPr>
                  <a:t>  </a:t>
                </a:r>
                <a:r>
                  <a:rPr lang="en-US" sz="2000" dirty="0">
                    <a:latin typeface="Calibri" charset="0"/>
                    <a:ea typeface="Calibri" charset="0"/>
                    <a:cs typeface="Calibri" charset="0"/>
                  </a:rPr>
                  <a:t>and </a:t>
                </a:r>
                <a:r>
                  <a:rPr lang="en-US" sz="2000" i="1" u="sng" dirty="0">
                    <a:latin typeface="Calibri" charset="0"/>
                    <a:ea typeface="Calibri" charset="0"/>
                    <a:cs typeface="Calibri" charset="0"/>
                  </a:rPr>
                  <a:t>t</a:t>
                </a:r>
                <a:r>
                  <a:rPr lang="en-US" sz="2000" i="1" dirty="0">
                    <a:latin typeface="Calibri" charset="0"/>
                    <a:ea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i="1" dirty="0">
                    <a:latin typeface="Calibri" charset="0"/>
                    <a:ea typeface="Calibri" charset="0"/>
                    <a:cs typeface="Calibri" charset="0"/>
                  </a:rPr>
                  <a:t> {t, NOT t}</a:t>
                </a:r>
                <a:endParaRPr lang="en-US" sz="2000" i="1" baseline="-25000" dirty="0">
                  <a:latin typeface="Calibri" charset="0"/>
                  <a:ea typeface="Calibri" charset="0"/>
                  <a:cs typeface="Calibri" charset="0"/>
                </a:endParaRPr>
              </a:p>
              <a:p>
                <a:pPr marL="0" indent="0" eaLnBrk="1" hangingPunct="1"/>
                <a:endParaRPr lang="en-US" sz="1800" i="1" dirty="0">
                  <a:latin typeface="Calibri" charset="0"/>
                  <a:ea typeface="ＭＳ Ｐゴシック" charset="0"/>
                </a:endParaRPr>
              </a:p>
              <a:p>
                <a:pPr marL="0" indent="0" eaLnBrk="1" hangingPunct="1"/>
                <a:r>
                  <a:rPr lang="en-US" sz="2800" dirty="0">
                    <a:latin typeface="Calibri" charset="0"/>
                    <a:ea typeface="ＭＳ Ｐゴシック" charset="0"/>
                  </a:rPr>
                  <a:t>Step 2: </a:t>
                </a:r>
                <a:br>
                  <a:rPr lang="en-US" sz="2800" dirty="0">
                    <a:latin typeface="Calibri" charset="0"/>
                    <a:ea typeface="ＭＳ Ｐゴシック" charset="0"/>
                  </a:rPr>
                </a:br>
                <a14:m>
                  <m:oMath xmlns:m="http://schemas.openxmlformats.org/officeDocument/2006/math">
                    <m:sSub>
                      <m:sSubPr>
                        <m:ctrlPr>
                          <a:rPr lang="fr-CH" sz="2800" i="1">
                            <a:latin typeface="Cambria Math" panose="02040503050406030204" pitchFamily="18" charset="0"/>
                            <a:ea typeface="Cambria Math" panose="02040503050406030204" pitchFamily="18" charset="0"/>
                            <a:cs typeface="Calibri" charset="0"/>
                          </a:rPr>
                        </m:ctrlPr>
                      </m:sSubPr>
                      <m:e>
                        <m:r>
                          <a:rPr lang="fr-CH" sz="2800" i="1">
                            <a:latin typeface="Cambria Math" panose="02040503050406030204" pitchFamily="18" charset="0"/>
                            <a:ea typeface="Cambria Math" panose="02040503050406030204" pitchFamily="18" charset="0"/>
                            <a:cs typeface="Calibri" charset="0"/>
                          </a:rPr>
                          <m:t>𝑅𝑒𝑝</m:t>
                        </m:r>
                      </m:e>
                      <m:sub>
                        <m:r>
                          <a:rPr lang="fr-CH" sz="2800" b="0" i="1">
                            <a:latin typeface="Cambria Math" panose="02040503050406030204" pitchFamily="18" charset="0"/>
                            <a:ea typeface="Cambria Math" panose="02040503050406030204" pitchFamily="18" charset="0"/>
                            <a:cs typeface="Calibri" charset="0"/>
                          </a:rPr>
                          <m:t>𝑄</m:t>
                        </m:r>
                      </m:sub>
                    </m:sSub>
                    <m:r>
                      <a:rPr lang="fr-CH" sz="2800" b="0" i="1">
                        <a:latin typeface="Cambria Math" panose="02040503050406030204" pitchFamily="18" charset="0"/>
                        <a:ea typeface="Cambria Math" panose="02040503050406030204" pitchFamily="18" charset="0"/>
                        <a:cs typeface="Calibri" charset="0"/>
                      </a:rPr>
                      <m:t>:</m:t>
                    </m:r>
                    <m:r>
                      <a:rPr lang="fr-CH" sz="2800" i="1">
                        <a:latin typeface="Cambria Math" panose="02040503050406030204" pitchFamily="18" charset="0"/>
                        <a:ea typeface="Cambria Math" panose="02040503050406030204" pitchFamily="18" charset="0"/>
                        <a:cs typeface="Calibri" charset="0"/>
                      </a:rPr>
                      <m:t> </m:t>
                    </m:r>
                  </m:oMath>
                </a14:m>
                <a:r>
                  <a:rPr lang="en-US" sz="2800" dirty="0">
                    <a:latin typeface="Calibri" charset="0"/>
                    <a:ea typeface="ＭＳ Ｐゴシック" charset="0"/>
                  </a:rPr>
                  <a:t>For each conjunctive term </a:t>
                </a:r>
                <a:r>
                  <a:rPr lang="en-US" sz="2800" i="1" dirty="0" err="1">
                    <a:latin typeface="Calibri" charset="0"/>
                    <a:ea typeface="ＭＳ Ｐゴシック" charset="0"/>
                  </a:rPr>
                  <a:t>ct</a:t>
                </a:r>
                <a:r>
                  <a:rPr lang="en-US" sz="2800" dirty="0">
                    <a:latin typeface="Calibri" charset="0"/>
                    <a:ea typeface="ＭＳ Ｐゴシック" charset="0"/>
                  </a:rPr>
                  <a:t> create its query weight vector </a:t>
                </a:r>
                <a:r>
                  <a:rPr lang="en-US" sz="2800" i="1" dirty="0" err="1">
                    <a:latin typeface="Calibri" charset="0"/>
                    <a:ea typeface="ＭＳ Ｐゴシック" charset="0"/>
                  </a:rPr>
                  <a:t>vec</a:t>
                </a:r>
                <a:r>
                  <a:rPr lang="en-US" sz="2800" i="1" dirty="0">
                    <a:latin typeface="Calibri" charset="0"/>
                    <a:ea typeface="ＭＳ Ｐゴシック" charset="0"/>
                  </a:rPr>
                  <a:t>(</a:t>
                </a:r>
                <a:r>
                  <a:rPr lang="en-US" sz="2800" i="1" dirty="0" err="1">
                    <a:latin typeface="Calibri" charset="0"/>
                    <a:ea typeface="ＭＳ Ｐゴシック" charset="0"/>
                  </a:rPr>
                  <a:t>ct</a:t>
                </a:r>
                <a:r>
                  <a:rPr lang="en-US" sz="2800" i="1" dirty="0">
                    <a:latin typeface="Calibri" charset="0"/>
                    <a:ea typeface="ＭＳ Ｐゴシック" charset="0"/>
                  </a:rPr>
                  <a:t>)</a:t>
                </a:r>
                <a:endParaRPr lang="en-US" sz="2800" dirty="0">
                  <a:latin typeface="Calibri" charset="0"/>
                  <a:ea typeface="ＭＳ Ｐゴシック" charset="0"/>
                </a:endParaRPr>
              </a:p>
              <a:p>
                <a:pPr lvl="1" eaLnBrk="1" hangingPunct="1"/>
                <a:r>
                  <a:rPr lang="en-US" sz="2000" i="1" dirty="0" err="1">
                    <a:latin typeface="Calibri" charset="0"/>
                    <a:ea typeface="Calibri" charset="0"/>
                    <a:cs typeface="Calibri" charset="0"/>
                  </a:rPr>
                  <a:t>vec</a:t>
                </a:r>
                <a:r>
                  <a:rPr lang="en-US" sz="2000" i="1" dirty="0">
                    <a:latin typeface="Calibri" charset="0"/>
                    <a:ea typeface="Calibri" charset="0"/>
                    <a:cs typeface="Calibri" charset="0"/>
                  </a:rPr>
                  <a:t>(</a:t>
                </a:r>
                <a:r>
                  <a:rPr lang="en-US" sz="2000" i="1" dirty="0" err="1">
                    <a:latin typeface="Calibri" charset="0"/>
                    <a:ea typeface="Calibri" charset="0"/>
                    <a:cs typeface="Calibri" charset="0"/>
                  </a:rPr>
                  <a:t>ct</a:t>
                </a:r>
                <a:r>
                  <a:rPr lang="en-US" sz="2000" i="1" dirty="0">
                    <a:latin typeface="Calibri" charset="0"/>
                    <a:ea typeface="Calibri" charset="0"/>
                    <a:cs typeface="Calibri" charset="0"/>
                  </a:rPr>
                  <a:t>)=(w</a:t>
                </a:r>
                <a:r>
                  <a:rPr lang="en-US" sz="2000" i="1" baseline="-25000" dirty="0">
                    <a:latin typeface="Calibri" charset="0"/>
                    <a:ea typeface="Calibri" charset="0"/>
                    <a:cs typeface="Calibri" charset="0"/>
                  </a:rPr>
                  <a:t>1</a:t>
                </a:r>
                <a:r>
                  <a:rPr lang="en-US" sz="2000" i="1" dirty="0">
                    <a:latin typeface="Calibri" charset="0"/>
                    <a:ea typeface="Calibri" charset="0"/>
                    <a:cs typeface="Calibri" charset="0"/>
                  </a:rPr>
                  <a:t>,…,</a:t>
                </a:r>
                <a:r>
                  <a:rPr lang="en-US" sz="2000" i="1" dirty="0" err="1">
                    <a:latin typeface="Calibri" charset="0"/>
                    <a:ea typeface="Calibri" charset="0"/>
                    <a:cs typeface="Calibri" charset="0"/>
                  </a:rPr>
                  <a:t>w</a:t>
                </a:r>
                <a:r>
                  <a:rPr lang="en-US" sz="2000" i="1" baseline="-25000" dirty="0" err="1">
                    <a:latin typeface="Calibri" charset="0"/>
                    <a:ea typeface="Calibri" charset="0"/>
                    <a:cs typeface="Calibri" charset="0"/>
                  </a:rPr>
                  <a:t>m</a:t>
                </a:r>
                <a:r>
                  <a:rPr lang="en-US" sz="2000" i="1" dirty="0">
                    <a:latin typeface="Calibri" charset="0"/>
                    <a:ea typeface="Calibri" charset="0"/>
                    <a:cs typeface="Calibri" charset="0"/>
                  </a:rPr>
                  <a:t>)</a:t>
                </a:r>
                <a:r>
                  <a:rPr lang="en-US" sz="2000" dirty="0">
                    <a:latin typeface="Calibri" charset="0"/>
                    <a:ea typeface="Calibri" charset="0"/>
                    <a:cs typeface="Calibri" charset="0"/>
                  </a:rPr>
                  <a:t> : </a:t>
                </a:r>
                <a:br>
                  <a:rPr lang="en-US" sz="2000" dirty="0">
                    <a:latin typeface="Calibri" charset="0"/>
                    <a:ea typeface="Calibri" charset="0"/>
                    <a:cs typeface="Calibri" charset="0"/>
                  </a:rPr>
                </a:br>
                <a:r>
                  <a:rPr lang="en-US" sz="2000" dirty="0">
                    <a:latin typeface="Calibri" charset="0"/>
                    <a:ea typeface="Calibri" charset="0"/>
                    <a:cs typeface="Calibri" charset="0"/>
                  </a:rPr>
                  <a:t>		</a:t>
                </a:r>
                <a:r>
                  <a:rPr lang="en-US" sz="2000" i="1" dirty="0" err="1">
                    <a:latin typeface="Calibri" charset="0"/>
                    <a:ea typeface="Calibri" charset="0"/>
                    <a:cs typeface="Calibri" charset="0"/>
                  </a:rPr>
                  <a:t>w</a:t>
                </a:r>
                <a:r>
                  <a:rPr lang="en-US" sz="2000" i="1" baseline="-25000" dirty="0" err="1">
                    <a:latin typeface="Calibri" charset="0"/>
                    <a:ea typeface="Calibri" charset="0"/>
                    <a:cs typeface="Calibri" charset="0"/>
                  </a:rPr>
                  <a:t>i</a:t>
                </a:r>
                <a:r>
                  <a:rPr lang="en-US" sz="2000" i="1" dirty="0">
                    <a:latin typeface="Calibri" charset="0"/>
                    <a:ea typeface="Calibri" charset="0"/>
                    <a:cs typeface="Calibri" charset="0"/>
                  </a:rPr>
                  <a:t> = 1</a:t>
                </a:r>
                <a:r>
                  <a:rPr lang="en-US" sz="2000" dirty="0">
                    <a:latin typeface="Calibri" charset="0"/>
                    <a:ea typeface="Calibri" charset="0"/>
                    <a:cs typeface="Calibri" charset="0"/>
                  </a:rPr>
                  <a:t> 	if </a:t>
                </a:r>
                <a:r>
                  <a:rPr lang="en-US" sz="2000" i="1" dirty="0" err="1">
                    <a:latin typeface="Calibri" charset="0"/>
                    <a:ea typeface="Calibri" charset="0"/>
                    <a:cs typeface="Calibri" charset="0"/>
                  </a:rPr>
                  <a:t>k</a:t>
                </a:r>
                <a:r>
                  <a:rPr lang="en-US" sz="2000" i="1" baseline="-25000" dirty="0" err="1">
                    <a:latin typeface="Calibri" charset="0"/>
                    <a:ea typeface="Calibri" charset="0"/>
                    <a:cs typeface="Calibri" charset="0"/>
                  </a:rPr>
                  <a:t>i</a:t>
                </a:r>
                <a:r>
                  <a:rPr lang="en-US" sz="2000" i="1" dirty="0">
                    <a:latin typeface="Calibri" charset="0"/>
                    <a:ea typeface="Calibri" charset="0"/>
                    <a:cs typeface="Calibri" charset="0"/>
                  </a:rPr>
                  <a:t> </a:t>
                </a:r>
                <a:r>
                  <a:rPr lang="en-US" sz="2000" dirty="0">
                    <a:latin typeface="Calibri" charset="0"/>
                    <a:ea typeface="Calibri" charset="0"/>
                    <a:cs typeface="Calibri" charset="0"/>
                  </a:rPr>
                  <a:t>occurs in</a:t>
                </a:r>
                <a:r>
                  <a:rPr lang="en-US" sz="2000" i="1" dirty="0">
                    <a:latin typeface="Calibri" charset="0"/>
                    <a:ea typeface="Calibri" charset="0"/>
                    <a:cs typeface="Calibri" charset="0"/>
                  </a:rPr>
                  <a:t> </a:t>
                </a:r>
                <a:r>
                  <a:rPr lang="en-US" sz="2000" i="1" dirty="0" err="1">
                    <a:latin typeface="Calibri" charset="0"/>
                    <a:ea typeface="Calibri" charset="0"/>
                    <a:cs typeface="Calibri" charset="0"/>
                  </a:rPr>
                  <a:t>ct</a:t>
                </a:r>
                <a:r>
                  <a:rPr lang="en-US" sz="2000" i="1" dirty="0">
                    <a:latin typeface="Calibri" charset="0"/>
                    <a:ea typeface="Calibri" charset="0"/>
                    <a:cs typeface="Calibri" charset="0"/>
                  </a:rPr>
                  <a:t> </a:t>
                </a:r>
                <a:br>
                  <a:rPr lang="en-US" sz="2000" i="1" dirty="0">
                    <a:latin typeface="Calibri" charset="0"/>
                    <a:ea typeface="Calibri" charset="0"/>
                    <a:cs typeface="Calibri" charset="0"/>
                  </a:rPr>
                </a:br>
                <a:r>
                  <a:rPr lang="en-US" sz="2000" i="1" dirty="0">
                    <a:latin typeface="Calibri" charset="0"/>
                    <a:ea typeface="Calibri" charset="0"/>
                    <a:cs typeface="Calibri" charset="0"/>
                  </a:rPr>
                  <a:t>		</a:t>
                </a:r>
                <a:r>
                  <a:rPr lang="en-US" sz="2000" i="1" dirty="0" err="1">
                    <a:latin typeface="Calibri" charset="0"/>
                    <a:ea typeface="Calibri" charset="0"/>
                    <a:cs typeface="Calibri" charset="0"/>
                  </a:rPr>
                  <a:t>w</a:t>
                </a:r>
                <a:r>
                  <a:rPr lang="en-US" sz="2000" i="1" baseline="-25000" dirty="0" err="1">
                    <a:latin typeface="Calibri" charset="0"/>
                    <a:ea typeface="Calibri" charset="0"/>
                    <a:cs typeface="Calibri" charset="0"/>
                  </a:rPr>
                  <a:t>i</a:t>
                </a:r>
                <a:r>
                  <a:rPr lang="en-US" sz="2000" i="1" dirty="0">
                    <a:latin typeface="Calibri" charset="0"/>
                    <a:ea typeface="Calibri" charset="0"/>
                    <a:cs typeface="Calibri" charset="0"/>
                  </a:rPr>
                  <a:t> = -1</a:t>
                </a:r>
                <a:r>
                  <a:rPr lang="en-US" sz="2000" dirty="0">
                    <a:latin typeface="Calibri" charset="0"/>
                    <a:ea typeface="Calibri" charset="0"/>
                    <a:cs typeface="Calibri" charset="0"/>
                  </a:rPr>
                  <a:t> 	if </a:t>
                </a:r>
                <a:r>
                  <a:rPr lang="en-US" sz="2000" i="1" dirty="0">
                    <a:latin typeface="Calibri" charset="0"/>
                    <a:ea typeface="Calibri" charset="0"/>
                    <a:cs typeface="Calibri" charset="0"/>
                  </a:rPr>
                  <a:t>NOT </a:t>
                </a:r>
                <a:r>
                  <a:rPr lang="en-US" sz="2000" i="1" dirty="0" err="1">
                    <a:latin typeface="Calibri" charset="0"/>
                    <a:ea typeface="Calibri" charset="0"/>
                    <a:cs typeface="Calibri" charset="0"/>
                  </a:rPr>
                  <a:t>k</a:t>
                </a:r>
                <a:r>
                  <a:rPr lang="en-US" sz="2000" i="1" baseline="-25000" dirty="0" err="1">
                    <a:latin typeface="Calibri" charset="0"/>
                    <a:ea typeface="Calibri" charset="0"/>
                    <a:cs typeface="Calibri" charset="0"/>
                  </a:rPr>
                  <a:t>i</a:t>
                </a:r>
                <a:r>
                  <a:rPr lang="en-US" sz="2000" i="1" dirty="0">
                    <a:latin typeface="Calibri" charset="0"/>
                    <a:ea typeface="Calibri" charset="0"/>
                    <a:cs typeface="Calibri" charset="0"/>
                  </a:rPr>
                  <a:t> </a:t>
                </a:r>
                <a:r>
                  <a:rPr lang="en-US" sz="2000" dirty="0">
                    <a:latin typeface="Calibri" charset="0"/>
                    <a:ea typeface="Calibri" charset="0"/>
                    <a:cs typeface="Calibri" charset="0"/>
                  </a:rPr>
                  <a:t>occurs in</a:t>
                </a:r>
                <a:r>
                  <a:rPr lang="en-US" sz="2000" i="1" dirty="0">
                    <a:latin typeface="Calibri" charset="0"/>
                    <a:ea typeface="Calibri" charset="0"/>
                    <a:cs typeface="Calibri" charset="0"/>
                  </a:rPr>
                  <a:t> </a:t>
                </a:r>
                <a:r>
                  <a:rPr lang="en-US" sz="2000" i="1" dirty="0" err="1">
                    <a:latin typeface="Calibri" charset="0"/>
                    <a:ea typeface="Calibri" charset="0"/>
                    <a:cs typeface="Calibri" charset="0"/>
                  </a:rPr>
                  <a:t>ct</a:t>
                </a:r>
                <a:r>
                  <a:rPr lang="en-US" sz="2000" i="1" dirty="0">
                    <a:latin typeface="Calibri" charset="0"/>
                    <a:ea typeface="Calibri" charset="0"/>
                    <a:cs typeface="Calibri" charset="0"/>
                  </a:rPr>
                  <a:t> </a:t>
                </a:r>
                <a:br>
                  <a:rPr lang="en-US" sz="2000" i="1" dirty="0">
                    <a:latin typeface="Calibri" charset="0"/>
                    <a:ea typeface="Calibri" charset="0"/>
                    <a:cs typeface="Calibri" charset="0"/>
                  </a:rPr>
                </a:br>
                <a:r>
                  <a:rPr lang="en-US" sz="2000" i="1" dirty="0">
                    <a:latin typeface="Calibri" charset="0"/>
                    <a:ea typeface="Calibri" charset="0"/>
                    <a:cs typeface="Calibri" charset="0"/>
                  </a:rPr>
                  <a:t>		</a:t>
                </a:r>
                <a:r>
                  <a:rPr lang="en-US" sz="2000" i="1" dirty="0" err="1">
                    <a:latin typeface="Calibri" charset="0"/>
                    <a:ea typeface="Calibri" charset="0"/>
                    <a:cs typeface="Calibri" charset="0"/>
                  </a:rPr>
                  <a:t>w</a:t>
                </a:r>
                <a:r>
                  <a:rPr lang="en-US" sz="2000" i="1" baseline="-25000" dirty="0" err="1">
                    <a:latin typeface="Calibri" charset="0"/>
                    <a:ea typeface="Calibri" charset="0"/>
                    <a:cs typeface="Calibri" charset="0"/>
                  </a:rPr>
                  <a:t>i</a:t>
                </a:r>
                <a:r>
                  <a:rPr lang="en-US" sz="2000" i="1" dirty="0">
                    <a:latin typeface="Calibri" charset="0"/>
                    <a:ea typeface="Calibri" charset="0"/>
                    <a:cs typeface="Calibri" charset="0"/>
                  </a:rPr>
                  <a:t> = 0	</a:t>
                </a:r>
                <a:r>
                  <a:rPr lang="en-US" sz="2000" dirty="0">
                    <a:latin typeface="Calibri" charset="0"/>
                    <a:ea typeface="Calibri" charset="0"/>
                    <a:cs typeface="Calibri" charset="0"/>
                  </a:rPr>
                  <a:t>otherwise</a:t>
                </a:r>
                <a:r>
                  <a:rPr lang="en-US" sz="2000" i="1" dirty="0">
                    <a:latin typeface="Calibri" charset="0"/>
                    <a:ea typeface="Calibri" charset="0"/>
                    <a:cs typeface="Calibri" charset="0"/>
                  </a:rPr>
                  <a:t>		</a:t>
                </a:r>
              </a:p>
              <a:p>
                <a:pPr marL="0" indent="0" eaLnBrk="1" hangingPunct="1"/>
                <a:endParaRPr lang="en-US" sz="1800" i="1" dirty="0">
                  <a:latin typeface="Calibri" charset="0"/>
                  <a:ea typeface="ＭＳ Ｐゴシック" charset="0"/>
                </a:endParaRPr>
              </a:p>
              <a:p>
                <a:pPr marL="0" indent="0" eaLnBrk="1" hangingPunct="1"/>
                <a:endParaRPr lang="en-US" sz="1800" dirty="0">
                  <a:latin typeface="Calibri" charset="0"/>
                  <a:ea typeface="ＭＳ Ｐゴシック" charset="0"/>
                </a:endParaRPr>
              </a:p>
            </p:txBody>
          </p:sp>
        </mc:Choice>
        <mc:Fallback xmlns="">
          <p:sp>
            <p:nvSpPr>
              <p:cNvPr id="68610" name="Rectangle 3"/>
              <p:cNvSpPr>
                <a:spLocks noGrp="1" noRot="1" noChangeAspect="1" noMove="1" noResize="1" noEditPoints="1" noAdjustHandles="1" noChangeArrowheads="1" noChangeShapeType="1" noTextEdit="1"/>
              </p:cNvSpPr>
              <p:nvPr>
                <p:ph idx="1"/>
              </p:nvPr>
            </p:nvSpPr>
            <p:spPr>
              <a:blipFill>
                <a:blip r:embed="rId3"/>
                <a:stretch>
                  <a:fillRect l="-1268" t="-1259" b="-2267"/>
                </a:stretch>
              </a:blipFill>
            </p:spPr>
            <p:txBody>
              <a:bodyPr/>
              <a:lstStyle/>
              <a:p>
                <a:r>
                  <a:rPr lang="en-US">
                    <a:noFill/>
                  </a:rPr>
                  <a:t> </a:t>
                </a:r>
              </a:p>
            </p:txBody>
          </p:sp>
        </mc:Fallback>
      </mc:AlternateContent>
      <p:sp>
        <p:nvSpPr>
          <p:cNvPr id="68611"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©2024, Karl Aberer, EPFL-IC, Laboratoire de systèmes d'informations répartis </a:t>
            </a:r>
            <a:endParaRPr lang="en-GB" sz="900">
              <a:latin typeface="Verdana" charset="0"/>
              <a:cs typeface="Calibri"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p:nvPr>
        </p:nvSpPr>
        <p:spPr>
          <a:xfrm>
            <a:off x="165100" y="304800"/>
            <a:ext cx="9740900" cy="914400"/>
          </a:xfrm>
        </p:spPr>
        <p:txBody>
          <a:bodyPr lIns="92066" tIns="46034" rIns="92066" bIns="46034"/>
          <a:lstStyle/>
          <a:p>
            <a:pPr eaLnBrk="1" hangingPunct="1"/>
            <a:r>
              <a:rPr lang="en-US" dirty="0">
                <a:latin typeface="Calibri" charset="0"/>
                <a:ea typeface="ＭＳ Ｐゴシック" charset="0"/>
              </a:rPr>
              <a:t>"Similarity" Computation in Boolean Retrieval</a:t>
            </a:r>
          </a:p>
        </p:txBody>
      </p:sp>
      <mc:AlternateContent xmlns:mc="http://schemas.openxmlformats.org/markup-compatibility/2006" xmlns:a14="http://schemas.microsoft.com/office/drawing/2010/main">
        <mc:Choice Requires="a14">
          <p:sp>
            <p:nvSpPr>
              <p:cNvPr id="70658" name="Rectangle 3"/>
              <p:cNvSpPr>
                <a:spLocks noGrp="1" noChangeArrowheads="1"/>
              </p:cNvSpPr>
              <p:nvPr>
                <p:ph idx="1"/>
              </p:nvPr>
            </p:nvSpPr>
            <p:spPr/>
            <p:txBody>
              <a:bodyPr lIns="92066" tIns="46034" rIns="92066" bIns="46034"/>
              <a:lstStyle/>
              <a:p>
                <a:pPr marL="0" indent="0" eaLnBrk="1" hangingPunct="1"/>
                <a:r>
                  <a:rPr lang="en-US" sz="2800" dirty="0">
                    <a:latin typeface="Calibri" charset="0"/>
                    <a:ea typeface="ＭＳ Ｐゴシック" charset="0"/>
                  </a:rPr>
                  <a:t>Step 3: </a:t>
                </a:r>
                <a:br>
                  <a:rPr lang="en-US" sz="2800" dirty="0">
                    <a:latin typeface="Calibri" charset="0"/>
                    <a:ea typeface="ＭＳ Ｐゴシック" charset="0"/>
                  </a:rPr>
                </a:br>
                <a:r>
                  <a:rPr lang="en-US" sz="2800" dirty="0">
                    <a:latin typeface="Calibri" charset="0"/>
                    <a:ea typeface="ＭＳ Ｐゴシック" charset="0"/>
                  </a:rPr>
                  <a:t>If one weight vector of a conjunctive term </a:t>
                </a:r>
                <a:r>
                  <a:rPr lang="en-US" sz="2800" i="1" dirty="0" err="1">
                    <a:latin typeface="Calibri" charset="0"/>
                    <a:ea typeface="ＭＳ Ｐゴシック" charset="0"/>
                  </a:rPr>
                  <a:t>ct</a:t>
                </a:r>
                <a:r>
                  <a:rPr lang="en-US" sz="2800" dirty="0">
                    <a:latin typeface="Calibri" charset="0"/>
                    <a:ea typeface="ＭＳ Ｐゴシック" charset="0"/>
                  </a:rPr>
                  <a:t> in </a:t>
                </a:r>
                <a:r>
                  <a:rPr lang="en-US" sz="2800" i="1" dirty="0">
                    <a:latin typeface="Calibri" charset="0"/>
                    <a:ea typeface="ＭＳ Ｐゴシック" charset="0"/>
                  </a:rPr>
                  <a:t>q</a:t>
                </a:r>
                <a:r>
                  <a:rPr lang="en-US" sz="2800" dirty="0">
                    <a:latin typeface="Calibri" charset="0"/>
                    <a:ea typeface="ＭＳ Ｐゴシック" charset="0"/>
                  </a:rPr>
                  <a:t> matches the document weight vector </a:t>
                </a:r>
                <a:r>
                  <a:rPr lang="en-US" sz="2800" i="1" dirty="0" err="1">
                    <a:latin typeface="Calibri" charset="0"/>
                    <a:ea typeface="ＭＳ Ｐゴシック" charset="0"/>
                  </a:rPr>
                  <a:t>d</a:t>
                </a:r>
                <a:r>
                  <a:rPr lang="en-US" sz="2800" i="1" baseline="-25000" dirty="0" err="1">
                    <a:latin typeface="Calibri" charset="0"/>
                    <a:ea typeface="ＭＳ Ｐゴシック" charset="0"/>
                  </a:rPr>
                  <a:t>j</a:t>
                </a:r>
                <a:r>
                  <a:rPr lang="en-US" sz="2800" i="1" dirty="0">
                    <a:latin typeface="Calibri" charset="0"/>
                    <a:ea typeface="ＭＳ Ｐゴシック" charset="0"/>
                  </a:rPr>
                  <a:t> = (w</a:t>
                </a:r>
                <a:r>
                  <a:rPr lang="en-US" sz="2800" i="1" baseline="-25000" dirty="0">
                    <a:latin typeface="Calibri" charset="0"/>
                    <a:ea typeface="ＭＳ Ｐゴシック" charset="0"/>
                  </a:rPr>
                  <a:t>1j</a:t>
                </a:r>
                <a:r>
                  <a:rPr lang="en-US" sz="2800" i="1" dirty="0">
                    <a:latin typeface="Calibri" charset="0"/>
                    <a:ea typeface="ＭＳ Ｐゴシック" charset="0"/>
                  </a:rPr>
                  <a:t>, …,</a:t>
                </a:r>
                <a:r>
                  <a:rPr lang="en-US" sz="2800" i="1" dirty="0" err="1">
                    <a:latin typeface="Calibri" charset="0"/>
                    <a:ea typeface="ＭＳ Ｐゴシック" charset="0"/>
                  </a:rPr>
                  <a:t>w</a:t>
                </a:r>
                <a:r>
                  <a:rPr lang="en-US" sz="2800" i="1" baseline="-25000" dirty="0" err="1">
                    <a:latin typeface="Calibri" charset="0"/>
                    <a:ea typeface="ＭＳ Ｐゴシック" charset="0"/>
                  </a:rPr>
                  <a:t>mj</a:t>
                </a:r>
                <a:r>
                  <a:rPr lang="en-US" sz="2800" i="1" dirty="0">
                    <a:latin typeface="Calibri" charset="0"/>
                    <a:ea typeface="ＭＳ Ｐゴシック" charset="0"/>
                  </a:rPr>
                  <a:t>)</a:t>
                </a:r>
                <a:r>
                  <a:rPr lang="en-US" sz="2800" dirty="0">
                    <a:latin typeface="Calibri" charset="0"/>
                    <a:ea typeface="ＭＳ Ｐゴシック" charset="0"/>
                  </a:rPr>
                  <a:t> of a document </a:t>
                </a:r>
                <a:r>
                  <a:rPr lang="en-US" sz="2800" i="1" dirty="0" err="1">
                    <a:latin typeface="Calibri" charset="0"/>
                    <a:ea typeface="ＭＳ Ｐゴシック" charset="0"/>
                  </a:rPr>
                  <a:t>d</a:t>
                </a:r>
                <a:r>
                  <a:rPr lang="en-US" sz="2800" i="1" baseline="-25000" dirty="0" err="1">
                    <a:latin typeface="Calibri" charset="0"/>
                    <a:ea typeface="ＭＳ Ｐゴシック" charset="0"/>
                  </a:rPr>
                  <a:t>j</a:t>
                </a:r>
                <a:r>
                  <a:rPr lang="en-US" sz="2800" i="1" dirty="0">
                    <a:latin typeface="Calibri" charset="0"/>
                    <a:ea typeface="ＭＳ Ｐゴシック" charset="0"/>
                  </a:rPr>
                  <a:t> , </a:t>
                </a:r>
                <a:r>
                  <a:rPr lang="en-US" sz="2800" dirty="0">
                    <a:latin typeface="Calibri" charset="0"/>
                    <a:ea typeface="ＭＳ Ｐゴシック" charset="0"/>
                  </a:rPr>
                  <a:t>then the document </a:t>
                </a:r>
                <a:r>
                  <a:rPr lang="en-US" sz="2800" i="1" dirty="0" err="1">
                    <a:latin typeface="Calibri" charset="0"/>
                    <a:ea typeface="ＭＳ Ｐゴシック" charset="0"/>
                  </a:rPr>
                  <a:t>d</a:t>
                </a:r>
                <a:r>
                  <a:rPr lang="en-US" sz="2800" i="1" baseline="-25000" dirty="0" err="1">
                    <a:latin typeface="Calibri" charset="0"/>
                    <a:ea typeface="ＭＳ Ｐゴシック" charset="0"/>
                  </a:rPr>
                  <a:t>j</a:t>
                </a:r>
                <a:r>
                  <a:rPr lang="en-US" sz="2800" i="1" dirty="0">
                    <a:latin typeface="Calibri" charset="0"/>
                    <a:ea typeface="ＭＳ Ｐゴシック" charset="0"/>
                  </a:rPr>
                  <a:t> </a:t>
                </a:r>
                <a:r>
                  <a:rPr lang="en-US" sz="2800" dirty="0">
                    <a:latin typeface="Calibri" charset="0"/>
                    <a:ea typeface="ＭＳ Ｐゴシック" charset="0"/>
                  </a:rPr>
                  <a:t>is relevant, i.e., </a:t>
                </a:r>
              </a:p>
              <a:p>
                <a:pPr marL="0" indent="0" eaLnBrk="1" hangingPunct="1"/>
                <a:r>
                  <a:rPr lang="en-US" sz="2800" i="1" dirty="0">
                    <a:latin typeface="Calibri" charset="0"/>
                    <a:ea typeface="ＭＳ Ｐゴシック" charset="0"/>
                  </a:rPr>
                  <a:t>sim(</a:t>
                </a:r>
                <a:r>
                  <a:rPr lang="en-US" sz="2800" i="1" dirty="0" err="1">
                    <a:latin typeface="Calibri" charset="0"/>
                    <a:ea typeface="ＭＳ Ｐゴシック" charset="0"/>
                  </a:rPr>
                  <a:t>d</a:t>
                </a:r>
                <a:r>
                  <a:rPr lang="en-US" sz="2800" i="1" baseline="-25000" dirty="0" err="1">
                    <a:latin typeface="Calibri" charset="0"/>
                    <a:ea typeface="ＭＳ Ｐゴシック" charset="0"/>
                  </a:rPr>
                  <a:t>j</a:t>
                </a:r>
                <a:r>
                  <a:rPr lang="en-US" sz="2800" i="1" dirty="0">
                    <a:latin typeface="Calibri" charset="0"/>
                    <a:ea typeface="ＭＳ Ｐゴシック" charset="0"/>
                  </a:rPr>
                  <a:t>, q) = 1</a:t>
                </a:r>
              </a:p>
              <a:p>
                <a:pPr lvl="1" eaLnBrk="1" hangingPunct="1"/>
                <a:r>
                  <a:rPr lang="en-US" sz="2400" i="1" dirty="0" err="1">
                    <a:latin typeface="Calibri" charset="0"/>
                    <a:ea typeface="Calibri" charset="0"/>
                    <a:cs typeface="Calibri" charset="0"/>
                  </a:rPr>
                  <a:t>vec</a:t>
                </a:r>
                <a:r>
                  <a:rPr lang="en-US" sz="2400" i="1" dirty="0">
                    <a:latin typeface="Calibri" charset="0"/>
                    <a:ea typeface="Calibri" charset="0"/>
                    <a:cs typeface="Calibri" charset="0"/>
                  </a:rPr>
                  <a:t>(</a:t>
                </a:r>
                <a:r>
                  <a:rPr lang="en-US" sz="2400" i="1" dirty="0" err="1">
                    <a:latin typeface="Calibri" charset="0"/>
                    <a:ea typeface="Calibri" charset="0"/>
                    <a:cs typeface="Calibri" charset="0"/>
                  </a:rPr>
                  <a:t>ct</a:t>
                </a:r>
                <a:r>
                  <a:rPr lang="en-US" sz="2400" i="1" dirty="0">
                    <a:latin typeface="Calibri" charset="0"/>
                    <a:ea typeface="Calibri" charset="0"/>
                    <a:cs typeface="Calibri" charset="0"/>
                  </a:rPr>
                  <a:t>)</a:t>
                </a:r>
                <a:r>
                  <a:rPr lang="en-US" sz="2400" dirty="0">
                    <a:latin typeface="Calibri" charset="0"/>
                    <a:ea typeface="Calibri" charset="0"/>
                    <a:cs typeface="Calibri" charset="0"/>
                  </a:rPr>
                  <a:t> matches </a:t>
                </a:r>
                <a:r>
                  <a:rPr lang="en-US" sz="2400" i="1" dirty="0" err="1">
                    <a:latin typeface="Calibri" charset="0"/>
                    <a:ea typeface="Calibri" charset="0"/>
                    <a:cs typeface="Calibri" charset="0"/>
                  </a:rPr>
                  <a:t>d</a:t>
                </a:r>
                <a:r>
                  <a:rPr lang="en-US" sz="2400" i="1" baseline="-25000" dirty="0" err="1">
                    <a:latin typeface="Calibri" charset="0"/>
                    <a:ea typeface="Calibri" charset="0"/>
                    <a:cs typeface="Calibri" charset="0"/>
                  </a:rPr>
                  <a:t>j</a:t>
                </a:r>
                <a:r>
                  <a:rPr lang="en-US" sz="2400" dirty="0">
                    <a:latin typeface="Calibri" charset="0"/>
                    <a:ea typeface="Calibri" charset="0"/>
                    <a:cs typeface="Calibri" charset="0"/>
                  </a:rPr>
                  <a:t> if: 	</a:t>
                </a:r>
                <a:br>
                  <a:rPr lang="en-US" sz="2400" dirty="0">
                    <a:latin typeface="Calibri" charset="0"/>
                    <a:ea typeface="Calibri" charset="0"/>
                    <a:cs typeface="Calibri" charset="0"/>
                  </a:rPr>
                </a:br>
                <a:r>
                  <a:rPr lang="en-US" sz="2400" dirty="0">
                    <a:latin typeface="Calibri" charset="0"/>
                    <a:ea typeface="Calibri" charset="0"/>
                    <a:cs typeface="Calibri" charset="0"/>
                  </a:rPr>
                  <a:t>		</a:t>
                </a:r>
                <a:r>
                  <a:rPr lang="en-US" sz="2400" i="1" dirty="0" err="1">
                    <a:latin typeface="Calibri" charset="0"/>
                    <a:ea typeface="Calibri" charset="0"/>
                    <a:cs typeface="Calibri" charset="0"/>
                  </a:rPr>
                  <a:t>w</a:t>
                </a:r>
                <a:r>
                  <a:rPr lang="en-US" sz="2400" i="1" baseline="-25000" dirty="0" err="1">
                    <a:latin typeface="Calibri" charset="0"/>
                    <a:ea typeface="Calibri" charset="0"/>
                    <a:cs typeface="Calibri" charset="0"/>
                  </a:rPr>
                  <a:t>i</a:t>
                </a:r>
                <a:r>
                  <a:rPr lang="en-US" sz="2400" i="1" baseline="-25000" dirty="0">
                    <a:latin typeface="Calibri" charset="0"/>
                    <a:ea typeface="Calibri" charset="0"/>
                    <a:cs typeface="Calibri" charset="0"/>
                  </a:rPr>
                  <a:t> </a:t>
                </a:r>
                <a:r>
                  <a:rPr lang="en-US" sz="2400" i="1" dirty="0">
                    <a:latin typeface="Calibri" charset="0"/>
                    <a:ea typeface="Calibri" charset="0"/>
                    <a:cs typeface="Calibri" charset="0"/>
                  </a:rPr>
                  <a:t>= 1</a:t>
                </a:r>
                <a:r>
                  <a:rPr lang="en-US" sz="2400" dirty="0">
                    <a:latin typeface="Calibri" charset="0"/>
                    <a:ea typeface="Calibri" charset="0"/>
                    <a:cs typeface="Calibri" charset="0"/>
                  </a:rPr>
                  <a:t> </a:t>
                </a:r>
                <a14:m>
                  <m:oMath xmlns:m="http://schemas.openxmlformats.org/officeDocument/2006/math">
                    <m:r>
                      <a:rPr lang="en-US" sz="2400" i="1" smtClean="0">
                        <a:latin typeface="Cambria Math" charset="0"/>
                        <a:ea typeface="Cambria Math" charset="0"/>
                        <a:cs typeface="Cambria Math" charset="0"/>
                      </a:rPr>
                      <m:t>⋀</m:t>
                    </m:r>
                  </m:oMath>
                </a14:m>
                <a:r>
                  <a:rPr lang="en-US" sz="2400" i="1" dirty="0">
                    <a:latin typeface="Symbol" charset="0"/>
                    <a:ea typeface="Calibri" charset="0"/>
                    <a:cs typeface="Calibri" charset="0"/>
                    <a:sym typeface="Symbol" charset="0"/>
                  </a:rPr>
                  <a:t> </a:t>
                </a:r>
                <a:r>
                  <a:rPr lang="en-US" sz="2400" i="1" dirty="0" err="1">
                    <a:latin typeface="Calibri" charset="0"/>
                    <a:ea typeface="Calibri" charset="0"/>
                    <a:cs typeface="Calibri" charset="0"/>
                  </a:rPr>
                  <a:t>w</a:t>
                </a:r>
                <a:r>
                  <a:rPr lang="en-US" sz="2400" i="1" baseline="-25000" dirty="0" err="1">
                    <a:latin typeface="Calibri" charset="0"/>
                    <a:ea typeface="Calibri" charset="0"/>
                    <a:cs typeface="Calibri" charset="0"/>
                  </a:rPr>
                  <a:t>ij</a:t>
                </a:r>
                <a:r>
                  <a:rPr lang="en-US" sz="2400" i="1" baseline="-25000" dirty="0">
                    <a:latin typeface="Calibri" charset="0"/>
                    <a:ea typeface="Calibri" charset="0"/>
                    <a:cs typeface="Calibri" charset="0"/>
                  </a:rPr>
                  <a:t> </a:t>
                </a:r>
                <a:r>
                  <a:rPr lang="en-US" sz="2400" i="1" dirty="0">
                    <a:latin typeface="Calibri" charset="0"/>
                    <a:ea typeface="Calibri" charset="0"/>
                    <a:cs typeface="Calibri" charset="0"/>
                  </a:rPr>
                  <a:t>= 1</a:t>
                </a:r>
                <a:br>
                  <a:rPr lang="en-US" sz="2400" i="1" dirty="0">
                    <a:latin typeface="Calibri" charset="0"/>
                    <a:ea typeface="Calibri" charset="0"/>
                    <a:cs typeface="Calibri" charset="0"/>
                  </a:rPr>
                </a:br>
                <a:r>
                  <a:rPr lang="en-US" sz="2400" i="1" dirty="0">
                    <a:latin typeface="Calibri" charset="0"/>
                    <a:ea typeface="Calibri" charset="0"/>
                    <a:cs typeface="Calibri" charset="0"/>
                  </a:rPr>
                  <a:t>		</a:t>
                </a:r>
                <a:r>
                  <a:rPr lang="en-US" sz="2400" i="1" dirty="0" err="1">
                    <a:latin typeface="Calibri" charset="0"/>
                    <a:ea typeface="Calibri" charset="0"/>
                    <a:cs typeface="Calibri" charset="0"/>
                  </a:rPr>
                  <a:t>w</a:t>
                </a:r>
                <a:r>
                  <a:rPr lang="en-US" sz="2400" i="1" baseline="-25000" dirty="0" err="1">
                    <a:latin typeface="Calibri" charset="0"/>
                    <a:ea typeface="Calibri" charset="0"/>
                    <a:cs typeface="Calibri" charset="0"/>
                  </a:rPr>
                  <a:t>i</a:t>
                </a:r>
                <a:r>
                  <a:rPr lang="en-US" sz="2400" i="1" baseline="-25000" dirty="0">
                    <a:latin typeface="Calibri" charset="0"/>
                    <a:ea typeface="Calibri" charset="0"/>
                    <a:cs typeface="Calibri" charset="0"/>
                  </a:rPr>
                  <a:t> </a:t>
                </a:r>
                <a:r>
                  <a:rPr lang="en-US" sz="2400" i="1" dirty="0">
                    <a:latin typeface="Calibri" charset="0"/>
                    <a:ea typeface="Calibri" charset="0"/>
                    <a:cs typeface="Calibri" charset="0"/>
                  </a:rPr>
                  <a:t>= -1</a:t>
                </a:r>
                <a:r>
                  <a:rPr lang="en-US" sz="2400" dirty="0">
                    <a:latin typeface="Calibri" charset="0"/>
                    <a:ea typeface="Calibri" charset="0"/>
                    <a:cs typeface="Calibri" charset="0"/>
                  </a:rPr>
                  <a:t> </a:t>
                </a:r>
                <a14:m>
                  <m:oMath xmlns:m="http://schemas.openxmlformats.org/officeDocument/2006/math">
                    <m:r>
                      <a:rPr lang="en-US" sz="2400" i="1" dirty="0" smtClean="0">
                        <a:latin typeface="Cambria Math" charset="0"/>
                        <a:ea typeface="Cambria Math" charset="0"/>
                        <a:cs typeface="Cambria Math" charset="0"/>
                        <a:sym typeface="Symbol" charset="0"/>
                      </a:rPr>
                      <m:t>⋀</m:t>
                    </m:r>
                  </m:oMath>
                </a14:m>
                <a:r>
                  <a:rPr lang="en-US" sz="2400" i="1" dirty="0">
                    <a:latin typeface="Symbol" charset="0"/>
                    <a:ea typeface="Calibri" charset="0"/>
                    <a:cs typeface="Calibri" charset="0"/>
                    <a:sym typeface="Symbol" charset="0"/>
                  </a:rPr>
                  <a:t> </a:t>
                </a:r>
                <a:r>
                  <a:rPr lang="en-US" sz="2400" i="1" dirty="0" err="1">
                    <a:latin typeface="Calibri" charset="0"/>
                    <a:ea typeface="Calibri" charset="0"/>
                    <a:cs typeface="Calibri" charset="0"/>
                  </a:rPr>
                  <a:t>w</a:t>
                </a:r>
                <a:r>
                  <a:rPr lang="en-US" sz="2400" i="1" baseline="-25000" dirty="0" err="1">
                    <a:latin typeface="Calibri" charset="0"/>
                    <a:ea typeface="Calibri" charset="0"/>
                    <a:cs typeface="Calibri" charset="0"/>
                  </a:rPr>
                  <a:t>ij</a:t>
                </a:r>
                <a:r>
                  <a:rPr lang="en-US" sz="2400" i="1" baseline="-25000" dirty="0">
                    <a:latin typeface="Calibri" charset="0"/>
                    <a:ea typeface="Calibri" charset="0"/>
                    <a:cs typeface="Calibri" charset="0"/>
                  </a:rPr>
                  <a:t> </a:t>
                </a:r>
                <a:r>
                  <a:rPr lang="en-US" sz="2400" i="1" dirty="0">
                    <a:latin typeface="Calibri" charset="0"/>
                    <a:ea typeface="Calibri" charset="0"/>
                    <a:cs typeface="Calibri" charset="0"/>
                  </a:rPr>
                  <a:t>= 0</a:t>
                </a:r>
              </a:p>
              <a:p>
                <a:pPr marL="0" indent="0" eaLnBrk="1" hangingPunct="1"/>
                <a:endParaRPr lang="en-US" sz="1800" i="1" dirty="0">
                  <a:latin typeface="Calibri" charset="0"/>
                  <a:ea typeface="ＭＳ Ｐゴシック" charset="0"/>
                </a:endParaRPr>
              </a:p>
              <a:p>
                <a:pPr marL="0" indent="0" eaLnBrk="1" hangingPunct="1"/>
                <a:endParaRPr lang="en-US" sz="1800" dirty="0">
                  <a:latin typeface="Calibri" charset="0"/>
                  <a:ea typeface="ＭＳ Ｐゴシック" charset="0"/>
                </a:endParaRPr>
              </a:p>
            </p:txBody>
          </p:sp>
        </mc:Choice>
        <mc:Fallback xmlns="">
          <p:sp>
            <p:nvSpPr>
              <p:cNvPr id="70658" name="Rectangle 3"/>
              <p:cNvSpPr>
                <a:spLocks noGrp="1" noRot="1" noChangeAspect="1" noMove="1" noResize="1" noEditPoints="1" noAdjustHandles="1" noChangeArrowheads="1" noChangeShapeType="1" noTextEdit="1"/>
              </p:cNvSpPr>
              <p:nvPr>
                <p:ph idx="1"/>
              </p:nvPr>
            </p:nvSpPr>
            <p:spPr>
              <a:blipFill rotWithShape="0">
                <a:blip r:embed="rId3"/>
                <a:stretch>
                  <a:fillRect l="-1423" t="-1091"/>
                </a:stretch>
              </a:blipFill>
            </p:spPr>
            <p:txBody>
              <a:bodyPr/>
              <a:lstStyle/>
              <a:p>
                <a:r>
                  <a:rPr lang="en-US">
                    <a:noFill/>
                  </a:rPr>
                  <a:t> </a:t>
                </a:r>
              </a:p>
            </p:txBody>
          </p:sp>
        </mc:Fallback>
      </mc:AlternateContent>
      <p:sp>
        <p:nvSpPr>
          <p:cNvPr id="70659"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©2024, Karl Aberer, EPFL-IC, Laboratoire de systèmes d'informations répartis </a:t>
            </a:r>
            <a:endParaRPr lang="en-GB" sz="900">
              <a:latin typeface="Verdana" charset="0"/>
              <a:cs typeface="Calibri"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1.1 introduction to Information Retrieval</a:t>
            </a:r>
          </a:p>
        </p:txBody>
      </p:sp>
      <p:sp>
        <p:nvSpPr>
          <p:cNvPr id="3" name="Text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fr-CH"/>
              <a:t>©2024, Karl Aberer, EPFL-IC, Laboratoire de systèmes d'informations répartis </a:t>
            </a:r>
            <a:endParaRPr lang="en-GB"/>
          </a:p>
        </p:txBody>
      </p:sp>
    </p:spTree>
    <p:extLst>
      <p:ext uri="{BB962C8B-B14F-4D97-AF65-F5344CB8AC3E}">
        <p14:creationId xmlns:p14="http://schemas.microsoft.com/office/powerpoint/2010/main" val="19553477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Example</a:t>
            </a:r>
          </a:p>
        </p:txBody>
      </p:sp>
      <p:sp>
        <p:nvSpPr>
          <p:cNvPr id="72706" name="Rectangle 3"/>
          <p:cNvSpPr>
            <a:spLocks noGrp="1" noChangeArrowheads="1"/>
          </p:cNvSpPr>
          <p:nvPr>
            <p:ph idx="1"/>
          </p:nvPr>
        </p:nvSpPr>
        <p:spPr/>
        <p:txBody>
          <a:bodyPr lIns="92066" tIns="46034" rIns="92066" bIns="46034"/>
          <a:lstStyle/>
          <a:p>
            <a:pPr marL="0" indent="0" eaLnBrk="1" hangingPunct="1"/>
            <a:r>
              <a:rPr lang="en-US" sz="2000" dirty="0">
                <a:latin typeface="Calibri" charset="0"/>
                <a:ea typeface="ＭＳ Ｐゴシック" charset="0"/>
              </a:rPr>
              <a:t>Index terms	</a:t>
            </a:r>
            <a:r>
              <a:rPr lang="en-US" sz="2000" i="1" dirty="0">
                <a:latin typeface="Calibri" charset="0"/>
                <a:ea typeface="ＭＳ Ｐゴシック" charset="0"/>
              </a:rPr>
              <a:t>{application, algorithm, theory}</a:t>
            </a:r>
          </a:p>
          <a:p>
            <a:pPr marL="0" indent="0" eaLnBrk="1" hangingPunct="1"/>
            <a:r>
              <a:rPr lang="en-US" sz="2000" dirty="0">
                <a:latin typeface="Calibri" charset="0"/>
                <a:ea typeface="ＭＳ Ｐゴシック" charset="0"/>
              </a:rPr>
              <a:t>Query	 	"</a:t>
            </a:r>
            <a:r>
              <a:rPr lang="en-US" sz="2000" i="1" dirty="0">
                <a:latin typeface="Calibri" charset="0"/>
                <a:ea typeface="ＭＳ Ｐゴシック" charset="0"/>
              </a:rPr>
              <a:t>application" AND ("algorithm" OR NOT "theory")</a:t>
            </a:r>
          </a:p>
          <a:p>
            <a:pPr marL="0" indent="0" eaLnBrk="1" hangingPunct="1"/>
            <a:endParaRPr lang="en-US" sz="2000" dirty="0">
              <a:latin typeface="Calibri" charset="0"/>
              <a:ea typeface="ＭＳ Ｐゴシック" charset="0"/>
            </a:endParaRPr>
          </a:p>
          <a:p>
            <a:pPr marL="0" indent="0" eaLnBrk="1" hangingPunct="1"/>
            <a:r>
              <a:rPr lang="en-US" sz="2000" dirty="0">
                <a:latin typeface="Calibri" charset="0"/>
                <a:ea typeface="ＭＳ Ｐゴシック" charset="0"/>
              </a:rPr>
              <a:t>Disjunctive normal form of query </a:t>
            </a:r>
            <a:br>
              <a:rPr lang="en-US" sz="2000" dirty="0">
                <a:latin typeface="Calibri" charset="0"/>
                <a:ea typeface="ＭＳ Ｐゴシック" charset="0"/>
              </a:rPr>
            </a:br>
            <a:r>
              <a:rPr lang="en-US" sz="2000" dirty="0">
                <a:latin typeface="Calibri" charset="0"/>
                <a:ea typeface="ＭＳ Ｐゴシック" charset="0"/>
              </a:rPr>
              <a:t>		</a:t>
            </a:r>
            <a:r>
              <a:rPr lang="en-US" sz="2000" i="1" dirty="0">
                <a:latin typeface="Calibri" charset="0"/>
                <a:ea typeface="ＭＳ Ｐゴシック" charset="0"/>
              </a:rPr>
              <a:t>("application" AND "algorithm" AND "theory") OR</a:t>
            </a:r>
          </a:p>
          <a:p>
            <a:pPr marL="0" indent="0" eaLnBrk="1" hangingPunct="1"/>
            <a:r>
              <a:rPr lang="en-US" sz="2000" dirty="0">
                <a:latin typeface="Calibri" charset="0"/>
                <a:ea typeface="ＭＳ Ｐゴシック" charset="0"/>
              </a:rPr>
              <a:t>		</a:t>
            </a:r>
            <a:r>
              <a:rPr lang="en-US" sz="2000" i="1" dirty="0">
                <a:latin typeface="Calibri" charset="0"/>
                <a:ea typeface="ＭＳ Ｐゴシック" charset="0"/>
              </a:rPr>
              <a:t>("application" AND "algorithm" AND NOT "theory") OR</a:t>
            </a:r>
          </a:p>
          <a:p>
            <a:pPr marL="0" indent="0" eaLnBrk="1" hangingPunct="1"/>
            <a:r>
              <a:rPr lang="en-US" sz="2000" dirty="0">
                <a:latin typeface="Calibri" charset="0"/>
                <a:ea typeface="ＭＳ Ｐゴシック" charset="0"/>
              </a:rPr>
              <a:t>		</a:t>
            </a:r>
            <a:r>
              <a:rPr lang="en-US" sz="2000" i="1" dirty="0">
                <a:latin typeface="Calibri" charset="0"/>
                <a:ea typeface="ＭＳ Ｐゴシック" charset="0"/>
              </a:rPr>
              <a:t>("application" AND NOT "algorithm" AND NOT "theory")</a:t>
            </a:r>
          </a:p>
          <a:p>
            <a:pPr marL="0" indent="0" eaLnBrk="1" hangingPunct="1"/>
            <a:endParaRPr lang="en-US" sz="2000" i="1" dirty="0">
              <a:latin typeface="Calibri" charset="0"/>
              <a:ea typeface="ＭＳ Ｐゴシック" charset="0"/>
            </a:endParaRPr>
          </a:p>
          <a:p>
            <a:pPr marL="0" indent="0" eaLnBrk="1" hangingPunct="1"/>
            <a:r>
              <a:rPr lang="en-US" sz="2000" dirty="0">
                <a:latin typeface="Calibri" charset="0"/>
                <a:ea typeface="ＭＳ Ｐゴシック" charset="0"/>
              </a:rPr>
              <a:t>Query weight vectors	</a:t>
            </a:r>
            <a:r>
              <a:rPr lang="en-US" sz="2000" i="1" dirty="0">
                <a:latin typeface="Calibri" charset="0"/>
                <a:ea typeface="ＭＳ Ｐゴシック" charset="0"/>
              </a:rPr>
              <a:t>q={(1,1,1), (1,1,-1), (1,-1,-1)}</a:t>
            </a:r>
          </a:p>
          <a:p>
            <a:pPr marL="0" indent="0" eaLnBrk="1" hangingPunct="1"/>
            <a:r>
              <a:rPr lang="en-US" sz="2000" dirty="0">
                <a:latin typeface="Calibri" charset="0"/>
                <a:ea typeface="ＭＳ Ｐゴシック" charset="0"/>
              </a:rPr>
              <a:t>Documents 		</a:t>
            </a:r>
            <a:r>
              <a:rPr lang="en-US" sz="2000" i="1" dirty="0">
                <a:latin typeface="Calibri" charset="0"/>
                <a:ea typeface="ＭＳ Ｐゴシック" charset="0"/>
              </a:rPr>
              <a:t>d</a:t>
            </a:r>
            <a:r>
              <a:rPr lang="en-US" sz="2000" i="1" baseline="-25000" dirty="0">
                <a:latin typeface="Calibri" charset="0"/>
                <a:ea typeface="ＭＳ Ｐゴシック" charset="0"/>
              </a:rPr>
              <a:t>1</a:t>
            </a:r>
            <a:r>
              <a:rPr lang="en-US" sz="2000" i="1" dirty="0">
                <a:latin typeface="Calibri" charset="0"/>
                <a:ea typeface="ＭＳ Ｐゴシック" charset="0"/>
              </a:rPr>
              <a:t>={algorithm, theory, application} 	(1,1,1)</a:t>
            </a:r>
            <a:br>
              <a:rPr lang="en-US" sz="2000" i="1" dirty="0">
                <a:latin typeface="Calibri" charset="0"/>
                <a:ea typeface="ＭＳ Ｐゴシック" charset="0"/>
              </a:rPr>
            </a:br>
            <a:r>
              <a:rPr lang="en-US" sz="2000" i="1" dirty="0">
                <a:latin typeface="Calibri" charset="0"/>
                <a:ea typeface="ＭＳ Ｐゴシック" charset="0"/>
              </a:rPr>
              <a:t>			d</a:t>
            </a:r>
            <a:r>
              <a:rPr lang="en-US" sz="2000" i="1" baseline="-25000" dirty="0">
                <a:latin typeface="Calibri" charset="0"/>
                <a:ea typeface="ＭＳ Ｐゴシック" charset="0"/>
              </a:rPr>
              <a:t>2</a:t>
            </a:r>
            <a:r>
              <a:rPr lang="en-US" sz="2000" i="1" dirty="0">
                <a:latin typeface="Calibri" charset="0"/>
                <a:ea typeface="ＭＳ Ｐゴシック" charset="0"/>
              </a:rPr>
              <a:t>={algorithm, theory}		(0,1,1)	</a:t>
            </a:r>
            <a:br>
              <a:rPr lang="en-US" sz="2000" i="1" dirty="0">
                <a:latin typeface="Calibri" charset="0"/>
                <a:ea typeface="ＭＳ Ｐゴシック" charset="0"/>
              </a:rPr>
            </a:br>
            <a:r>
              <a:rPr lang="en-US" sz="2000" i="1" dirty="0">
                <a:latin typeface="Calibri" charset="0"/>
                <a:ea typeface="ＭＳ Ｐゴシック" charset="0"/>
              </a:rPr>
              <a:t>			d</a:t>
            </a:r>
            <a:r>
              <a:rPr lang="en-US" sz="2000" i="1" baseline="-25000" dirty="0">
                <a:latin typeface="Calibri" charset="0"/>
                <a:ea typeface="ＭＳ Ｐゴシック" charset="0"/>
              </a:rPr>
              <a:t>3</a:t>
            </a:r>
            <a:r>
              <a:rPr lang="en-US" sz="2000" i="1" dirty="0">
                <a:latin typeface="Calibri" charset="0"/>
                <a:ea typeface="ＭＳ Ｐゴシック" charset="0"/>
              </a:rPr>
              <a:t>={application, algorithm}	(1,1,0)</a:t>
            </a:r>
          </a:p>
          <a:p>
            <a:pPr marL="0" indent="0" eaLnBrk="1" hangingPunct="1"/>
            <a:endParaRPr lang="en-US" sz="2000" i="1" dirty="0">
              <a:latin typeface="Calibri" charset="0"/>
              <a:ea typeface="ＭＳ Ｐゴシック" charset="0"/>
            </a:endParaRPr>
          </a:p>
          <a:p>
            <a:pPr marL="0" indent="0" eaLnBrk="1" hangingPunct="1"/>
            <a:r>
              <a:rPr lang="en-US" sz="2000" dirty="0">
                <a:latin typeface="Calibri" charset="0"/>
                <a:ea typeface="ＭＳ Ｐゴシック" charset="0"/>
              </a:rPr>
              <a:t>Result		</a:t>
            </a:r>
            <a:r>
              <a:rPr lang="en-US" sz="2000" i="1" dirty="0">
                <a:latin typeface="Calibri" charset="0"/>
                <a:ea typeface="ＭＳ Ｐゴシック" charset="0"/>
              </a:rPr>
              <a:t>sim(d</a:t>
            </a:r>
            <a:r>
              <a:rPr lang="en-US" sz="2000" i="1" baseline="-25000" dirty="0">
                <a:latin typeface="Calibri" charset="0"/>
                <a:ea typeface="ＭＳ Ｐゴシック" charset="0"/>
              </a:rPr>
              <a:t>1</a:t>
            </a:r>
            <a:r>
              <a:rPr lang="en-US" sz="2000" i="1" dirty="0">
                <a:latin typeface="Calibri" charset="0"/>
                <a:ea typeface="ＭＳ Ｐゴシック" charset="0"/>
              </a:rPr>
              <a:t>, q) = sim(d</a:t>
            </a:r>
            <a:r>
              <a:rPr lang="en-US" sz="2000" i="1" baseline="-25000" dirty="0">
                <a:latin typeface="Calibri" charset="0"/>
                <a:ea typeface="ＭＳ Ｐゴシック" charset="0"/>
              </a:rPr>
              <a:t>3</a:t>
            </a:r>
            <a:r>
              <a:rPr lang="en-US" sz="2000" i="1" dirty="0">
                <a:latin typeface="Calibri" charset="0"/>
                <a:ea typeface="ＭＳ Ｐゴシック" charset="0"/>
              </a:rPr>
              <a:t>, q) = 1, sim(d</a:t>
            </a:r>
            <a:r>
              <a:rPr lang="en-US" sz="2000" i="1" baseline="-25000" dirty="0">
                <a:latin typeface="Calibri" charset="0"/>
                <a:ea typeface="ＭＳ Ｐゴシック" charset="0"/>
              </a:rPr>
              <a:t>2</a:t>
            </a:r>
            <a:r>
              <a:rPr lang="en-US" sz="2000" i="1" dirty="0">
                <a:latin typeface="Calibri" charset="0"/>
                <a:ea typeface="ＭＳ Ｐゴシック" charset="0"/>
              </a:rPr>
              <a:t>, q) = 0</a:t>
            </a:r>
          </a:p>
        </p:txBody>
      </p:sp>
      <p:sp>
        <p:nvSpPr>
          <p:cNvPr id="72707"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©2024, Karl Aberer, EPFL-IC, Laboratoire de systèmes d'informations répartis </a:t>
            </a:r>
            <a:endParaRPr lang="en-GB" sz="900">
              <a:latin typeface="Verdana" charset="0"/>
              <a:cs typeface="Calibri"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1.2.3 Vector Space Retrieval</a:t>
            </a:r>
          </a:p>
        </p:txBody>
      </p:sp>
      <p:sp>
        <p:nvSpPr>
          <p:cNvPr id="51203" name="Rectangle 3"/>
          <p:cNvSpPr>
            <a:spLocks noGrp="1" noChangeArrowheads="1"/>
          </p:cNvSpPr>
          <p:nvPr>
            <p:ph idx="1"/>
          </p:nvPr>
        </p:nvSpPr>
        <p:spPr/>
        <p:txBody>
          <a:bodyPr lIns="92066" tIns="46034" rIns="92066" bIns="46034"/>
          <a:lstStyle/>
          <a:p>
            <a:pPr marL="0" indent="0" eaLnBrk="1" hangingPunct="1">
              <a:lnSpc>
                <a:spcPct val="90000"/>
              </a:lnSpc>
            </a:pPr>
            <a:r>
              <a:rPr lang="en-US" sz="2800" dirty="0">
                <a:latin typeface="Calibri" charset="0"/>
                <a:ea typeface="ＭＳ Ｐゴシック" charset="0"/>
              </a:rPr>
              <a:t>Limitations of Boolean Retrieval</a:t>
            </a:r>
          </a:p>
          <a:p>
            <a:pPr lvl="1" eaLnBrk="1" hangingPunct="1">
              <a:lnSpc>
                <a:spcPct val="90000"/>
              </a:lnSpc>
            </a:pPr>
            <a:r>
              <a:rPr lang="en-US" sz="2400" dirty="0">
                <a:latin typeface="Calibri" charset="0"/>
                <a:ea typeface="Calibri" charset="0"/>
                <a:cs typeface="Calibri" charset="0"/>
              </a:rPr>
              <a:t>No ranking: problems with handling large result sets</a:t>
            </a:r>
          </a:p>
          <a:p>
            <a:pPr lvl="1" eaLnBrk="1" hangingPunct="1">
              <a:lnSpc>
                <a:spcPct val="90000"/>
              </a:lnSpc>
            </a:pPr>
            <a:r>
              <a:rPr lang="en-US" sz="2400" dirty="0">
                <a:latin typeface="Calibri" charset="0"/>
                <a:ea typeface="Calibri" charset="0"/>
                <a:cs typeface="Calibri" charset="0"/>
              </a:rPr>
              <a:t>Queries are difficult to formulate</a:t>
            </a:r>
          </a:p>
          <a:p>
            <a:pPr lvl="1" eaLnBrk="1" hangingPunct="1">
              <a:lnSpc>
                <a:spcPct val="90000"/>
              </a:lnSpc>
            </a:pPr>
            <a:r>
              <a:rPr lang="en-US" sz="2400" dirty="0">
                <a:latin typeface="Calibri" charset="0"/>
                <a:ea typeface="Calibri" charset="0"/>
                <a:cs typeface="Calibri" charset="0"/>
              </a:rPr>
              <a:t>No tolerance for errors</a:t>
            </a:r>
          </a:p>
          <a:p>
            <a:pPr lvl="1" eaLnBrk="1" hangingPunct="1">
              <a:lnSpc>
                <a:spcPct val="90000"/>
              </a:lnSpc>
            </a:pPr>
            <a:r>
              <a:rPr lang="en-US" sz="2400" dirty="0">
                <a:latin typeface="Calibri" charset="0"/>
                <a:ea typeface="Calibri" charset="0"/>
                <a:cs typeface="Calibri" charset="0"/>
              </a:rPr>
              <a:t>Queries either return far too many results, or none</a:t>
            </a:r>
          </a:p>
          <a:p>
            <a:pPr marL="0" indent="0" eaLnBrk="1" hangingPunct="1">
              <a:lnSpc>
                <a:spcPct val="90000"/>
              </a:lnSpc>
            </a:pPr>
            <a:endParaRPr lang="en-US" sz="1800" dirty="0">
              <a:latin typeface="Calibri" charset="0"/>
              <a:ea typeface="ＭＳ Ｐゴシック" charset="0"/>
            </a:endParaRPr>
          </a:p>
          <a:p>
            <a:pPr marL="0" indent="0" eaLnBrk="1" hangingPunct="1">
              <a:lnSpc>
                <a:spcPct val="90000"/>
              </a:lnSpc>
            </a:pPr>
            <a:r>
              <a:rPr lang="en-US" sz="2800" dirty="0">
                <a:latin typeface="Calibri" charset="0"/>
                <a:ea typeface="ＭＳ Ｐゴシック" charset="0"/>
              </a:rPr>
              <a:t>Key Idea of Vector Space Retrieval </a:t>
            </a:r>
          </a:p>
          <a:p>
            <a:pPr lvl="1" eaLnBrk="1" hangingPunct="1">
              <a:lnSpc>
                <a:spcPct val="90000"/>
              </a:lnSpc>
            </a:pPr>
            <a:r>
              <a:rPr lang="en-US" sz="2400" dirty="0">
                <a:latin typeface="Calibri" charset="0"/>
                <a:ea typeface="Calibri" charset="0"/>
                <a:cs typeface="Calibri" charset="0"/>
              </a:rPr>
              <a:t>Use “free text” queries</a:t>
            </a:r>
          </a:p>
          <a:p>
            <a:pPr lvl="1" eaLnBrk="1" hangingPunct="1">
              <a:lnSpc>
                <a:spcPct val="90000"/>
              </a:lnSpc>
            </a:pPr>
            <a:r>
              <a:rPr lang="en-US" sz="2400" dirty="0">
                <a:latin typeface="Calibri" charset="0"/>
                <a:ea typeface="Calibri" charset="0"/>
                <a:cs typeface="Calibri" charset="0"/>
              </a:rPr>
              <a:t>represent both the document and the query by a weight vector in the m-dimensional keyword space assigning non-binary weights</a:t>
            </a:r>
          </a:p>
          <a:p>
            <a:pPr lvl="1" eaLnBrk="1" hangingPunct="1">
              <a:lnSpc>
                <a:spcPct val="90000"/>
              </a:lnSpc>
            </a:pPr>
            <a:r>
              <a:rPr lang="en-US" sz="2400" dirty="0">
                <a:latin typeface="Calibri" charset="0"/>
                <a:ea typeface="Calibri" charset="0"/>
                <a:cs typeface="Calibri" charset="0"/>
              </a:rPr>
              <a:t>determine their distance in the m-dimensional keyword space</a:t>
            </a:r>
          </a:p>
        </p:txBody>
      </p:sp>
      <p:sp>
        <p:nvSpPr>
          <p:cNvPr id="75779"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©2024, Karl Aberer, EPFL-IC, Laboratoire de systèmes d'informations répartis </a:t>
            </a:r>
            <a:endParaRPr lang="en-GB" sz="900">
              <a:latin typeface="Verdana" charset="0"/>
              <a:cs typeface="Calibri"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animEffect transition="in" filter="blinds(horizontal)">
                                      <p:cBhvr>
                                        <p:cTn id="7" dur="500"/>
                                        <p:tgtEl>
                                          <p:spTgt spid="5120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1203">
                                            <p:txEl>
                                              <p:pRg st="1" end="1"/>
                                            </p:txEl>
                                          </p:spTgt>
                                        </p:tgtEl>
                                        <p:attrNameLst>
                                          <p:attrName>style.visibility</p:attrName>
                                        </p:attrNameLst>
                                      </p:cBhvr>
                                      <p:to>
                                        <p:strVal val="visible"/>
                                      </p:to>
                                    </p:set>
                                    <p:animEffect transition="in" filter="blinds(horizontal)">
                                      <p:cBhvr>
                                        <p:cTn id="10" dur="500"/>
                                        <p:tgtEl>
                                          <p:spTgt spid="5120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1203">
                                            <p:txEl>
                                              <p:pRg st="2" end="2"/>
                                            </p:txEl>
                                          </p:spTgt>
                                        </p:tgtEl>
                                        <p:attrNameLst>
                                          <p:attrName>style.visibility</p:attrName>
                                        </p:attrNameLst>
                                      </p:cBhvr>
                                      <p:to>
                                        <p:strVal val="visible"/>
                                      </p:to>
                                    </p:set>
                                    <p:animEffect transition="in" filter="blinds(horizontal)">
                                      <p:cBhvr>
                                        <p:cTn id="13" dur="500"/>
                                        <p:tgtEl>
                                          <p:spTgt spid="5120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51203">
                                            <p:txEl>
                                              <p:pRg st="3" end="3"/>
                                            </p:txEl>
                                          </p:spTgt>
                                        </p:tgtEl>
                                        <p:attrNameLst>
                                          <p:attrName>style.visibility</p:attrName>
                                        </p:attrNameLst>
                                      </p:cBhvr>
                                      <p:to>
                                        <p:strVal val="visible"/>
                                      </p:to>
                                    </p:set>
                                    <p:animEffect transition="in" filter="blinds(horizontal)">
                                      <p:cBhvr>
                                        <p:cTn id="16" dur="500"/>
                                        <p:tgtEl>
                                          <p:spTgt spid="5120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51203">
                                            <p:txEl>
                                              <p:pRg st="4" end="4"/>
                                            </p:txEl>
                                          </p:spTgt>
                                        </p:tgtEl>
                                        <p:attrNameLst>
                                          <p:attrName>style.visibility</p:attrName>
                                        </p:attrNameLst>
                                      </p:cBhvr>
                                      <p:to>
                                        <p:strVal val="visible"/>
                                      </p:to>
                                    </p:set>
                                    <p:animEffect transition="in" filter="blinds(horizontal)">
                                      <p:cBhvr>
                                        <p:cTn id="19" dur="500"/>
                                        <p:tgtEl>
                                          <p:spTgt spid="51203">
                                            <p:txEl>
                                              <p:pRg st="4" end="4"/>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51203">
                                            <p:txEl>
                                              <p:pRg st="6" end="6"/>
                                            </p:txEl>
                                          </p:spTgt>
                                        </p:tgtEl>
                                        <p:attrNameLst>
                                          <p:attrName>style.visibility</p:attrName>
                                        </p:attrNameLst>
                                      </p:cBhvr>
                                      <p:to>
                                        <p:strVal val="visible"/>
                                      </p:to>
                                    </p:set>
                                    <p:animEffect transition="in" filter="blinds(horizontal)">
                                      <p:cBhvr>
                                        <p:cTn id="24" dur="500"/>
                                        <p:tgtEl>
                                          <p:spTgt spid="51203">
                                            <p:txEl>
                                              <p:pRg st="6" end="6"/>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51203">
                                            <p:txEl>
                                              <p:pRg st="7" end="7"/>
                                            </p:txEl>
                                          </p:spTgt>
                                        </p:tgtEl>
                                        <p:attrNameLst>
                                          <p:attrName>style.visibility</p:attrName>
                                        </p:attrNameLst>
                                      </p:cBhvr>
                                      <p:to>
                                        <p:strVal val="visible"/>
                                      </p:to>
                                    </p:set>
                                    <p:animEffect transition="in" filter="blinds(horizontal)">
                                      <p:cBhvr>
                                        <p:cTn id="27" dur="500"/>
                                        <p:tgtEl>
                                          <p:spTgt spid="51203">
                                            <p:txEl>
                                              <p:pRg st="7" end="7"/>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51203">
                                            <p:txEl>
                                              <p:pRg st="8" end="8"/>
                                            </p:txEl>
                                          </p:spTgt>
                                        </p:tgtEl>
                                        <p:attrNameLst>
                                          <p:attrName>style.visibility</p:attrName>
                                        </p:attrNameLst>
                                      </p:cBhvr>
                                      <p:to>
                                        <p:strVal val="visible"/>
                                      </p:to>
                                    </p:set>
                                    <p:animEffect transition="in" filter="blinds(horizontal)">
                                      <p:cBhvr>
                                        <p:cTn id="30" dur="500"/>
                                        <p:tgtEl>
                                          <p:spTgt spid="51203">
                                            <p:txEl>
                                              <p:pRg st="8" end="8"/>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51203">
                                            <p:txEl>
                                              <p:pRg st="9" end="9"/>
                                            </p:txEl>
                                          </p:spTgt>
                                        </p:tgtEl>
                                        <p:attrNameLst>
                                          <p:attrName>style.visibility</p:attrName>
                                        </p:attrNameLst>
                                      </p:cBhvr>
                                      <p:to>
                                        <p:strVal val="visible"/>
                                      </p:to>
                                    </p:set>
                                    <p:animEffect transition="in" filter="blinds(horizontal)">
                                      <p:cBhvr>
                                        <p:cTn id="33" dur="500"/>
                                        <p:tgtEl>
                                          <p:spTgt spid="5120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p:nvPr>
        </p:nvSpPr>
        <p:spPr>
          <a:xfrm>
            <a:off x="165099" y="304800"/>
            <a:ext cx="9453563" cy="914400"/>
          </a:xfrm>
        </p:spPr>
        <p:txBody>
          <a:bodyPr lIns="92066" tIns="46034" rIns="92066" bIns="46034"/>
          <a:lstStyle/>
          <a:p>
            <a:pPr eaLnBrk="1" hangingPunct="1"/>
            <a:r>
              <a:rPr lang="en-US" dirty="0">
                <a:latin typeface="Calibri" charset="0"/>
                <a:ea typeface="ＭＳ Ｐゴシック" charset="0"/>
              </a:rPr>
              <a:t>Similarity Computation in Vector Space Retrieval</a:t>
            </a:r>
          </a:p>
        </p:txBody>
      </p:sp>
      <mc:AlternateContent xmlns:mc="http://schemas.openxmlformats.org/markup-compatibility/2006" xmlns:a14="http://schemas.microsoft.com/office/drawing/2010/main">
        <mc:Choice Requires="a14">
          <p:sp>
            <p:nvSpPr>
              <p:cNvPr id="79874" name="Rectangle 3"/>
              <p:cNvSpPr>
                <a:spLocks noGrp="1" noChangeArrowheads="1"/>
              </p:cNvSpPr>
              <p:nvPr>
                <p:ph idx="1"/>
              </p:nvPr>
            </p:nvSpPr>
            <p:spPr>
              <a:xfrm>
                <a:off x="895350" y="5373688"/>
                <a:ext cx="5448300" cy="504825"/>
              </a:xfrm>
            </p:spPr>
            <p:txBody>
              <a:bodyPr lIns="92066" tIns="46034" rIns="92066" bIns="46034"/>
              <a:lstStyle/>
              <a:p>
                <a:pPr marL="0" indent="0" eaLnBrk="1" hangingPunct="1"/>
                <a:r>
                  <a:rPr lang="en-US" sz="1800" dirty="0">
                    <a:latin typeface="Calibri" charset="0"/>
                    <a:ea typeface="ＭＳ Ｐゴシック" charset="0"/>
                  </a:rPr>
                  <a:t>Since  </a:t>
                </a:r>
                <a:r>
                  <a:rPr lang="en-US" sz="1800" i="1" dirty="0" err="1">
                    <a:latin typeface="Calibri" charset="0"/>
                    <a:ea typeface="ＭＳ Ｐゴシック" charset="0"/>
                  </a:rPr>
                  <a:t>w</a:t>
                </a:r>
                <a:r>
                  <a:rPr lang="en-US" sz="1800" i="1" baseline="-25000" dirty="0" err="1">
                    <a:latin typeface="Calibri" charset="0"/>
                    <a:ea typeface="ＭＳ Ｐゴシック" charset="0"/>
                  </a:rPr>
                  <a:t>ij</a:t>
                </a:r>
                <a:r>
                  <a:rPr lang="en-US" sz="1800" i="1" dirty="0">
                    <a:latin typeface="Calibri" charset="0"/>
                    <a:ea typeface="ＭＳ Ｐゴシック" charset="0"/>
                  </a:rPr>
                  <a:t> &gt; 0  </a:t>
                </a:r>
                <a:r>
                  <a:rPr lang="en-US" sz="1800" dirty="0">
                    <a:latin typeface="Calibri" charset="0"/>
                    <a:ea typeface="ＭＳ Ｐゴシック" charset="0"/>
                  </a:rPr>
                  <a:t>and  </a:t>
                </a:r>
                <a:r>
                  <a:rPr lang="en-US" sz="1800" i="1" dirty="0" err="1">
                    <a:latin typeface="Calibri" charset="0"/>
                    <a:ea typeface="ＭＳ Ｐゴシック" charset="0"/>
                  </a:rPr>
                  <a:t>w</a:t>
                </a:r>
                <a:r>
                  <a:rPr lang="en-US" sz="1800" i="1" baseline="-25000" dirty="0" err="1">
                    <a:latin typeface="Calibri" charset="0"/>
                    <a:ea typeface="ＭＳ Ｐゴシック" charset="0"/>
                  </a:rPr>
                  <a:t>iq</a:t>
                </a:r>
                <a:r>
                  <a:rPr lang="en-US" sz="1800" i="1" dirty="0">
                    <a:latin typeface="Calibri" charset="0"/>
                    <a:ea typeface="ＭＳ Ｐゴシック" charset="0"/>
                  </a:rPr>
                  <a:t> </a:t>
                </a:r>
                <a14:m>
                  <m:oMath xmlns:m="http://schemas.openxmlformats.org/officeDocument/2006/math">
                    <m:r>
                      <a:rPr lang="en-US" sz="1800" i="1" smtClean="0">
                        <a:latin typeface="Cambria Math" charset="0"/>
                        <a:ea typeface="Cambria Math" charset="0"/>
                        <a:cs typeface="Cambria Math" charset="0"/>
                      </a:rPr>
                      <m:t>≥</m:t>
                    </m:r>
                  </m:oMath>
                </a14:m>
                <a:r>
                  <a:rPr lang="en-US" sz="1800" i="1" dirty="0">
                    <a:latin typeface="Calibri" charset="0"/>
                    <a:ea typeface="ＭＳ Ｐゴシック" charset="0"/>
                  </a:rPr>
                  <a:t> 0,  0 </a:t>
                </a:r>
                <a14:m>
                  <m:oMath xmlns:m="http://schemas.openxmlformats.org/officeDocument/2006/math">
                    <m:r>
                      <a:rPr lang="en-US" sz="1800" i="1" smtClean="0">
                        <a:latin typeface="Cambria Math" charset="0"/>
                        <a:ea typeface="Cambria Math" charset="0"/>
                        <a:cs typeface="Cambria Math" charset="0"/>
                      </a:rPr>
                      <m:t>≤</m:t>
                    </m:r>
                  </m:oMath>
                </a14:m>
                <a:r>
                  <a:rPr lang="en-US" sz="1800" i="1" dirty="0">
                    <a:latin typeface="Calibri" charset="0"/>
                    <a:ea typeface="ＭＳ Ｐゴシック" charset="0"/>
                  </a:rPr>
                  <a:t> sim(q, </a:t>
                </a:r>
                <a:r>
                  <a:rPr lang="en-US" sz="1800" i="1" dirty="0" err="1">
                    <a:latin typeface="Calibri" charset="0"/>
                    <a:ea typeface="ＭＳ Ｐゴシック" charset="0"/>
                  </a:rPr>
                  <a:t>d</a:t>
                </a:r>
                <a:r>
                  <a:rPr lang="en-US" sz="1800" i="1" baseline="-25000" dirty="0" err="1">
                    <a:latin typeface="Calibri" charset="0"/>
                    <a:ea typeface="ＭＳ Ｐゴシック" charset="0"/>
                  </a:rPr>
                  <a:t>j</a:t>
                </a:r>
                <a:r>
                  <a:rPr lang="en-US" sz="1800" i="1" dirty="0">
                    <a:latin typeface="Calibri" charset="0"/>
                    <a:ea typeface="ＭＳ Ｐゴシック" charset="0"/>
                  </a:rPr>
                  <a:t>) </a:t>
                </a:r>
                <a14:m>
                  <m:oMath xmlns:m="http://schemas.openxmlformats.org/officeDocument/2006/math">
                    <m:r>
                      <a:rPr lang="en-US" sz="1800" i="1" smtClean="0">
                        <a:latin typeface="Cambria Math" charset="0"/>
                        <a:ea typeface="Cambria Math" charset="0"/>
                        <a:cs typeface="Cambria Math" charset="0"/>
                      </a:rPr>
                      <m:t>≤</m:t>
                    </m:r>
                  </m:oMath>
                </a14:m>
                <a:r>
                  <a:rPr lang="en-US" sz="1800" i="1" dirty="0">
                    <a:latin typeface="Calibri" charset="0"/>
                    <a:ea typeface="ＭＳ Ｐゴシック" charset="0"/>
                  </a:rPr>
                  <a:t> 1</a:t>
                </a:r>
              </a:p>
            </p:txBody>
          </p:sp>
        </mc:Choice>
        <mc:Fallback xmlns="">
          <p:sp>
            <p:nvSpPr>
              <p:cNvPr id="79874" name="Rectangle 3"/>
              <p:cNvSpPr>
                <a:spLocks noGrp="1" noRot="1" noChangeAspect="1" noMove="1" noResize="1" noEditPoints="1" noAdjustHandles="1" noChangeArrowheads="1" noChangeShapeType="1" noTextEdit="1"/>
              </p:cNvSpPr>
              <p:nvPr>
                <p:ph idx="1"/>
              </p:nvPr>
            </p:nvSpPr>
            <p:spPr>
              <a:xfrm>
                <a:off x="895350" y="5373688"/>
                <a:ext cx="5448300" cy="504825"/>
              </a:xfrm>
              <a:blipFill rotWithShape="0">
                <a:blip r:embed="rId4"/>
                <a:stretch>
                  <a:fillRect l="-1007" t="-7317"/>
                </a:stretch>
              </a:blipFill>
            </p:spPr>
            <p:txBody>
              <a:bodyPr/>
              <a:lstStyle/>
              <a:p>
                <a:r>
                  <a:rPr lang="en-US">
                    <a:noFill/>
                  </a:rPr>
                  <a:t> </a:t>
                </a:r>
              </a:p>
            </p:txBody>
          </p:sp>
        </mc:Fallback>
      </mc:AlternateContent>
      <p:sp>
        <p:nvSpPr>
          <p:cNvPr id="79875"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©2024, Karl Aberer, EPFL-IC, Laboratoire de systèmes d'informations répartis </a:t>
            </a:r>
            <a:endParaRPr lang="en-GB" sz="900">
              <a:latin typeface="Verdana" charset="0"/>
              <a:cs typeface="Calibri" charset="0"/>
            </a:endParaRPr>
          </a:p>
        </p:txBody>
      </p:sp>
      <p:grpSp>
        <p:nvGrpSpPr>
          <p:cNvPr id="79876" name="Group 14"/>
          <p:cNvGrpSpPr>
            <a:grpSpLocks/>
          </p:cNvGrpSpPr>
          <p:nvPr/>
        </p:nvGrpSpPr>
        <p:grpSpPr bwMode="auto">
          <a:xfrm>
            <a:off x="6622522" y="2565400"/>
            <a:ext cx="2996140" cy="2244725"/>
            <a:chOff x="3629" y="1776"/>
            <a:chExt cx="1742" cy="1414"/>
          </a:xfrm>
        </p:grpSpPr>
        <p:sp>
          <p:nvSpPr>
            <p:cNvPr id="79879" name="Freeform 4"/>
            <p:cNvSpPr>
              <a:spLocks/>
            </p:cNvSpPr>
            <p:nvPr/>
          </p:nvSpPr>
          <p:spPr bwMode="auto">
            <a:xfrm>
              <a:off x="3879" y="2931"/>
              <a:ext cx="1441" cy="1"/>
            </a:xfrm>
            <a:custGeom>
              <a:avLst/>
              <a:gdLst>
                <a:gd name="T0" fmla="*/ 0 w 1441"/>
                <a:gd name="T1" fmla="*/ 0 h 1"/>
                <a:gd name="T2" fmla="*/ 1440 w 1441"/>
                <a:gd name="T3" fmla="*/ 0 h 1"/>
                <a:gd name="T4" fmla="*/ 0 60000 65536"/>
                <a:gd name="T5" fmla="*/ 0 60000 65536"/>
                <a:gd name="T6" fmla="*/ 0 w 1441"/>
                <a:gd name="T7" fmla="*/ 0 h 1"/>
                <a:gd name="T8" fmla="*/ 1441 w 1441"/>
                <a:gd name="T9" fmla="*/ 1 h 1"/>
              </a:gdLst>
              <a:ahLst/>
              <a:cxnLst>
                <a:cxn ang="T4">
                  <a:pos x="T0" y="T1"/>
                </a:cxn>
                <a:cxn ang="T5">
                  <a:pos x="T2" y="T3"/>
                </a:cxn>
              </a:cxnLst>
              <a:rect l="T6" t="T7" r="T8" b="T9"/>
              <a:pathLst>
                <a:path w="1441" h="1">
                  <a:moveTo>
                    <a:pt x="0" y="0"/>
                  </a:moveTo>
                  <a:lnTo>
                    <a:pt x="1440" y="0"/>
                  </a:lnTo>
                </a:path>
              </a:pathLst>
            </a:custGeom>
            <a:noFill/>
            <a:ln w="12700" cap="rnd">
              <a:solidFill>
                <a:srgbClr val="000000"/>
              </a:solidFill>
              <a:round/>
              <a:headEnd type="none" w="sm" len="sm"/>
              <a:tailEnd type="stealth"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9880" name="Freeform 5"/>
            <p:cNvSpPr>
              <a:spLocks/>
            </p:cNvSpPr>
            <p:nvPr/>
          </p:nvSpPr>
          <p:spPr bwMode="auto">
            <a:xfrm>
              <a:off x="3879" y="1827"/>
              <a:ext cx="1" cy="1105"/>
            </a:xfrm>
            <a:custGeom>
              <a:avLst/>
              <a:gdLst>
                <a:gd name="T0" fmla="*/ 0 w 1"/>
                <a:gd name="T1" fmla="*/ 1104 h 1105"/>
                <a:gd name="T2" fmla="*/ 0 w 1"/>
                <a:gd name="T3" fmla="*/ 0 h 1105"/>
                <a:gd name="T4" fmla="*/ 0 60000 65536"/>
                <a:gd name="T5" fmla="*/ 0 60000 65536"/>
                <a:gd name="T6" fmla="*/ 0 w 1"/>
                <a:gd name="T7" fmla="*/ 0 h 1105"/>
                <a:gd name="T8" fmla="*/ 1 w 1"/>
                <a:gd name="T9" fmla="*/ 1105 h 1105"/>
              </a:gdLst>
              <a:ahLst/>
              <a:cxnLst>
                <a:cxn ang="T4">
                  <a:pos x="T0" y="T1"/>
                </a:cxn>
                <a:cxn ang="T5">
                  <a:pos x="T2" y="T3"/>
                </a:cxn>
              </a:cxnLst>
              <a:rect l="T6" t="T7" r="T8" b="T9"/>
              <a:pathLst>
                <a:path w="1" h="1105">
                  <a:moveTo>
                    <a:pt x="0" y="1104"/>
                  </a:moveTo>
                  <a:lnTo>
                    <a:pt x="0" y="0"/>
                  </a:lnTo>
                </a:path>
              </a:pathLst>
            </a:custGeom>
            <a:noFill/>
            <a:ln w="12700" cap="rnd">
              <a:solidFill>
                <a:srgbClr val="000000"/>
              </a:solidFill>
              <a:round/>
              <a:headEnd type="none" w="sm" len="sm"/>
              <a:tailEnd type="stealth"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9881" name="Freeform 6"/>
            <p:cNvSpPr>
              <a:spLocks/>
            </p:cNvSpPr>
            <p:nvPr/>
          </p:nvSpPr>
          <p:spPr bwMode="auto">
            <a:xfrm>
              <a:off x="3879" y="2643"/>
              <a:ext cx="1057" cy="289"/>
            </a:xfrm>
            <a:custGeom>
              <a:avLst/>
              <a:gdLst>
                <a:gd name="T0" fmla="*/ 0 w 1057"/>
                <a:gd name="T1" fmla="*/ 288 h 289"/>
                <a:gd name="T2" fmla="*/ 1056 w 1057"/>
                <a:gd name="T3" fmla="*/ 0 h 289"/>
                <a:gd name="T4" fmla="*/ 0 60000 65536"/>
                <a:gd name="T5" fmla="*/ 0 60000 65536"/>
                <a:gd name="T6" fmla="*/ 0 w 1057"/>
                <a:gd name="T7" fmla="*/ 0 h 289"/>
                <a:gd name="T8" fmla="*/ 1057 w 1057"/>
                <a:gd name="T9" fmla="*/ 289 h 289"/>
              </a:gdLst>
              <a:ahLst/>
              <a:cxnLst>
                <a:cxn ang="T4">
                  <a:pos x="T0" y="T1"/>
                </a:cxn>
                <a:cxn ang="T5">
                  <a:pos x="T2" y="T3"/>
                </a:cxn>
              </a:cxnLst>
              <a:rect l="T6" t="T7" r="T8" b="T9"/>
              <a:pathLst>
                <a:path w="1057" h="289">
                  <a:moveTo>
                    <a:pt x="0" y="288"/>
                  </a:moveTo>
                  <a:lnTo>
                    <a:pt x="1056" y="0"/>
                  </a:lnTo>
                </a:path>
              </a:pathLst>
            </a:custGeom>
            <a:noFill/>
            <a:ln w="25400" cap="rnd">
              <a:solidFill>
                <a:schemeClr val="tx1"/>
              </a:solidFill>
              <a:round/>
              <a:headEnd type="none" w="sm" len="sm"/>
              <a:tailEnd type="stealth"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9882" name="Freeform 7"/>
            <p:cNvSpPr>
              <a:spLocks/>
            </p:cNvSpPr>
            <p:nvPr/>
          </p:nvSpPr>
          <p:spPr bwMode="auto">
            <a:xfrm>
              <a:off x="3879" y="2115"/>
              <a:ext cx="625" cy="817"/>
            </a:xfrm>
            <a:custGeom>
              <a:avLst/>
              <a:gdLst>
                <a:gd name="T0" fmla="*/ 0 w 625"/>
                <a:gd name="T1" fmla="*/ 816 h 817"/>
                <a:gd name="T2" fmla="*/ 624 w 625"/>
                <a:gd name="T3" fmla="*/ 0 h 817"/>
                <a:gd name="T4" fmla="*/ 0 60000 65536"/>
                <a:gd name="T5" fmla="*/ 0 60000 65536"/>
                <a:gd name="T6" fmla="*/ 0 w 625"/>
                <a:gd name="T7" fmla="*/ 0 h 817"/>
                <a:gd name="T8" fmla="*/ 625 w 625"/>
                <a:gd name="T9" fmla="*/ 817 h 817"/>
              </a:gdLst>
              <a:ahLst/>
              <a:cxnLst>
                <a:cxn ang="T4">
                  <a:pos x="T0" y="T1"/>
                </a:cxn>
                <a:cxn ang="T5">
                  <a:pos x="T2" y="T3"/>
                </a:cxn>
              </a:cxnLst>
              <a:rect l="T6" t="T7" r="T8" b="T9"/>
              <a:pathLst>
                <a:path w="625" h="817">
                  <a:moveTo>
                    <a:pt x="0" y="816"/>
                  </a:moveTo>
                  <a:lnTo>
                    <a:pt x="624" y="0"/>
                  </a:lnTo>
                </a:path>
              </a:pathLst>
            </a:custGeom>
            <a:noFill/>
            <a:ln w="25400" cap="rnd">
              <a:solidFill>
                <a:srgbClr val="FF0000"/>
              </a:solidFill>
              <a:round/>
              <a:headEnd type="none" w="sm" len="sm"/>
              <a:tailEnd type="stealth"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9883" name="Rectangle 8"/>
            <p:cNvSpPr>
              <a:spLocks noChangeArrowheads="1"/>
            </p:cNvSpPr>
            <p:nvPr/>
          </p:nvSpPr>
          <p:spPr bwMode="auto">
            <a:xfrm>
              <a:off x="4263" y="1920"/>
              <a:ext cx="193" cy="2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eaLnBrk="0" hangingPunct="0"/>
              <a:r>
                <a:rPr lang="en-US" sz="1600" b="1" dirty="0" err="1">
                  <a:solidFill>
                    <a:srgbClr val="FF0000"/>
                  </a:solidFill>
                  <a:latin typeface="Calibri" panose="020F0502020204030204" pitchFamily="34" charset="0"/>
                  <a:cs typeface="Calibri" panose="020F0502020204030204" pitchFamily="34" charset="0"/>
                </a:rPr>
                <a:t>d</a:t>
              </a:r>
              <a:r>
                <a:rPr lang="en-US" sz="1600" b="1" baseline="-25000" dirty="0" err="1">
                  <a:solidFill>
                    <a:srgbClr val="FF0000"/>
                  </a:solidFill>
                  <a:latin typeface="Calibri" panose="020F0502020204030204" pitchFamily="34" charset="0"/>
                  <a:cs typeface="Calibri" panose="020F0502020204030204" pitchFamily="34" charset="0"/>
                </a:rPr>
                <a:t>j</a:t>
              </a:r>
              <a:endParaRPr lang="en-US" sz="1600" b="1" baseline="-25000" dirty="0">
                <a:solidFill>
                  <a:srgbClr val="FF0000"/>
                </a:solidFill>
                <a:latin typeface="Calibri" panose="020F0502020204030204" pitchFamily="34" charset="0"/>
                <a:cs typeface="Calibri" panose="020F0502020204030204" pitchFamily="34" charset="0"/>
              </a:endParaRPr>
            </a:p>
          </p:txBody>
        </p:sp>
        <p:sp>
          <p:nvSpPr>
            <p:cNvPr id="79884" name="Rectangle 9"/>
            <p:cNvSpPr>
              <a:spLocks noChangeArrowheads="1"/>
            </p:cNvSpPr>
            <p:nvPr/>
          </p:nvSpPr>
          <p:spPr bwMode="auto">
            <a:xfrm>
              <a:off x="4839" y="2640"/>
              <a:ext cx="172" cy="2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eaLnBrk="0" hangingPunct="0"/>
              <a:r>
                <a:rPr lang="en-US" sz="1600" b="1" dirty="0">
                  <a:latin typeface="Calibri" panose="020F0502020204030204" pitchFamily="34" charset="0"/>
                  <a:cs typeface="Calibri" panose="020F0502020204030204" pitchFamily="34" charset="0"/>
                </a:rPr>
                <a:t>q</a:t>
              </a:r>
            </a:p>
          </p:txBody>
        </p:sp>
        <p:sp>
          <p:nvSpPr>
            <p:cNvPr id="79885" name="Freeform 10"/>
            <p:cNvSpPr>
              <a:spLocks/>
            </p:cNvSpPr>
            <p:nvPr/>
          </p:nvSpPr>
          <p:spPr bwMode="auto">
            <a:xfrm>
              <a:off x="4167" y="2547"/>
              <a:ext cx="97" cy="283"/>
            </a:xfrm>
            <a:custGeom>
              <a:avLst/>
              <a:gdLst>
                <a:gd name="T0" fmla="*/ 0 w 97"/>
                <a:gd name="T1" fmla="*/ 0 h 283"/>
                <a:gd name="T2" fmla="*/ 20 w 97"/>
                <a:gd name="T3" fmla="*/ 2 h 283"/>
                <a:gd name="T4" fmla="*/ 38 w 97"/>
                <a:gd name="T5" fmla="*/ 8 h 283"/>
                <a:gd name="T6" fmla="*/ 54 w 97"/>
                <a:gd name="T7" fmla="*/ 17 h 283"/>
                <a:gd name="T8" fmla="*/ 68 w 97"/>
                <a:gd name="T9" fmla="*/ 30 h 283"/>
                <a:gd name="T10" fmla="*/ 80 w 97"/>
                <a:gd name="T11" fmla="*/ 45 h 283"/>
                <a:gd name="T12" fmla="*/ 89 w 97"/>
                <a:gd name="T13" fmla="*/ 62 h 283"/>
                <a:gd name="T14" fmla="*/ 94 w 97"/>
                <a:gd name="T15" fmla="*/ 81 h 283"/>
                <a:gd name="T16" fmla="*/ 96 w 97"/>
                <a:gd name="T17" fmla="*/ 101 h 283"/>
                <a:gd name="T18" fmla="*/ 96 w 97"/>
                <a:gd name="T19" fmla="*/ 159 h 283"/>
                <a:gd name="T20" fmla="*/ 95 w 97"/>
                <a:gd name="T21" fmla="*/ 174 h 283"/>
                <a:gd name="T22" fmla="*/ 92 w 97"/>
                <a:gd name="T23" fmla="*/ 190 h 283"/>
                <a:gd name="T24" fmla="*/ 86 w 97"/>
                <a:gd name="T25" fmla="*/ 204 h 283"/>
                <a:gd name="T26" fmla="*/ 79 w 97"/>
                <a:gd name="T27" fmla="*/ 217 h 283"/>
                <a:gd name="T28" fmla="*/ 69 w 97"/>
                <a:gd name="T29" fmla="*/ 229 h 283"/>
                <a:gd name="T30" fmla="*/ 58 w 97"/>
                <a:gd name="T31" fmla="*/ 239 h 283"/>
                <a:gd name="T32" fmla="*/ 46 w 97"/>
                <a:gd name="T33" fmla="*/ 247 h 283"/>
                <a:gd name="T34" fmla="*/ 32 w 97"/>
                <a:gd name="T35" fmla="*/ 254 h 283"/>
                <a:gd name="T36" fmla="*/ 32 w 97"/>
                <a:gd name="T37" fmla="*/ 282 h 283"/>
                <a:gd name="T38" fmla="*/ 0 w 97"/>
                <a:gd name="T39" fmla="*/ 231 h 283"/>
                <a:gd name="T40" fmla="*/ 32 w 97"/>
                <a:gd name="T41" fmla="*/ 167 h 283"/>
                <a:gd name="T42" fmla="*/ 32 w 97"/>
                <a:gd name="T43" fmla="*/ 196 h 283"/>
                <a:gd name="T44" fmla="*/ 53 w 97"/>
                <a:gd name="T45" fmla="*/ 186 h 283"/>
                <a:gd name="T46" fmla="*/ 70 w 97"/>
                <a:gd name="T47" fmla="*/ 171 h 283"/>
                <a:gd name="T48" fmla="*/ 83 w 97"/>
                <a:gd name="T49" fmla="*/ 152 h 283"/>
                <a:gd name="T50" fmla="*/ 92 w 97"/>
                <a:gd name="T51" fmla="*/ 130 h 283"/>
                <a:gd name="T52" fmla="*/ 92 w 97"/>
                <a:gd name="T53" fmla="*/ 130 h 283"/>
                <a:gd name="T54" fmla="*/ 86 w 97"/>
                <a:gd name="T55" fmla="*/ 115 h 283"/>
                <a:gd name="T56" fmla="*/ 79 w 97"/>
                <a:gd name="T57" fmla="*/ 101 h 283"/>
                <a:gd name="T58" fmla="*/ 69 w 97"/>
                <a:gd name="T59" fmla="*/ 88 h 283"/>
                <a:gd name="T60" fmla="*/ 58 w 97"/>
                <a:gd name="T61" fmla="*/ 78 h 283"/>
                <a:gd name="T62" fmla="*/ 45 w 97"/>
                <a:gd name="T63" fmla="*/ 69 h 283"/>
                <a:gd name="T64" fmla="*/ 31 w 97"/>
                <a:gd name="T65" fmla="*/ 63 h 283"/>
                <a:gd name="T66" fmla="*/ 16 w 97"/>
                <a:gd name="T67" fmla="*/ 59 h 283"/>
                <a:gd name="T68" fmla="*/ 0 w 97"/>
                <a:gd name="T69" fmla="*/ 58 h 28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7"/>
                <a:gd name="T106" fmla="*/ 0 h 283"/>
                <a:gd name="T107" fmla="*/ 97 w 97"/>
                <a:gd name="T108" fmla="*/ 283 h 28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7" h="283">
                  <a:moveTo>
                    <a:pt x="0" y="0"/>
                  </a:moveTo>
                  <a:lnTo>
                    <a:pt x="20" y="2"/>
                  </a:lnTo>
                  <a:lnTo>
                    <a:pt x="38" y="8"/>
                  </a:lnTo>
                  <a:lnTo>
                    <a:pt x="54" y="17"/>
                  </a:lnTo>
                  <a:lnTo>
                    <a:pt x="68" y="30"/>
                  </a:lnTo>
                  <a:lnTo>
                    <a:pt x="80" y="45"/>
                  </a:lnTo>
                  <a:lnTo>
                    <a:pt x="89" y="62"/>
                  </a:lnTo>
                  <a:lnTo>
                    <a:pt x="94" y="81"/>
                  </a:lnTo>
                  <a:lnTo>
                    <a:pt x="96" y="101"/>
                  </a:lnTo>
                  <a:lnTo>
                    <a:pt x="96" y="159"/>
                  </a:lnTo>
                  <a:lnTo>
                    <a:pt x="95" y="174"/>
                  </a:lnTo>
                  <a:lnTo>
                    <a:pt x="92" y="190"/>
                  </a:lnTo>
                  <a:lnTo>
                    <a:pt x="86" y="204"/>
                  </a:lnTo>
                  <a:lnTo>
                    <a:pt x="79" y="217"/>
                  </a:lnTo>
                  <a:lnTo>
                    <a:pt x="69" y="229"/>
                  </a:lnTo>
                  <a:lnTo>
                    <a:pt x="58" y="239"/>
                  </a:lnTo>
                  <a:lnTo>
                    <a:pt x="46" y="247"/>
                  </a:lnTo>
                  <a:lnTo>
                    <a:pt x="32" y="254"/>
                  </a:lnTo>
                  <a:lnTo>
                    <a:pt x="32" y="282"/>
                  </a:lnTo>
                  <a:lnTo>
                    <a:pt x="0" y="231"/>
                  </a:lnTo>
                  <a:lnTo>
                    <a:pt x="32" y="167"/>
                  </a:lnTo>
                  <a:lnTo>
                    <a:pt x="32" y="196"/>
                  </a:lnTo>
                  <a:lnTo>
                    <a:pt x="53" y="186"/>
                  </a:lnTo>
                  <a:lnTo>
                    <a:pt x="70" y="171"/>
                  </a:lnTo>
                  <a:lnTo>
                    <a:pt x="83" y="152"/>
                  </a:lnTo>
                  <a:lnTo>
                    <a:pt x="92" y="130"/>
                  </a:lnTo>
                  <a:lnTo>
                    <a:pt x="86" y="115"/>
                  </a:lnTo>
                  <a:lnTo>
                    <a:pt x="79" y="101"/>
                  </a:lnTo>
                  <a:lnTo>
                    <a:pt x="69" y="88"/>
                  </a:lnTo>
                  <a:lnTo>
                    <a:pt x="58" y="78"/>
                  </a:lnTo>
                  <a:lnTo>
                    <a:pt x="45" y="69"/>
                  </a:lnTo>
                  <a:lnTo>
                    <a:pt x="31" y="63"/>
                  </a:lnTo>
                  <a:lnTo>
                    <a:pt x="16" y="59"/>
                  </a:lnTo>
                  <a:lnTo>
                    <a:pt x="0" y="58"/>
                  </a:lnTo>
                </a:path>
              </a:pathLst>
            </a:custGeom>
            <a:solidFill>
              <a:schemeClr val="tx2"/>
            </a:solidFill>
            <a:ln w="12700" cap="rnd">
              <a:solidFill>
                <a:schemeClr val="tx1"/>
              </a:solidFill>
              <a:round/>
              <a:headEnd type="none" w="sm" len="sm"/>
              <a:tailEnd type="none" w="sm" len="sm"/>
            </a:ln>
          </p:spPr>
          <p:txBody>
            <a:bodyPr/>
            <a:lstStyle/>
            <a:p>
              <a:endParaRPr lang="en-US"/>
            </a:p>
          </p:txBody>
        </p:sp>
        <p:sp>
          <p:nvSpPr>
            <p:cNvPr id="79886" name="Rectangle 11"/>
            <p:cNvSpPr>
              <a:spLocks noChangeArrowheads="1"/>
            </p:cNvSpPr>
            <p:nvPr/>
          </p:nvSpPr>
          <p:spPr bwMode="auto">
            <a:xfrm>
              <a:off x="4263" y="2451"/>
              <a:ext cx="241"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eaLnBrk="0" hangingPunct="0"/>
              <a:r>
                <a:rPr lang="en-US" sz="2400">
                  <a:solidFill>
                    <a:schemeClr val="tx2"/>
                  </a:solidFill>
                  <a:latin typeface="Symbol" charset="0"/>
                  <a:cs typeface="Calibri" charset="0"/>
                </a:rPr>
                <a:t>Q</a:t>
              </a:r>
            </a:p>
          </p:txBody>
        </p:sp>
        <p:sp>
          <p:nvSpPr>
            <p:cNvPr id="79887" name="Rectangle 12"/>
            <p:cNvSpPr>
              <a:spLocks noChangeArrowheads="1"/>
            </p:cNvSpPr>
            <p:nvPr/>
          </p:nvSpPr>
          <p:spPr bwMode="auto">
            <a:xfrm>
              <a:off x="3629" y="1776"/>
              <a:ext cx="205" cy="2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algn="ctr"/>
              <a:r>
                <a:rPr lang="en-US" sz="1600" b="1">
                  <a:latin typeface="Calibri" panose="020F0502020204030204" pitchFamily="34" charset="0"/>
                  <a:cs typeface="Calibri" panose="020F0502020204030204" pitchFamily="34" charset="0"/>
                </a:rPr>
                <a:t>k</a:t>
              </a:r>
              <a:r>
                <a:rPr lang="en-US" sz="1600" b="1" baseline="-25000">
                  <a:latin typeface="Calibri" panose="020F0502020204030204" pitchFamily="34" charset="0"/>
                  <a:cs typeface="Calibri" panose="020F0502020204030204" pitchFamily="34" charset="0"/>
                </a:rPr>
                <a:t>1</a:t>
              </a:r>
            </a:p>
          </p:txBody>
        </p:sp>
        <p:sp>
          <p:nvSpPr>
            <p:cNvPr id="79888" name="Rectangle 13"/>
            <p:cNvSpPr>
              <a:spLocks noChangeArrowheads="1"/>
            </p:cNvSpPr>
            <p:nvPr/>
          </p:nvSpPr>
          <p:spPr bwMode="auto">
            <a:xfrm>
              <a:off x="5136" y="2976"/>
              <a:ext cx="235" cy="2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algn="ctr"/>
              <a:r>
                <a:rPr lang="en-US" sz="1600" b="1" dirty="0">
                  <a:latin typeface="Calibri" panose="020F0502020204030204" pitchFamily="34" charset="0"/>
                  <a:cs typeface="Calibri" panose="020F0502020204030204" pitchFamily="34" charset="0"/>
                </a:rPr>
                <a:t>k</a:t>
              </a:r>
              <a:r>
                <a:rPr lang="en-US" sz="1600" b="1" baseline="-25000" dirty="0">
                  <a:latin typeface="Calibri" panose="020F0502020204030204" pitchFamily="34" charset="0"/>
                  <a:cs typeface="Calibri" panose="020F0502020204030204" pitchFamily="34" charset="0"/>
                </a:rPr>
                <a:t>m</a:t>
              </a:r>
            </a:p>
          </p:txBody>
        </p:sp>
      </p:grpSp>
      <p:graphicFrame>
        <p:nvGraphicFramePr>
          <p:cNvPr id="79877" name="Object 65"/>
          <p:cNvGraphicFramePr>
            <a:graphicFrameLocks/>
          </p:cNvGraphicFramePr>
          <p:nvPr/>
        </p:nvGraphicFramePr>
        <p:xfrm>
          <a:off x="1050925" y="1666875"/>
          <a:ext cx="4813300" cy="3714750"/>
        </p:xfrm>
        <a:graphic>
          <a:graphicData uri="http://schemas.openxmlformats.org/presentationml/2006/ole">
            <mc:AlternateContent xmlns:mc="http://schemas.openxmlformats.org/markup-compatibility/2006">
              <mc:Choice xmlns:v="urn:schemas-microsoft-com:vml" Requires="v">
                <p:oleObj name="Equation" r:id="rId5" imgW="2527300" imgH="1917700" progId="Equation.3">
                  <p:embed/>
                </p:oleObj>
              </mc:Choice>
              <mc:Fallback>
                <p:oleObj name="Equation" r:id="rId5" imgW="2527300" imgH="1917700" progId="Equation.3">
                  <p:embed/>
                  <p:pic>
                    <p:nvPicPr>
                      <p:cNvPr id="0" name="Object 6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0925" y="1666875"/>
                        <a:ext cx="4813300" cy="37147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79878" name="AutoShape 17"/>
          <p:cNvSpPr>
            <a:spLocks noChangeArrowheads="1"/>
          </p:cNvSpPr>
          <p:nvPr/>
        </p:nvSpPr>
        <p:spPr bwMode="auto">
          <a:xfrm>
            <a:off x="615950" y="1628775"/>
            <a:ext cx="5710238" cy="4171950"/>
          </a:xfrm>
          <a:prstGeom prst="roundRect">
            <a:avLst>
              <a:gd name="adj" fmla="val 6333"/>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91431" tIns="45715" rIns="91431" bIns="45715">
            <a:spAutoFit/>
          </a:bodyPr>
          <a:lstStyle/>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Vector Space Retrieval - Properties</a:t>
            </a:r>
          </a:p>
        </p:txBody>
      </p:sp>
      <p:sp>
        <p:nvSpPr>
          <p:cNvPr id="51203" name="Rectangle 3"/>
          <p:cNvSpPr>
            <a:spLocks noGrp="1" noChangeArrowheads="1"/>
          </p:cNvSpPr>
          <p:nvPr>
            <p:ph idx="1"/>
          </p:nvPr>
        </p:nvSpPr>
        <p:spPr/>
        <p:txBody>
          <a:bodyPr lIns="92066" tIns="46034" rIns="92066" bIns="46034"/>
          <a:lstStyle/>
          <a:p>
            <a:pPr marL="0" indent="0" eaLnBrk="1" hangingPunct="1">
              <a:lnSpc>
                <a:spcPct val="90000"/>
              </a:lnSpc>
            </a:pPr>
            <a:r>
              <a:rPr lang="en-US" sz="2800" dirty="0">
                <a:latin typeface="Calibri" charset="0"/>
                <a:ea typeface="ＭＳ Ｐゴシック" charset="0"/>
              </a:rPr>
              <a:t>Properties</a:t>
            </a:r>
          </a:p>
          <a:p>
            <a:pPr lvl="1" eaLnBrk="1" hangingPunct="1">
              <a:lnSpc>
                <a:spcPct val="90000"/>
              </a:lnSpc>
            </a:pPr>
            <a:r>
              <a:rPr lang="en-US" sz="2400" dirty="0">
                <a:latin typeface="Calibri" charset="0"/>
                <a:ea typeface="Calibri" charset="0"/>
                <a:cs typeface="Calibri" charset="0"/>
              </a:rPr>
              <a:t>Ranking of documents according to similarity value</a:t>
            </a:r>
          </a:p>
          <a:p>
            <a:pPr lvl="1" eaLnBrk="1" hangingPunct="1">
              <a:lnSpc>
                <a:spcPct val="90000"/>
              </a:lnSpc>
            </a:pPr>
            <a:r>
              <a:rPr lang="en-US" sz="2400" dirty="0">
                <a:latin typeface="Calibri" charset="0"/>
                <a:ea typeface="Calibri" charset="0"/>
                <a:cs typeface="Calibri" charset="0"/>
              </a:rPr>
              <a:t>Documents can be retrieved even if they don</a:t>
            </a:r>
            <a:r>
              <a:rPr lang="fr-CH" sz="2400" dirty="0">
                <a:latin typeface="Calibri" charset="0"/>
                <a:ea typeface="ＭＳ Ｐゴシック" charset="0"/>
                <a:cs typeface="ＭＳ Ｐゴシック" charset="0"/>
              </a:rPr>
              <a:t>’</a:t>
            </a:r>
            <a:r>
              <a:rPr lang="en-US" altLang="ja-JP" sz="2400" dirty="0">
                <a:latin typeface="Calibri" charset="0"/>
                <a:ea typeface="ＭＳ Ｐゴシック" charset="0"/>
                <a:cs typeface="ＭＳ Ｐゴシック" charset="0"/>
              </a:rPr>
              <a:t>t contain some query keyword</a:t>
            </a:r>
          </a:p>
          <a:p>
            <a:pPr marL="0" indent="0" eaLnBrk="1" hangingPunct="1">
              <a:lnSpc>
                <a:spcPct val="90000"/>
              </a:lnSpc>
            </a:pPr>
            <a:endParaRPr lang="en-US" sz="1800" dirty="0">
              <a:latin typeface="Calibri" charset="0"/>
              <a:ea typeface="ＭＳ Ｐゴシック" charset="0"/>
            </a:endParaRPr>
          </a:p>
          <a:p>
            <a:pPr marL="0" indent="0" eaLnBrk="1" hangingPunct="1">
              <a:lnSpc>
                <a:spcPct val="90000"/>
              </a:lnSpc>
            </a:pPr>
            <a:r>
              <a:rPr lang="en-US" sz="2800" dirty="0">
                <a:latin typeface="Calibri" charset="0"/>
                <a:ea typeface="ＭＳ Ｐゴシック" charset="0"/>
              </a:rPr>
              <a:t>Today</a:t>
            </a:r>
            <a:r>
              <a:rPr lang="fr-CH" sz="2800" dirty="0">
                <a:latin typeface="Calibri" charset="0"/>
                <a:ea typeface="ＭＳ Ｐゴシック" charset="0"/>
              </a:rPr>
              <a:t>’</a:t>
            </a:r>
            <a:r>
              <a:rPr lang="en-US" altLang="ja-JP" sz="2800" dirty="0">
                <a:latin typeface="Calibri" charset="0"/>
                <a:ea typeface="ＭＳ Ｐゴシック" charset="0"/>
              </a:rPr>
              <a:t>s standard text retrieval technique </a:t>
            </a:r>
          </a:p>
          <a:p>
            <a:pPr lvl="1" eaLnBrk="1" hangingPunct="1">
              <a:lnSpc>
                <a:spcPct val="90000"/>
              </a:lnSpc>
            </a:pPr>
            <a:r>
              <a:rPr lang="en-US" sz="2400" dirty="0">
                <a:latin typeface="Calibri" charset="0"/>
                <a:ea typeface="Calibri" charset="0"/>
                <a:cs typeface="Calibri" charset="0"/>
              </a:rPr>
              <a:t>Web Search Engines</a:t>
            </a:r>
          </a:p>
          <a:p>
            <a:pPr lvl="1" eaLnBrk="1" hangingPunct="1">
              <a:lnSpc>
                <a:spcPct val="90000"/>
              </a:lnSpc>
            </a:pPr>
            <a:r>
              <a:rPr lang="en-US" sz="2400" dirty="0">
                <a:latin typeface="Calibri" charset="0"/>
                <a:ea typeface="Calibri" charset="0"/>
                <a:cs typeface="Calibri" charset="0"/>
              </a:rPr>
              <a:t>The vector model is the basis of most search engines, however they do not rely on it exclusively</a:t>
            </a:r>
          </a:p>
          <a:p>
            <a:pPr lvl="1" eaLnBrk="1" hangingPunct="1">
              <a:lnSpc>
                <a:spcPct val="90000"/>
              </a:lnSpc>
            </a:pPr>
            <a:r>
              <a:rPr lang="en-US" sz="2400" dirty="0">
                <a:latin typeface="Calibri" charset="0"/>
                <a:ea typeface="Calibri" charset="0"/>
                <a:cs typeface="Calibri" charset="0"/>
              </a:rPr>
              <a:t>It is simple and fast to compute</a:t>
            </a:r>
          </a:p>
          <a:p>
            <a:pPr marL="0" indent="0" eaLnBrk="1" hangingPunct="1">
              <a:lnSpc>
                <a:spcPct val="90000"/>
              </a:lnSpc>
              <a:buFontTx/>
              <a:buChar char="–"/>
            </a:pPr>
            <a:endParaRPr lang="en-US" sz="1600" dirty="0">
              <a:latin typeface="Calibri" charset="0"/>
              <a:ea typeface="ＭＳ Ｐゴシック" charset="0"/>
            </a:endParaRPr>
          </a:p>
        </p:txBody>
      </p:sp>
      <p:sp>
        <p:nvSpPr>
          <p:cNvPr id="77827"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©2024, Karl Aberer, EPFL-IC, Laboratoire de systèmes d'informations répartis </a:t>
            </a:r>
            <a:endParaRPr lang="en-GB" sz="900">
              <a:latin typeface="Verdana" charset="0"/>
              <a:cs typeface="Calibri"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animEffect transition="in" filter="blinds(horizontal)">
                                      <p:cBhvr>
                                        <p:cTn id="7" dur="500"/>
                                        <p:tgtEl>
                                          <p:spTgt spid="5120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1203">
                                            <p:txEl>
                                              <p:pRg st="1" end="1"/>
                                            </p:txEl>
                                          </p:spTgt>
                                        </p:tgtEl>
                                        <p:attrNameLst>
                                          <p:attrName>style.visibility</p:attrName>
                                        </p:attrNameLst>
                                      </p:cBhvr>
                                      <p:to>
                                        <p:strVal val="visible"/>
                                      </p:to>
                                    </p:set>
                                    <p:animEffect transition="in" filter="blinds(horizontal)">
                                      <p:cBhvr>
                                        <p:cTn id="10" dur="500"/>
                                        <p:tgtEl>
                                          <p:spTgt spid="5120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1203">
                                            <p:txEl>
                                              <p:pRg st="2" end="2"/>
                                            </p:txEl>
                                          </p:spTgt>
                                        </p:tgtEl>
                                        <p:attrNameLst>
                                          <p:attrName>style.visibility</p:attrName>
                                        </p:attrNameLst>
                                      </p:cBhvr>
                                      <p:to>
                                        <p:strVal val="visible"/>
                                      </p:to>
                                    </p:set>
                                    <p:animEffect transition="in" filter="blinds(horizontal)">
                                      <p:cBhvr>
                                        <p:cTn id="13" dur="500"/>
                                        <p:tgtEl>
                                          <p:spTgt spid="51203">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51203">
                                            <p:txEl>
                                              <p:pRg st="4" end="4"/>
                                            </p:txEl>
                                          </p:spTgt>
                                        </p:tgtEl>
                                        <p:attrNameLst>
                                          <p:attrName>style.visibility</p:attrName>
                                        </p:attrNameLst>
                                      </p:cBhvr>
                                      <p:to>
                                        <p:strVal val="visible"/>
                                      </p:to>
                                    </p:set>
                                    <p:animEffect transition="in" filter="blinds(horizontal)">
                                      <p:cBhvr>
                                        <p:cTn id="18" dur="500"/>
                                        <p:tgtEl>
                                          <p:spTgt spid="51203">
                                            <p:txEl>
                                              <p:pRg st="4" end="4"/>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51203">
                                            <p:txEl>
                                              <p:pRg st="5" end="5"/>
                                            </p:txEl>
                                          </p:spTgt>
                                        </p:tgtEl>
                                        <p:attrNameLst>
                                          <p:attrName>style.visibility</p:attrName>
                                        </p:attrNameLst>
                                      </p:cBhvr>
                                      <p:to>
                                        <p:strVal val="visible"/>
                                      </p:to>
                                    </p:set>
                                    <p:animEffect transition="in" filter="blinds(horizontal)">
                                      <p:cBhvr>
                                        <p:cTn id="21" dur="500"/>
                                        <p:tgtEl>
                                          <p:spTgt spid="51203">
                                            <p:txEl>
                                              <p:pRg st="5" end="5"/>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51203">
                                            <p:txEl>
                                              <p:pRg st="6" end="6"/>
                                            </p:txEl>
                                          </p:spTgt>
                                        </p:tgtEl>
                                        <p:attrNameLst>
                                          <p:attrName>style.visibility</p:attrName>
                                        </p:attrNameLst>
                                      </p:cBhvr>
                                      <p:to>
                                        <p:strVal val="visible"/>
                                      </p:to>
                                    </p:set>
                                    <p:animEffect transition="in" filter="blinds(horizontal)">
                                      <p:cBhvr>
                                        <p:cTn id="24" dur="500"/>
                                        <p:tgtEl>
                                          <p:spTgt spid="51203">
                                            <p:txEl>
                                              <p:pRg st="6" end="6"/>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51203">
                                            <p:txEl>
                                              <p:pRg st="7" end="7"/>
                                            </p:txEl>
                                          </p:spTgt>
                                        </p:tgtEl>
                                        <p:attrNameLst>
                                          <p:attrName>style.visibility</p:attrName>
                                        </p:attrNameLst>
                                      </p:cBhvr>
                                      <p:to>
                                        <p:strVal val="visible"/>
                                      </p:to>
                                    </p:set>
                                    <p:animEffect transition="in" filter="blinds(horizontal)">
                                      <p:cBhvr>
                                        <p:cTn id="27" dur="500"/>
                                        <p:tgtEl>
                                          <p:spTgt spid="5120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ChangeArrowheads="1"/>
          </p:cNvSpPr>
          <p:nvPr>
            <p:ph type="title"/>
          </p:nvPr>
        </p:nvSpPr>
        <p:spPr/>
        <p:txBody>
          <a:bodyPr/>
          <a:lstStyle/>
          <a:p>
            <a:pPr eaLnBrk="1" hangingPunct="1"/>
            <a:r>
              <a:rPr lang="en-US" dirty="0">
                <a:latin typeface="Calibri" charset="0"/>
                <a:ea typeface="ＭＳ Ｐゴシック" charset="0"/>
              </a:rPr>
              <a:t>Example</a:t>
            </a:r>
          </a:p>
        </p:txBody>
      </p:sp>
      <p:sp>
        <p:nvSpPr>
          <p:cNvPr id="81922"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©2024, Karl Aberer, EPFL-IC, Laboratoire de systèmes d'informations répartis </a:t>
            </a:r>
            <a:endParaRPr lang="en-GB" sz="900">
              <a:latin typeface="Verdana" charset="0"/>
              <a:cs typeface="Calibri" charset="0"/>
            </a:endParaRPr>
          </a:p>
        </p:txBody>
      </p:sp>
      <p:sp>
        <p:nvSpPr>
          <p:cNvPr id="81923" name="Line 4"/>
          <p:cNvSpPr>
            <a:spLocks noChangeShapeType="1"/>
          </p:cNvSpPr>
          <p:nvPr/>
        </p:nvSpPr>
        <p:spPr bwMode="auto">
          <a:xfrm>
            <a:off x="3275013" y="5508625"/>
            <a:ext cx="3900487" cy="0"/>
          </a:xfrm>
          <a:prstGeom prst="line">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txBody>
          <a:bodyPr lIns="91431" tIns="45715" rIns="91431" bIns="45715" anchor="ctr"/>
          <a:lstStyle/>
          <a:p>
            <a:endParaRPr lang="en-US"/>
          </a:p>
        </p:txBody>
      </p:sp>
      <p:sp>
        <p:nvSpPr>
          <p:cNvPr id="81924" name="Line 5"/>
          <p:cNvSpPr>
            <a:spLocks noChangeShapeType="1"/>
          </p:cNvSpPr>
          <p:nvPr/>
        </p:nvSpPr>
        <p:spPr bwMode="auto">
          <a:xfrm flipV="1">
            <a:off x="3275013" y="1908175"/>
            <a:ext cx="0" cy="3600450"/>
          </a:xfrm>
          <a:prstGeom prst="line">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txBody>
          <a:bodyPr lIns="91431" tIns="45715" rIns="91431" bIns="45715" anchor="ctr"/>
          <a:lstStyle/>
          <a:p>
            <a:endParaRPr lang="en-US"/>
          </a:p>
        </p:txBody>
      </p:sp>
      <p:sp>
        <p:nvSpPr>
          <p:cNvPr id="81925" name="Rectangle 7"/>
          <p:cNvSpPr>
            <a:spLocks noChangeArrowheads="1"/>
          </p:cNvSpPr>
          <p:nvPr/>
        </p:nvSpPr>
        <p:spPr bwMode="auto">
          <a:xfrm>
            <a:off x="6130925" y="5661025"/>
            <a:ext cx="2141538"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pPr algn="ctr"/>
            <a:r>
              <a:rPr lang="en-US" sz="2000">
                <a:latin typeface="Calibri" charset="0"/>
                <a:cs typeface="Calibri" charset="0"/>
              </a:rPr>
              <a:t>document vector: </a:t>
            </a:r>
            <a:br>
              <a:rPr lang="en-US" sz="2000">
                <a:latin typeface="Calibri" charset="0"/>
                <a:cs typeface="Calibri" charset="0"/>
              </a:rPr>
            </a:br>
            <a:r>
              <a:rPr lang="en-US" sz="2000">
                <a:latin typeface="Calibri" charset="0"/>
                <a:cs typeface="Calibri" charset="0"/>
              </a:rPr>
              <a:t>"application" (1, 0)</a:t>
            </a:r>
            <a:br>
              <a:rPr lang="en-US" sz="2000">
                <a:latin typeface="Calibri" charset="0"/>
                <a:cs typeface="Calibri" charset="0"/>
              </a:rPr>
            </a:br>
            <a:r>
              <a:rPr lang="en-US" sz="2000">
                <a:latin typeface="Calibri" charset="0"/>
                <a:cs typeface="Calibri" charset="0"/>
              </a:rPr>
              <a:t>(B17)</a:t>
            </a:r>
          </a:p>
        </p:txBody>
      </p:sp>
      <p:sp>
        <p:nvSpPr>
          <p:cNvPr id="81926" name="Rectangle 8"/>
          <p:cNvSpPr>
            <a:spLocks noChangeArrowheads="1"/>
          </p:cNvSpPr>
          <p:nvPr/>
        </p:nvSpPr>
        <p:spPr bwMode="auto">
          <a:xfrm>
            <a:off x="947738" y="1339850"/>
            <a:ext cx="2098675"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pPr algn="ctr"/>
            <a:r>
              <a:rPr lang="en-US" sz="2000">
                <a:latin typeface="Calibri" charset="0"/>
                <a:cs typeface="Calibri" charset="0"/>
              </a:rPr>
              <a:t>document vector: </a:t>
            </a:r>
          </a:p>
          <a:p>
            <a:pPr algn="ctr"/>
            <a:r>
              <a:rPr lang="en-US" sz="2000">
                <a:latin typeface="Calibri" charset="0"/>
                <a:cs typeface="Calibri" charset="0"/>
              </a:rPr>
              <a:t>"algorithms" (0, 1)</a:t>
            </a:r>
            <a:br>
              <a:rPr lang="en-US" sz="2000">
                <a:latin typeface="Calibri" charset="0"/>
                <a:cs typeface="Calibri" charset="0"/>
              </a:rPr>
            </a:br>
            <a:r>
              <a:rPr lang="en-US" sz="2000">
                <a:latin typeface="Calibri" charset="0"/>
                <a:cs typeface="Calibri" charset="0"/>
              </a:rPr>
              <a:t>(B5, B7) </a:t>
            </a:r>
          </a:p>
        </p:txBody>
      </p:sp>
      <p:sp>
        <p:nvSpPr>
          <p:cNvPr id="81927" name="Line 9"/>
          <p:cNvSpPr>
            <a:spLocks noChangeShapeType="1"/>
          </p:cNvSpPr>
          <p:nvPr/>
        </p:nvSpPr>
        <p:spPr bwMode="auto">
          <a:xfrm flipV="1">
            <a:off x="3275013" y="1916113"/>
            <a:ext cx="3897312" cy="3592512"/>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lIns="91431" tIns="45715" rIns="91431" bIns="45715" anchor="ctr"/>
          <a:lstStyle/>
          <a:p>
            <a:endParaRPr lang="en-US"/>
          </a:p>
        </p:txBody>
      </p:sp>
      <p:sp>
        <p:nvSpPr>
          <p:cNvPr id="81928" name="Rectangle 10"/>
          <p:cNvSpPr>
            <a:spLocks noChangeArrowheads="1"/>
          </p:cNvSpPr>
          <p:nvPr/>
        </p:nvSpPr>
        <p:spPr bwMode="auto">
          <a:xfrm>
            <a:off x="4554538" y="908050"/>
            <a:ext cx="3251200"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pPr algn="ctr"/>
            <a:r>
              <a:rPr lang="en-US" sz="2000">
                <a:latin typeface="Calibri" charset="0"/>
                <a:cs typeface="Calibri" charset="0"/>
              </a:rPr>
              <a:t>query vector: </a:t>
            </a:r>
            <a:br>
              <a:rPr lang="en-US" sz="2000">
                <a:latin typeface="Calibri" charset="0"/>
                <a:cs typeface="Calibri" charset="0"/>
              </a:rPr>
            </a:br>
            <a:r>
              <a:rPr lang="en-US" sz="2000">
                <a:latin typeface="Calibri" charset="0"/>
                <a:cs typeface="Calibri" charset="0"/>
              </a:rPr>
              <a:t>"application algorithms" (1,1)</a:t>
            </a:r>
          </a:p>
        </p:txBody>
      </p:sp>
      <p:sp>
        <p:nvSpPr>
          <p:cNvPr id="81929" name="Line 12"/>
          <p:cNvSpPr>
            <a:spLocks noChangeShapeType="1"/>
          </p:cNvSpPr>
          <p:nvPr/>
        </p:nvSpPr>
        <p:spPr bwMode="auto">
          <a:xfrm flipH="1" flipV="1">
            <a:off x="5221288" y="3787775"/>
            <a:ext cx="1873250" cy="1727200"/>
          </a:xfrm>
          <a:prstGeom prst="line">
            <a:avLst/>
          </a:prstGeom>
          <a:noFill/>
          <a:ln w="12700">
            <a:solidFill>
              <a:schemeClr val="tx1"/>
            </a:solidFill>
            <a:prstDash val="dash"/>
            <a:round/>
            <a:headEnd/>
            <a:tailEnd type="triangle" w="med" len="med"/>
          </a:ln>
          <a:extLst>
            <a:ext uri="{909E8E84-426E-40dd-AFC4-6F175D3DCCD1}">
              <a14:hiddenFill xmlns:a14="http://schemas.microsoft.com/office/drawing/2010/main" xmlns="">
                <a:noFill/>
              </a14:hiddenFill>
            </a:ext>
          </a:extLst>
        </p:spPr>
        <p:txBody>
          <a:bodyPr lIns="91431" tIns="45715" rIns="91431" bIns="45715" anchor="ctr"/>
          <a:lstStyle/>
          <a:p>
            <a:endParaRPr lang="en-US"/>
          </a:p>
        </p:txBody>
      </p:sp>
      <p:sp>
        <p:nvSpPr>
          <p:cNvPr id="81930" name="Line 13"/>
          <p:cNvSpPr>
            <a:spLocks noChangeShapeType="1"/>
          </p:cNvSpPr>
          <p:nvPr/>
        </p:nvSpPr>
        <p:spPr bwMode="auto">
          <a:xfrm>
            <a:off x="3273425" y="1914525"/>
            <a:ext cx="1870075" cy="1801813"/>
          </a:xfrm>
          <a:prstGeom prst="line">
            <a:avLst/>
          </a:prstGeom>
          <a:noFill/>
          <a:ln w="12700">
            <a:solidFill>
              <a:schemeClr val="tx1"/>
            </a:solidFill>
            <a:prstDash val="dash"/>
            <a:round/>
            <a:headEnd/>
            <a:tailEnd type="triangle" w="med" len="med"/>
          </a:ln>
          <a:extLst>
            <a:ext uri="{909E8E84-426E-40dd-AFC4-6F175D3DCCD1}">
              <a14:hiddenFill xmlns:a14="http://schemas.microsoft.com/office/drawing/2010/main" xmlns="">
                <a:noFill/>
              </a14:hiddenFill>
            </a:ext>
          </a:extLst>
        </p:spPr>
        <p:txBody>
          <a:bodyPr lIns="91431" tIns="45715" rIns="91431" bIns="45715" anchor="ctr"/>
          <a:lstStyle/>
          <a:p>
            <a:endParaRPr lang="en-US"/>
          </a:p>
        </p:txBody>
      </p:sp>
      <p:sp>
        <p:nvSpPr>
          <p:cNvPr id="81931" name="Oval 14"/>
          <p:cNvSpPr>
            <a:spLocks noChangeArrowheads="1"/>
          </p:cNvSpPr>
          <p:nvPr/>
        </p:nvSpPr>
        <p:spPr bwMode="auto">
          <a:xfrm>
            <a:off x="7172325" y="1627188"/>
            <a:ext cx="312738" cy="288925"/>
          </a:xfrm>
          <a:prstGeom prst="ellipse">
            <a:avLst/>
          </a:prstGeom>
          <a:solidFill>
            <a:schemeClr val="tx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81932" name="Oval 15"/>
          <p:cNvSpPr>
            <a:spLocks noChangeArrowheads="1"/>
          </p:cNvSpPr>
          <p:nvPr/>
        </p:nvSpPr>
        <p:spPr bwMode="auto">
          <a:xfrm>
            <a:off x="3116263" y="1627188"/>
            <a:ext cx="312737" cy="288925"/>
          </a:xfrm>
          <a:prstGeom prst="ellipse">
            <a:avLst/>
          </a:prstGeom>
          <a:solidFill>
            <a:schemeClr val="tx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81933" name="Oval 16"/>
          <p:cNvSpPr>
            <a:spLocks noChangeArrowheads="1"/>
          </p:cNvSpPr>
          <p:nvPr/>
        </p:nvSpPr>
        <p:spPr bwMode="auto">
          <a:xfrm>
            <a:off x="7172325" y="5372100"/>
            <a:ext cx="312738" cy="288925"/>
          </a:xfrm>
          <a:prstGeom prst="ellipse">
            <a:avLst/>
          </a:prstGeom>
          <a:solidFill>
            <a:schemeClr val="tx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81934" name="Line 17"/>
          <p:cNvSpPr>
            <a:spLocks noChangeShapeType="1"/>
          </p:cNvSpPr>
          <p:nvPr/>
        </p:nvSpPr>
        <p:spPr bwMode="auto">
          <a:xfrm flipV="1">
            <a:off x="3349625" y="1924050"/>
            <a:ext cx="3897313" cy="3592513"/>
          </a:xfrm>
          <a:prstGeom prst="line">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txBody>
          <a:bodyPr lIns="91431" tIns="45715" rIns="91431" bIns="45715" anchor="ctr"/>
          <a:lstStyle/>
          <a:p>
            <a:endParaRPr lang="en-US"/>
          </a:p>
        </p:txBody>
      </p:sp>
      <p:graphicFrame>
        <p:nvGraphicFramePr>
          <p:cNvPr id="81935" name="Object 119"/>
          <p:cNvGraphicFramePr>
            <a:graphicFrameLocks noChangeAspect="1"/>
          </p:cNvGraphicFramePr>
          <p:nvPr/>
        </p:nvGraphicFramePr>
        <p:xfrm>
          <a:off x="5768975" y="3643313"/>
          <a:ext cx="1973263" cy="768350"/>
        </p:xfrm>
        <a:graphic>
          <a:graphicData uri="http://schemas.openxmlformats.org/presentationml/2006/ole">
            <mc:AlternateContent xmlns:mc="http://schemas.openxmlformats.org/markup-compatibility/2006">
              <mc:Choice xmlns:v="urn:schemas-microsoft-com:vml" Requires="v">
                <p:oleObj name="Equation" r:id="rId3" imgW="1053643" imgH="444307" progId="">
                  <p:embed/>
                </p:oleObj>
              </mc:Choice>
              <mc:Fallback>
                <p:oleObj name="Equation" r:id="rId3" imgW="1053643" imgH="444307" progId="">
                  <p:embed/>
                  <p:pic>
                    <p:nvPicPr>
                      <p:cNvPr id="0" name="Object 1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8975" y="3643313"/>
                        <a:ext cx="1973263"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81936" name="Object 120"/>
          <p:cNvGraphicFramePr>
            <a:graphicFrameLocks noChangeAspect="1"/>
          </p:cNvGraphicFramePr>
          <p:nvPr/>
        </p:nvGraphicFramePr>
        <p:xfrm>
          <a:off x="7729538" y="1763713"/>
          <a:ext cx="1639887" cy="350837"/>
        </p:xfrm>
        <a:graphic>
          <a:graphicData uri="http://schemas.openxmlformats.org/presentationml/2006/ole">
            <mc:AlternateContent xmlns:mc="http://schemas.openxmlformats.org/markup-compatibility/2006">
              <mc:Choice xmlns:v="urn:schemas-microsoft-com:vml" Requires="v">
                <p:oleObj name="Equation" r:id="rId5" imgW="875920" imgH="203112" progId="">
                  <p:embed/>
                </p:oleObj>
              </mc:Choice>
              <mc:Fallback>
                <p:oleObj name="Equation" r:id="rId5" imgW="875920" imgH="203112" progId="">
                  <p:embed/>
                  <p:pic>
                    <p:nvPicPr>
                      <p:cNvPr id="0" name="Object 1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9538" y="1763713"/>
                        <a:ext cx="1639887" cy="350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81937" name="Rectangle 22"/>
          <p:cNvSpPr>
            <a:spLocks noChangeArrowheads="1"/>
          </p:cNvSpPr>
          <p:nvPr/>
        </p:nvSpPr>
        <p:spPr bwMode="auto">
          <a:xfrm>
            <a:off x="6659563" y="2132013"/>
            <a:ext cx="3251200"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pPr algn="ctr"/>
            <a:r>
              <a:rPr lang="en-US" sz="2000">
                <a:latin typeface="Calibri" charset="0"/>
                <a:cs typeface="Calibri" charset="0"/>
              </a:rPr>
              <a:t>document vector: </a:t>
            </a:r>
            <a:br>
              <a:rPr lang="en-US" sz="2000">
                <a:latin typeface="Calibri" charset="0"/>
                <a:cs typeface="Calibri" charset="0"/>
              </a:rPr>
            </a:br>
            <a:r>
              <a:rPr lang="en-US" sz="2000">
                <a:latin typeface="Calibri" charset="0"/>
                <a:cs typeface="Calibri" charset="0"/>
              </a:rPr>
              <a:t>"application algorithms" (1,1)</a:t>
            </a:r>
            <a:br>
              <a:rPr lang="en-US" sz="2000">
                <a:latin typeface="Calibri" charset="0"/>
                <a:cs typeface="Calibri" charset="0"/>
              </a:rPr>
            </a:br>
            <a:r>
              <a:rPr lang="en-US" sz="2000">
                <a:latin typeface="Calibri" charset="0"/>
                <a:cs typeface="Calibri" charset="0"/>
              </a:rPr>
              <a:t>(B3)</a:t>
            </a:r>
          </a:p>
        </p:txBody>
      </p:sp>
      <p:sp>
        <p:nvSpPr>
          <p:cNvPr id="228375" name="Rectangle 23"/>
          <p:cNvSpPr>
            <a:spLocks noChangeArrowheads="1"/>
          </p:cNvSpPr>
          <p:nvPr/>
        </p:nvSpPr>
        <p:spPr bwMode="auto">
          <a:xfrm>
            <a:off x="344488" y="5589588"/>
            <a:ext cx="3789362" cy="863600"/>
          </a:xfrm>
          <a:prstGeom prst="rect">
            <a:avLst/>
          </a:prstGeom>
          <a:solidFill>
            <a:schemeClr val="bg1"/>
          </a:solidFill>
          <a:ln w="9525">
            <a:solidFill>
              <a:schemeClr val="tx1"/>
            </a:solidFill>
            <a:miter lim="800000"/>
            <a:headEnd/>
            <a:tailEnd/>
          </a:ln>
        </p:spPr>
        <p:txBody>
          <a:bodyPr lIns="92066" tIns="46034" rIns="92066" bIns="46034"/>
          <a:lstStyle/>
          <a:p>
            <a:pPr marL="341313" indent="-341313">
              <a:spcBef>
                <a:spcPct val="20000"/>
              </a:spcBef>
            </a:pPr>
            <a:r>
              <a:rPr lang="en-US" sz="2400">
                <a:latin typeface="Calibri" charset="0"/>
                <a:cs typeface="Calibri" charset="0"/>
              </a:rPr>
              <a:t>Issue: how to determine </a:t>
            </a:r>
          </a:p>
          <a:p>
            <a:pPr marL="341313" indent="-341313">
              <a:spcBef>
                <a:spcPct val="20000"/>
              </a:spcBef>
            </a:pPr>
            <a:r>
              <a:rPr lang="en-US" sz="2400">
                <a:latin typeface="Calibri" charset="0"/>
                <a:cs typeface="Calibri" charset="0"/>
              </a:rPr>
              <a:t>the weights for q and d</a:t>
            </a:r>
            <a:r>
              <a:rPr lang="en-US" sz="2400" baseline="-25000">
                <a:latin typeface="Calibri" charset="0"/>
                <a:cs typeface="Calibri" charset="0"/>
              </a:rPr>
              <a:t>j</a:t>
            </a:r>
            <a:r>
              <a:rPr lang="en-US" sz="2400">
                <a:latin typeface="Calibri" charset="0"/>
                <a:cs typeface="Calibri" charset="0"/>
              </a:rPr>
              <a:t>?</a:t>
            </a:r>
            <a:endParaRPr lang="en-US" sz="2400" i="1" baseline="-25000">
              <a:latin typeface="Calibri" charset="0"/>
              <a:cs typeface="Calibri"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8375"/>
                                        </p:tgtEl>
                                        <p:attrNameLst>
                                          <p:attrName>style.visibility</p:attrName>
                                        </p:attrNameLst>
                                      </p:cBhvr>
                                      <p:to>
                                        <p:strVal val="visible"/>
                                      </p:to>
                                    </p:set>
                                    <p:animEffect transition="in" filter="blinds(horizontal)">
                                      <p:cBhvr>
                                        <p:cTn id="7" dur="500"/>
                                        <p:tgtEl>
                                          <p:spTgt spid="2283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7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Term Frequency</a:t>
            </a:r>
          </a:p>
        </p:txBody>
      </p:sp>
      <p:sp>
        <p:nvSpPr>
          <p:cNvPr id="83970" name="Rectangle 3"/>
          <p:cNvSpPr>
            <a:spLocks noGrp="1" noChangeArrowheads="1"/>
          </p:cNvSpPr>
          <p:nvPr>
            <p:ph idx="1"/>
          </p:nvPr>
        </p:nvSpPr>
        <p:spPr>
          <a:xfrm>
            <a:off x="200025" y="1341438"/>
            <a:ext cx="8997950" cy="5029200"/>
          </a:xfrm>
        </p:spPr>
        <p:txBody>
          <a:bodyPr lIns="92066" tIns="46034" rIns="92066" bIns="46034"/>
          <a:lstStyle/>
          <a:p>
            <a:pPr marL="0" indent="0" eaLnBrk="1" hangingPunct="1"/>
            <a:r>
              <a:rPr lang="en-US" sz="2800" dirty="0">
                <a:latin typeface="Calibri" charset="0"/>
                <a:ea typeface="ＭＳ Ｐゴシック" charset="0"/>
              </a:rPr>
              <a:t>Documents are similar if they contain the same keywords (frequently)</a:t>
            </a:r>
          </a:p>
          <a:p>
            <a:pPr lvl="1" eaLnBrk="1" hangingPunct="1"/>
            <a:r>
              <a:rPr lang="en-US" sz="2400" dirty="0">
                <a:latin typeface="Calibri" charset="0"/>
                <a:ea typeface="Calibri" charset="0"/>
                <a:cs typeface="Calibri" charset="0"/>
              </a:rPr>
              <a:t>Therefore, use the frequency </a:t>
            </a:r>
            <a:r>
              <a:rPr lang="en-US" sz="2400" i="1" dirty="0" err="1">
                <a:latin typeface="Calibri" charset="0"/>
                <a:ea typeface="Calibri" charset="0"/>
                <a:cs typeface="Calibri" charset="0"/>
              </a:rPr>
              <a:t>freq</a:t>
            </a:r>
            <a:r>
              <a:rPr lang="en-US" sz="2400" i="1" dirty="0">
                <a:latin typeface="Calibri" charset="0"/>
                <a:ea typeface="Calibri" charset="0"/>
                <a:cs typeface="Calibri" charset="0"/>
              </a:rPr>
              <a:t>(</a:t>
            </a:r>
            <a:r>
              <a:rPr lang="en-US" sz="2400" i="1" dirty="0" err="1">
                <a:latin typeface="Calibri" charset="0"/>
                <a:ea typeface="Calibri" charset="0"/>
                <a:cs typeface="Calibri" charset="0"/>
              </a:rPr>
              <a:t>i,j</a:t>
            </a:r>
            <a:r>
              <a:rPr lang="en-US" sz="2400" i="1" dirty="0">
                <a:latin typeface="Calibri" charset="0"/>
                <a:ea typeface="Calibri" charset="0"/>
                <a:cs typeface="Calibri" charset="0"/>
              </a:rPr>
              <a:t>)</a:t>
            </a:r>
            <a:r>
              <a:rPr lang="en-US" sz="2400" dirty="0">
                <a:latin typeface="Calibri" charset="0"/>
                <a:ea typeface="Calibri" charset="0"/>
                <a:cs typeface="Calibri" charset="0"/>
              </a:rPr>
              <a:t> of the keyword </a:t>
            </a:r>
            <a:r>
              <a:rPr lang="en-US" sz="2400" i="1" dirty="0">
                <a:latin typeface="Calibri" charset="0"/>
                <a:ea typeface="Calibri" charset="0"/>
                <a:cs typeface="Calibri" charset="0"/>
              </a:rPr>
              <a:t>k</a:t>
            </a:r>
            <a:r>
              <a:rPr lang="en-US" sz="2400" i="1" baseline="-25000" dirty="0">
                <a:latin typeface="Calibri" charset="0"/>
                <a:ea typeface="Calibri" charset="0"/>
                <a:cs typeface="Calibri" charset="0"/>
              </a:rPr>
              <a:t>i</a:t>
            </a:r>
            <a:r>
              <a:rPr lang="en-US" sz="2400" dirty="0">
                <a:latin typeface="Calibri" charset="0"/>
                <a:ea typeface="Calibri" charset="0"/>
                <a:cs typeface="Calibri" charset="0"/>
              </a:rPr>
              <a:t> in the document </a:t>
            </a:r>
            <a:r>
              <a:rPr lang="en-US" sz="2400" i="1" dirty="0" err="1">
                <a:latin typeface="Calibri" charset="0"/>
                <a:ea typeface="Calibri" charset="0"/>
                <a:cs typeface="Calibri" charset="0"/>
              </a:rPr>
              <a:t>d</a:t>
            </a:r>
            <a:r>
              <a:rPr lang="en-US" sz="2400" i="1" baseline="-25000" dirty="0" err="1">
                <a:latin typeface="Calibri" charset="0"/>
                <a:ea typeface="Calibri" charset="0"/>
                <a:cs typeface="Calibri" charset="0"/>
              </a:rPr>
              <a:t>j</a:t>
            </a:r>
            <a:r>
              <a:rPr lang="en-US" sz="2400" dirty="0">
                <a:latin typeface="Calibri" charset="0"/>
                <a:ea typeface="Calibri" charset="0"/>
                <a:cs typeface="Calibri" charset="0"/>
              </a:rPr>
              <a:t> to determine the weight of the document vectors</a:t>
            </a:r>
          </a:p>
          <a:p>
            <a:pPr marL="0" indent="0" eaLnBrk="1" hangingPunct="1"/>
            <a:endParaRPr lang="en-US" sz="1800" dirty="0">
              <a:latin typeface="Calibri" charset="0"/>
              <a:ea typeface="ＭＳ Ｐゴシック" charset="0"/>
            </a:endParaRPr>
          </a:p>
          <a:p>
            <a:pPr marL="0" indent="0" eaLnBrk="1" hangingPunct="1"/>
            <a:endParaRPr lang="en-US" sz="1800" dirty="0">
              <a:latin typeface="Calibri" charset="0"/>
              <a:ea typeface="ＭＳ Ｐゴシック" charset="0"/>
            </a:endParaRPr>
          </a:p>
        </p:txBody>
      </p:sp>
      <p:sp>
        <p:nvSpPr>
          <p:cNvPr id="83971"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©2024, Karl Aberer, EPFL-IC, Laboratoire de systèmes d'informations répartis </a:t>
            </a:r>
            <a:endParaRPr lang="en-GB" sz="900">
              <a:latin typeface="Verdana" charset="0"/>
              <a:cs typeface="Calibri" charset="0"/>
            </a:endParaRPr>
          </a:p>
        </p:txBody>
      </p:sp>
      <p:sp>
        <p:nvSpPr>
          <p:cNvPr id="83972" name="AutoShape 5"/>
          <p:cNvSpPr>
            <a:spLocks noChangeArrowheads="1"/>
          </p:cNvSpPr>
          <p:nvPr/>
        </p:nvSpPr>
        <p:spPr bwMode="auto">
          <a:xfrm>
            <a:off x="1497013" y="4005263"/>
            <a:ext cx="7099300" cy="1900237"/>
          </a:xfrm>
          <a:prstGeom prst="roundRect">
            <a:avLst>
              <a:gd name="adj" fmla="val 6333"/>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91431" tIns="45715" rIns="91431" bIns="45715">
            <a:spAutoFit/>
          </a:bodyPr>
          <a:lstStyle/>
          <a:p>
            <a:r>
              <a:rPr lang="en-US" sz="2400">
                <a:latin typeface="Calibri" charset="0"/>
                <a:cs typeface="Calibri" charset="0"/>
              </a:rPr>
              <a:t>(Normalized) term frequency of term </a:t>
            </a:r>
            <a:r>
              <a:rPr lang="en-US" sz="2400" i="1">
                <a:latin typeface="Calibri" charset="0"/>
                <a:cs typeface="Calibri" charset="0"/>
              </a:rPr>
              <a:t>k</a:t>
            </a:r>
            <a:r>
              <a:rPr lang="en-US" sz="2400" i="1" baseline="-25000">
                <a:latin typeface="Calibri" charset="0"/>
                <a:cs typeface="Calibri" charset="0"/>
              </a:rPr>
              <a:t>i</a:t>
            </a:r>
            <a:r>
              <a:rPr lang="en-US" sz="2400" i="1">
                <a:latin typeface="Calibri" charset="0"/>
                <a:cs typeface="Calibri" charset="0"/>
              </a:rPr>
              <a:t> </a:t>
            </a:r>
            <a:r>
              <a:rPr lang="en-US" sz="2400">
                <a:latin typeface="Calibri" charset="0"/>
                <a:cs typeface="Calibri" charset="0"/>
              </a:rPr>
              <a:t>in Document </a:t>
            </a:r>
            <a:r>
              <a:rPr lang="en-US" sz="2400" i="1">
                <a:latin typeface="Calibri" charset="0"/>
                <a:cs typeface="Calibri" charset="0"/>
              </a:rPr>
              <a:t>d</a:t>
            </a:r>
            <a:r>
              <a:rPr lang="en-US" sz="2400" i="1" baseline="-25000">
                <a:latin typeface="Calibri" charset="0"/>
                <a:cs typeface="Calibri" charset="0"/>
              </a:rPr>
              <a:t>j</a:t>
            </a:r>
          </a:p>
          <a:p>
            <a:endParaRPr lang="en-US" i="1" baseline="-25000">
              <a:cs typeface="Calibri" charset="0"/>
            </a:endParaRPr>
          </a:p>
          <a:p>
            <a:endParaRPr lang="en-US" i="1" baseline="-25000">
              <a:cs typeface="Calibri" charset="0"/>
            </a:endParaRPr>
          </a:p>
          <a:p>
            <a:endParaRPr lang="en-US" i="1" baseline="-25000">
              <a:cs typeface="Calibri" charset="0"/>
            </a:endParaRPr>
          </a:p>
          <a:p>
            <a:endParaRPr lang="en-US" i="1" baseline="-25000">
              <a:cs typeface="Calibri" charset="0"/>
            </a:endParaRPr>
          </a:p>
          <a:p>
            <a:endParaRPr lang="en-US" i="1" baseline="-25000">
              <a:cs typeface="Calibri" charset="0"/>
            </a:endParaRPr>
          </a:p>
          <a:p>
            <a:endParaRPr lang="en-US" i="1" baseline="-25000">
              <a:cs typeface="Calibri" charset="0"/>
            </a:endParaRPr>
          </a:p>
          <a:p>
            <a:endParaRPr lang="en-US">
              <a:cs typeface="Calibri" charset="0"/>
            </a:endParaRPr>
          </a:p>
        </p:txBody>
      </p:sp>
      <p:graphicFrame>
        <p:nvGraphicFramePr>
          <p:cNvPr id="83973" name="Object 64"/>
          <p:cNvGraphicFramePr>
            <a:graphicFrameLocks/>
          </p:cNvGraphicFramePr>
          <p:nvPr>
            <p:extLst>
              <p:ext uri="{D42A27DB-BD31-4B8C-83A1-F6EECF244321}">
                <p14:modId xmlns:p14="http://schemas.microsoft.com/office/powerpoint/2010/main" val="4316464"/>
              </p:ext>
            </p:extLst>
          </p:nvPr>
        </p:nvGraphicFramePr>
        <p:xfrm>
          <a:off x="2942269" y="4695776"/>
          <a:ext cx="3599606" cy="962025"/>
        </p:xfrm>
        <a:graphic>
          <a:graphicData uri="http://schemas.openxmlformats.org/presentationml/2006/ole">
            <mc:AlternateContent xmlns:mc="http://schemas.openxmlformats.org/markup-compatibility/2006">
              <mc:Choice xmlns:v="urn:schemas-microsoft-com:vml" Requires="v">
                <p:oleObj name="Equation" r:id="rId3" imgW="1688367" imgH="431613" progId="">
                  <p:embed/>
                </p:oleObj>
              </mc:Choice>
              <mc:Fallback>
                <p:oleObj name="Equation" r:id="rId3" imgW="1688367" imgH="431613" progId="">
                  <p:embed/>
                  <p:pic>
                    <p:nvPicPr>
                      <p:cNvPr id="0" name="Object 6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2269" y="4695776"/>
                        <a:ext cx="3599606" cy="962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noChangeArrowheads="1"/>
          </p:cNvSpPr>
          <p:nvPr>
            <p:ph type="title"/>
          </p:nvPr>
        </p:nvSpPr>
        <p:spPr/>
        <p:txBody>
          <a:bodyPr/>
          <a:lstStyle/>
          <a:p>
            <a:pPr eaLnBrk="1" hangingPunct="1"/>
            <a:r>
              <a:rPr lang="en-US" dirty="0">
                <a:latin typeface="Calibri" charset="0"/>
                <a:ea typeface="ＭＳ Ｐゴシック" charset="0"/>
              </a:rPr>
              <a:t>Example</a:t>
            </a:r>
          </a:p>
        </p:txBody>
      </p:sp>
      <p:sp>
        <p:nvSpPr>
          <p:cNvPr id="86018"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©2024, Karl Aberer, EPFL-IC, Laboratoire de systèmes d'informations répartis </a:t>
            </a:r>
            <a:endParaRPr lang="en-GB" sz="900">
              <a:latin typeface="Verdana" charset="0"/>
              <a:cs typeface="Calibri" charset="0"/>
            </a:endParaRPr>
          </a:p>
        </p:txBody>
      </p:sp>
      <p:sp>
        <p:nvSpPr>
          <p:cNvPr id="86019" name="AutoShape 4"/>
          <p:cNvSpPr>
            <a:spLocks noChangeArrowheads="1"/>
          </p:cNvSpPr>
          <p:nvPr/>
        </p:nvSpPr>
        <p:spPr bwMode="auto">
          <a:xfrm>
            <a:off x="1833563" y="1989138"/>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dirty="0">
                <a:solidFill>
                  <a:schemeClr val="tx2"/>
                </a:solidFill>
                <a:latin typeface="Calibri" charset="0"/>
                <a:cs typeface="Calibri" charset="0"/>
              </a:rPr>
              <a:t>information …</a:t>
            </a:r>
            <a:br>
              <a:rPr lang="en-US" dirty="0">
                <a:solidFill>
                  <a:schemeClr val="tx2"/>
                </a:solidFill>
                <a:latin typeface="Calibri" charset="0"/>
                <a:cs typeface="Calibri" charset="0"/>
              </a:rPr>
            </a:br>
            <a:r>
              <a:rPr lang="en-US" dirty="0">
                <a:solidFill>
                  <a:schemeClr val="tx2"/>
                </a:solidFill>
                <a:latin typeface="Calibri" charset="0"/>
                <a:cs typeface="Calibri" charset="0"/>
              </a:rPr>
              <a:t>…retrieval …</a:t>
            </a:r>
          </a:p>
          <a:p>
            <a:pPr algn="ctr"/>
            <a:r>
              <a:rPr lang="en-US" dirty="0">
                <a:solidFill>
                  <a:schemeClr val="tx2"/>
                </a:solidFill>
                <a:latin typeface="Calibri" charset="0"/>
                <a:cs typeface="Calibri" charset="0"/>
              </a:rPr>
              <a:t>…information…</a:t>
            </a:r>
          </a:p>
          <a:p>
            <a:pPr algn="ctr"/>
            <a:r>
              <a:rPr lang="en-US" dirty="0">
                <a:solidFill>
                  <a:schemeClr val="tx2"/>
                </a:solidFill>
                <a:latin typeface="Calibri" charset="0"/>
                <a:cs typeface="Calibri" charset="0"/>
              </a:rPr>
              <a:t>…retrieval …</a:t>
            </a:r>
          </a:p>
        </p:txBody>
      </p:sp>
      <p:sp>
        <p:nvSpPr>
          <p:cNvPr id="86020" name="Rectangle 6"/>
          <p:cNvSpPr>
            <a:spLocks noChangeArrowheads="1"/>
          </p:cNvSpPr>
          <p:nvPr/>
        </p:nvSpPr>
        <p:spPr bwMode="auto">
          <a:xfrm>
            <a:off x="350838" y="1125538"/>
            <a:ext cx="4545012"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Vocabulary T = {information, retrieval, agency}</a:t>
            </a:r>
          </a:p>
          <a:p>
            <a:r>
              <a:rPr lang="en-US">
                <a:solidFill>
                  <a:schemeClr val="tx2"/>
                </a:solidFill>
                <a:latin typeface="Calibri" charset="0"/>
                <a:cs typeface="Calibri" charset="0"/>
              </a:rPr>
              <a:t>Query q = (information, retrieval) = (1,1,0)</a:t>
            </a:r>
          </a:p>
        </p:txBody>
      </p:sp>
      <p:sp>
        <p:nvSpPr>
          <p:cNvPr id="86021" name="AutoShape 7"/>
          <p:cNvSpPr>
            <a:spLocks noChangeArrowheads="1"/>
          </p:cNvSpPr>
          <p:nvPr/>
        </p:nvSpPr>
        <p:spPr bwMode="auto">
          <a:xfrm>
            <a:off x="6513513" y="1989138"/>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a:solidFill>
                  <a:schemeClr val="tx2"/>
                </a:solidFill>
                <a:latin typeface="Calibri" charset="0"/>
                <a:cs typeface="Calibri" charset="0"/>
              </a:rPr>
              <a:t>retrieval …</a:t>
            </a:r>
            <a:br>
              <a:rPr lang="en-US">
                <a:solidFill>
                  <a:schemeClr val="tx2"/>
                </a:solidFill>
                <a:latin typeface="Calibri" charset="0"/>
                <a:cs typeface="Calibri" charset="0"/>
              </a:rPr>
            </a:br>
            <a:r>
              <a:rPr lang="en-US">
                <a:solidFill>
                  <a:schemeClr val="tx2"/>
                </a:solidFill>
                <a:latin typeface="Calibri" charset="0"/>
                <a:cs typeface="Calibri" charset="0"/>
              </a:rPr>
              <a:t>…retrieval …</a:t>
            </a:r>
          </a:p>
          <a:p>
            <a:pPr algn="ctr"/>
            <a:r>
              <a:rPr lang="en-US">
                <a:solidFill>
                  <a:schemeClr val="tx2"/>
                </a:solidFill>
                <a:latin typeface="Calibri" charset="0"/>
                <a:cs typeface="Calibri" charset="0"/>
              </a:rPr>
              <a:t>…retrieval …</a:t>
            </a:r>
          </a:p>
          <a:p>
            <a:pPr algn="ctr"/>
            <a:r>
              <a:rPr lang="en-US">
                <a:solidFill>
                  <a:schemeClr val="tx2"/>
                </a:solidFill>
                <a:latin typeface="Calibri" charset="0"/>
                <a:cs typeface="Calibri" charset="0"/>
              </a:rPr>
              <a:t>…retrieval …</a:t>
            </a:r>
          </a:p>
        </p:txBody>
      </p:sp>
      <p:sp>
        <p:nvSpPr>
          <p:cNvPr id="86022" name="AutoShape 8"/>
          <p:cNvSpPr>
            <a:spLocks noChangeArrowheads="1"/>
          </p:cNvSpPr>
          <p:nvPr/>
        </p:nvSpPr>
        <p:spPr bwMode="auto">
          <a:xfrm>
            <a:off x="1833563" y="4387850"/>
            <a:ext cx="1558925" cy="14398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en-US" dirty="0">
              <a:solidFill>
                <a:schemeClr val="tx2"/>
              </a:solidFill>
              <a:latin typeface="Calibri" charset="0"/>
              <a:cs typeface="Calibri" charset="0"/>
            </a:endParaRPr>
          </a:p>
          <a:p>
            <a:pPr algn="ctr"/>
            <a:r>
              <a:rPr lang="en-US" dirty="0">
                <a:solidFill>
                  <a:schemeClr val="tx2"/>
                </a:solidFill>
                <a:latin typeface="Calibri" charset="0"/>
                <a:cs typeface="Calibri" charset="0"/>
              </a:rPr>
              <a:t>agency  …</a:t>
            </a:r>
            <a:br>
              <a:rPr lang="en-US" dirty="0">
                <a:solidFill>
                  <a:schemeClr val="tx2"/>
                </a:solidFill>
                <a:latin typeface="Calibri" charset="0"/>
                <a:cs typeface="Calibri" charset="0"/>
              </a:rPr>
            </a:br>
            <a:r>
              <a:rPr lang="en-US" dirty="0">
                <a:solidFill>
                  <a:schemeClr val="tx2"/>
                </a:solidFill>
                <a:latin typeface="Calibri" charset="0"/>
                <a:cs typeface="Calibri" charset="0"/>
              </a:rPr>
              <a:t>…information…</a:t>
            </a:r>
          </a:p>
          <a:p>
            <a:pPr algn="ctr"/>
            <a:r>
              <a:rPr lang="en-US" dirty="0">
                <a:solidFill>
                  <a:schemeClr val="tx2"/>
                </a:solidFill>
                <a:latin typeface="Calibri" charset="0"/>
                <a:cs typeface="Calibri" charset="0"/>
              </a:rPr>
              <a:t>retrieval…</a:t>
            </a:r>
          </a:p>
          <a:p>
            <a:pPr algn="ctr"/>
            <a:r>
              <a:rPr lang="en-US" dirty="0">
                <a:solidFill>
                  <a:schemeClr val="tx2"/>
                </a:solidFill>
                <a:latin typeface="Calibri" charset="0"/>
                <a:cs typeface="Calibri" charset="0"/>
              </a:rPr>
              <a:t>…agency …</a:t>
            </a:r>
          </a:p>
          <a:p>
            <a:pPr algn="ctr"/>
            <a:endParaRPr lang="en-US" dirty="0">
              <a:solidFill>
                <a:schemeClr val="tx2"/>
              </a:solidFill>
              <a:latin typeface="Calibri" charset="0"/>
              <a:cs typeface="Calibri" charset="0"/>
            </a:endParaRPr>
          </a:p>
        </p:txBody>
      </p:sp>
      <p:sp>
        <p:nvSpPr>
          <p:cNvPr id="86023" name="AutoShape 9"/>
          <p:cNvSpPr>
            <a:spLocks noChangeArrowheads="1"/>
          </p:cNvSpPr>
          <p:nvPr/>
        </p:nvSpPr>
        <p:spPr bwMode="auto">
          <a:xfrm>
            <a:off x="6513513" y="4387850"/>
            <a:ext cx="1558925" cy="14398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dirty="0">
                <a:solidFill>
                  <a:schemeClr val="tx2"/>
                </a:solidFill>
                <a:latin typeface="Calibri" charset="0"/>
                <a:cs typeface="Calibri" charset="0"/>
              </a:rPr>
              <a:t>retrieval …</a:t>
            </a:r>
            <a:br>
              <a:rPr lang="en-US" dirty="0">
                <a:solidFill>
                  <a:schemeClr val="tx2"/>
                </a:solidFill>
                <a:latin typeface="Calibri" charset="0"/>
                <a:cs typeface="Calibri" charset="0"/>
              </a:rPr>
            </a:br>
            <a:r>
              <a:rPr lang="en-US" dirty="0">
                <a:solidFill>
                  <a:schemeClr val="tx2"/>
                </a:solidFill>
                <a:latin typeface="Calibri" charset="0"/>
                <a:cs typeface="Calibri" charset="0"/>
              </a:rPr>
              <a:t>…agency …</a:t>
            </a:r>
          </a:p>
          <a:p>
            <a:pPr algn="ctr"/>
            <a:r>
              <a:rPr lang="en-US" dirty="0">
                <a:solidFill>
                  <a:schemeClr val="tx2"/>
                </a:solidFill>
                <a:latin typeface="Calibri" charset="0"/>
                <a:cs typeface="Calibri" charset="0"/>
              </a:rPr>
              <a:t>…retrieval…</a:t>
            </a:r>
          </a:p>
          <a:p>
            <a:pPr algn="ctr"/>
            <a:r>
              <a:rPr lang="en-US" dirty="0">
                <a:solidFill>
                  <a:schemeClr val="tx2"/>
                </a:solidFill>
                <a:latin typeface="Calibri" charset="0"/>
                <a:cs typeface="Calibri" charset="0"/>
              </a:rPr>
              <a:t>…agency…</a:t>
            </a:r>
          </a:p>
        </p:txBody>
      </p:sp>
      <p:sp>
        <p:nvSpPr>
          <p:cNvPr id="86024" name="Rectangle 11"/>
          <p:cNvSpPr>
            <a:spLocks noChangeArrowheads="1"/>
          </p:cNvSpPr>
          <p:nvPr/>
        </p:nvSpPr>
        <p:spPr bwMode="auto">
          <a:xfrm>
            <a:off x="1787525" y="3452813"/>
            <a:ext cx="1373188"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D1 = (1, 1, 0)</a:t>
            </a:r>
          </a:p>
          <a:p>
            <a:r>
              <a:rPr lang="en-US">
                <a:solidFill>
                  <a:schemeClr val="tx2"/>
                </a:solidFill>
                <a:latin typeface="Calibri" charset="0"/>
                <a:cs typeface="Calibri" charset="0"/>
              </a:rPr>
              <a:t>sim(q,D1)=1 </a:t>
            </a:r>
          </a:p>
        </p:txBody>
      </p:sp>
      <p:sp>
        <p:nvSpPr>
          <p:cNvPr id="86025" name="Rectangle 12"/>
          <p:cNvSpPr>
            <a:spLocks noChangeArrowheads="1"/>
          </p:cNvSpPr>
          <p:nvPr/>
        </p:nvSpPr>
        <p:spPr bwMode="auto">
          <a:xfrm>
            <a:off x="6434138" y="3429000"/>
            <a:ext cx="2008187"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D2 = (0,1,0) </a:t>
            </a:r>
          </a:p>
          <a:p>
            <a:r>
              <a:rPr lang="en-US">
                <a:solidFill>
                  <a:schemeClr val="tx2"/>
                </a:solidFill>
                <a:latin typeface="Calibri" charset="0"/>
                <a:cs typeface="Calibri" charset="0"/>
              </a:rPr>
              <a:t>sim(q,D2)=0.7071…</a:t>
            </a:r>
          </a:p>
        </p:txBody>
      </p:sp>
      <p:sp>
        <p:nvSpPr>
          <p:cNvPr id="86026" name="Rectangle 13"/>
          <p:cNvSpPr>
            <a:spLocks noChangeArrowheads="1"/>
          </p:cNvSpPr>
          <p:nvPr/>
        </p:nvSpPr>
        <p:spPr bwMode="auto">
          <a:xfrm>
            <a:off x="1754188" y="5805488"/>
            <a:ext cx="2008187"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D3 = (0.5,0.5, 1)</a:t>
            </a:r>
          </a:p>
          <a:p>
            <a:r>
              <a:rPr lang="en-US">
                <a:solidFill>
                  <a:schemeClr val="tx2"/>
                </a:solidFill>
                <a:latin typeface="Calibri" charset="0"/>
                <a:cs typeface="Calibri" charset="0"/>
              </a:rPr>
              <a:t>sim(q,D3)=0.5773… </a:t>
            </a:r>
          </a:p>
        </p:txBody>
      </p:sp>
      <p:sp>
        <p:nvSpPr>
          <p:cNvPr id="86027" name="Rectangle 14"/>
          <p:cNvSpPr>
            <a:spLocks noChangeArrowheads="1"/>
          </p:cNvSpPr>
          <p:nvPr/>
        </p:nvSpPr>
        <p:spPr bwMode="auto">
          <a:xfrm>
            <a:off x="6434138" y="5805488"/>
            <a:ext cx="1497012"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D4 = (0, 1, 1)</a:t>
            </a:r>
          </a:p>
          <a:p>
            <a:r>
              <a:rPr lang="en-US">
                <a:solidFill>
                  <a:schemeClr val="tx2"/>
                </a:solidFill>
                <a:latin typeface="Calibri" charset="0"/>
                <a:cs typeface="Calibri" charset="0"/>
              </a:rPr>
              <a:t>sim(q,D4)=0.5 </a:t>
            </a:r>
          </a:p>
        </p:txBody>
      </p:sp>
      <p:sp>
        <p:nvSpPr>
          <p:cNvPr id="86028" name="AutoShape 15"/>
          <p:cNvSpPr>
            <a:spLocks noChangeArrowheads="1"/>
          </p:cNvSpPr>
          <p:nvPr/>
        </p:nvSpPr>
        <p:spPr bwMode="auto">
          <a:xfrm>
            <a:off x="1600200" y="1773238"/>
            <a:ext cx="7019925" cy="2376487"/>
          </a:xfrm>
          <a:prstGeom prst="roundRect">
            <a:avLst>
              <a:gd name="adj" fmla="val 16667"/>
            </a:avLst>
          </a:prstGeom>
          <a:noFill/>
          <a:ln w="12700">
            <a:solidFill>
              <a:schemeClr val="tx1"/>
            </a:solidFill>
            <a:prstDash val="dash"/>
            <a:round/>
            <a:headEnd/>
            <a:tailEnd/>
          </a:ln>
          <a:extLst>
            <a:ext uri="{909E8E84-426E-40dd-AFC4-6F175D3DCCD1}">
              <a14:hiddenFill xmlns:a14="http://schemas.microsoft.com/office/drawing/2010/main" xmlns="">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86029" name="Rectangle 17"/>
          <p:cNvSpPr>
            <a:spLocks noChangeArrowheads="1"/>
          </p:cNvSpPr>
          <p:nvPr/>
        </p:nvSpPr>
        <p:spPr bwMode="auto">
          <a:xfrm>
            <a:off x="4545013" y="2565400"/>
            <a:ext cx="950912"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pPr algn="ctr"/>
            <a:r>
              <a:rPr lang="en-US">
                <a:solidFill>
                  <a:schemeClr val="tx2"/>
                </a:solidFill>
                <a:latin typeface="Calibri" charset="0"/>
                <a:cs typeface="Calibri" charset="0"/>
              </a:rPr>
              <a:t>"Result" </a:t>
            </a:r>
          </a:p>
        </p:txBody>
      </p:sp>
      <p:graphicFrame>
        <p:nvGraphicFramePr>
          <p:cNvPr id="86030" name="Object 65"/>
          <p:cNvGraphicFramePr>
            <a:graphicFrameLocks/>
          </p:cNvGraphicFramePr>
          <p:nvPr>
            <p:extLst>
              <p:ext uri="{D42A27DB-BD31-4B8C-83A1-F6EECF244321}">
                <p14:modId xmlns:p14="http://schemas.microsoft.com/office/powerpoint/2010/main" val="273073170"/>
              </p:ext>
            </p:extLst>
          </p:nvPr>
        </p:nvGraphicFramePr>
        <p:xfrm>
          <a:off x="6425963" y="139700"/>
          <a:ext cx="2516187" cy="1525588"/>
        </p:xfrm>
        <a:graphic>
          <a:graphicData uri="http://schemas.openxmlformats.org/presentationml/2006/ole">
            <mc:AlternateContent xmlns:mc="http://schemas.openxmlformats.org/markup-compatibility/2006">
              <mc:Choice xmlns:v="urn:schemas-microsoft-com:vml" Requires="v">
                <p:oleObj name="Equation" r:id="rId3" imgW="1320800" imgH="787400" progId="Equation.3">
                  <p:embed/>
                </p:oleObj>
              </mc:Choice>
              <mc:Fallback>
                <p:oleObj name="Equation" r:id="rId3" imgW="1320800" imgH="787400" progId="Equation.3">
                  <p:embed/>
                  <p:pic>
                    <p:nvPicPr>
                      <p:cNvPr id="0" name="Object 6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5963" y="139700"/>
                        <a:ext cx="2516187" cy="15255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Inverse Document Frequency</a:t>
            </a:r>
          </a:p>
        </p:txBody>
      </p:sp>
      <p:sp>
        <p:nvSpPr>
          <p:cNvPr id="89090" name="Rectangle 3"/>
          <p:cNvSpPr>
            <a:spLocks noGrp="1" noChangeArrowheads="1"/>
          </p:cNvSpPr>
          <p:nvPr>
            <p:ph idx="1"/>
          </p:nvPr>
        </p:nvSpPr>
        <p:spPr>
          <a:xfrm>
            <a:off x="193675" y="1125538"/>
            <a:ext cx="8997950" cy="5245100"/>
          </a:xfrm>
        </p:spPr>
        <p:txBody>
          <a:bodyPr lIns="92066" tIns="46034" rIns="92066" bIns="46034"/>
          <a:lstStyle/>
          <a:p>
            <a:pPr marL="0" indent="0" eaLnBrk="1" hangingPunct="1">
              <a:lnSpc>
                <a:spcPct val="90000"/>
              </a:lnSpc>
            </a:pPr>
            <a:r>
              <a:rPr lang="en-US" sz="2400" dirty="0">
                <a:latin typeface="Calibri" charset="0"/>
                <a:ea typeface="ＭＳ Ｐゴシック" charset="0"/>
              </a:rPr>
              <a:t>We have not only to consider how frequent a term occurs within a document (measure for similarity), but also how frequent a term is in the document collection of size n (measure for distinctiveness)</a:t>
            </a:r>
          </a:p>
          <a:p>
            <a:pPr marL="0" indent="0" eaLnBrk="1" hangingPunct="1">
              <a:lnSpc>
                <a:spcPct val="90000"/>
              </a:lnSpc>
            </a:pPr>
            <a:r>
              <a:rPr lang="en-US" sz="1800" dirty="0">
                <a:latin typeface="Calibri" charset="0"/>
                <a:ea typeface="ＭＳ Ｐゴシック" charset="0"/>
              </a:rPr>
              <a:t>			</a:t>
            </a:r>
          </a:p>
          <a:p>
            <a:pPr marL="0" indent="0" eaLnBrk="1" hangingPunct="1">
              <a:lnSpc>
                <a:spcPct val="90000"/>
              </a:lnSpc>
            </a:pPr>
            <a:endParaRPr lang="en-US" sz="1800" i="1" dirty="0">
              <a:latin typeface="Calibri" charset="0"/>
              <a:ea typeface="ＭＳ Ｐゴシック" charset="0"/>
            </a:endParaRPr>
          </a:p>
          <a:p>
            <a:pPr marL="0" indent="0" eaLnBrk="1" hangingPunct="1">
              <a:lnSpc>
                <a:spcPct val="90000"/>
              </a:lnSpc>
            </a:pPr>
            <a:endParaRPr lang="en-US" sz="1800" dirty="0">
              <a:latin typeface="Calibri" charset="0"/>
              <a:ea typeface="ＭＳ Ｐゴシック" charset="0"/>
            </a:endParaRPr>
          </a:p>
          <a:p>
            <a:pPr marL="0" indent="0" eaLnBrk="1" hangingPunct="1">
              <a:lnSpc>
                <a:spcPct val="90000"/>
              </a:lnSpc>
            </a:pPr>
            <a:endParaRPr lang="en-US" sz="1800" dirty="0">
              <a:latin typeface="Calibri" charset="0"/>
              <a:ea typeface="ＭＳ Ｐゴシック" charset="0"/>
            </a:endParaRPr>
          </a:p>
          <a:p>
            <a:pPr marL="0" indent="0" eaLnBrk="1" hangingPunct="1">
              <a:lnSpc>
                <a:spcPct val="90000"/>
              </a:lnSpc>
            </a:pPr>
            <a:endParaRPr lang="en-US" sz="1800" dirty="0">
              <a:latin typeface="Calibri" charset="0"/>
              <a:ea typeface="ＭＳ Ｐゴシック" charset="0"/>
            </a:endParaRPr>
          </a:p>
          <a:p>
            <a:pPr marL="0" indent="0" eaLnBrk="1" hangingPunct="1">
              <a:lnSpc>
                <a:spcPct val="90000"/>
              </a:lnSpc>
            </a:pPr>
            <a:endParaRPr lang="en-US" sz="1800" dirty="0">
              <a:latin typeface="Calibri" charset="0"/>
              <a:ea typeface="ＭＳ Ｐゴシック" charset="0"/>
            </a:endParaRPr>
          </a:p>
          <a:p>
            <a:pPr marL="0" indent="0" eaLnBrk="1" hangingPunct="1">
              <a:lnSpc>
                <a:spcPct val="90000"/>
              </a:lnSpc>
            </a:pPr>
            <a:endParaRPr lang="en-US" sz="1800" dirty="0">
              <a:latin typeface="Calibri" charset="0"/>
              <a:ea typeface="ＭＳ Ｐゴシック" charset="0"/>
            </a:endParaRPr>
          </a:p>
          <a:p>
            <a:pPr marL="0" indent="0" eaLnBrk="1" hangingPunct="1">
              <a:lnSpc>
                <a:spcPct val="90000"/>
              </a:lnSpc>
            </a:pPr>
            <a:endParaRPr lang="en-US" sz="1800" dirty="0">
              <a:latin typeface="Calibri" charset="0"/>
              <a:ea typeface="ＭＳ Ｐゴシック" charset="0"/>
            </a:endParaRPr>
          </a:p>
          <a:p>
            <a:pPr marL="0" indent="0" eaLnBrk="1" hangingPunct="1">
              <a:lnSpc>
                <a:spcPct val="90000"/>
              </a:lnSpc>
            </a:pPr>
            <a:endParaRPr lang="en-US" sz="1800" dirty="0">
              <a:latin typeface="Calibri" charset="0"/>
              <a:ea typeface="ＭＳ Ｐゴシック" charset="0"/>
            </a:endParaRPr>
          </a:p>
          <a:p>
            <a:pPr marL="0" indent="0" eaLnBrk="1" hangingPunct="1">
              <a:lnSpc>
                <a:spcPct val="90000"/>
              </a:lnSpc>
            </a:pPr>
            <a:r>
              <a:rPr lang="en-US" sz="2400" dirty="0">
                <a:latin typeface="Calibri" charset="0"/>
                <a:ea typeface="ＭＳ Ｐゴシック" charset="0"/>
              </a:rPr>
              <a:t>Inverse document frequency can be interpreted as the amount of information associated with the term </a:t>
            </a:r>
            <a:r>
              <a:rPr lang="en-US" sz="2400" i="1" dirty="0">
                <a:latin typeface="Calibri" charset="0"/>
                <a:ea typeface="ＭＳ Ｐゴシック" charset="0"/>
              </a:rPr>
              <a:t>k</a:t>
            </a:r>
            <a:r>
              <a:rPr lang="en-US" sz="2400" i="1" baseline="-25000" dirty="0">
                <a:latin typeface="Calibri" charset="0"/>
                <a:ea typeface="ＭＳ Ｐゴシック" charset="0"/>
              </a:rPr>
              <a:t>i</a:t>
            </a:r>
            <a:endParaRPr lang="en-US" sz="2400" i="1" dirty="0">
              <a:latin typeface="Calibri" charset="0"/>
              <a:ea typeface="ＭＳ Ｐゴシック" charset="0"/>
            </a:endParaRPr>
          </a:p>
          <a:p>
            <a:pPr marL="0" indent="0" eaLnBrk="1" hangingPunct="1">
              <a:lnSpc>
                <a:spcPct val="90000"/>
              </a:lnSpc>
              <a:buFontTx/>
              <a:buChar char="–"/>
            </a:pPr>
            <a:endParaRPr lang="en-US" sz="1600" i="1" dirty="0">
              <a:latin typeface="Calibri" charset="0"/>
              <a:ea typeface="ＭＳ Ｐゴシック" charset="0"/>
            </a:endParaRPr>
          </a:p>
        </p:txBody>
      </p:sp>
      <p:sp>
        <p:nvSpPr>
          <p:cNvPr id="89091"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©2024, Karl Aberer, EPFL-IC, Laboratoire de systèmes d'informations répartis </a:t>
            </a:r>
            <a:endParaRPr lang="en-GB" sz="900">
              <a:latin typeface="Verdana" charset="0"/>
              <a:cs typeface="Calibri" charset="0"/>
            </a:endParaRPr>
          </a:p>
        </p:txBody>
      </p:sp>
      <p:sp>
        <p:nvSpPr>
          <p:cNvPr id="89092" name="AutoShape 6"/>
          <p:cNvSpPr>
            <a:spLocks noChangeArrowheads="1"/>
          </p:cNvSpPr>
          <p:nvPr/>
        </p:nvSpPr>
        <p:spPr bwMode="auto">
          <a:xfrm>
            <a:off x="1611313" y="2360613"/>
            <a:ext cx="7099300" cy="2032000"/>
          </a:xfrm>
          <a:prstGeom prst="roundRect">
            <a:avLst>
              <a:gd name="adj" fmla="val 6333"/>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91431" tIns="45715" rIns="91431" bIns="45715">
            <a:spAutoFit/>
          </a:bodyPr>
          <a:lstStyle/>
          <a:p>
            <a:r>
              <a:rPr lang="en-US" sz="2000">
                <a:latin typeface="Calibri" charset="0"/>
                <a:cs typeface="Calibri" charset="0"/>
              </a:rPr>
              <a:t>Inverse document frequency of term </a:t>
            </a:r>
            <a:r>
              <a:rPr lang="en-US" sz="2000" i="1">
                <a:latin typeface="Calibri" charset="0"/>
                <a:cs typeface="Calibri" charset="0"/>
              </a:rPr>
              <a:t>k</a:t>
            </a:r>
            <a:r>
              <a:rPr lang="en-US" sz="2000" i="1" baseline="-25000">
                <a:latin typeface="Calibri" charset="0"/>
                <a:cs typeface="Calibri" charset="0"/>
              </a:rPr>
              <a:t>i</a:t>
            </a:r>
          </a:p>
          <a:p>
            <a:endParaRPr lang="en-US" sz="2000" i="1">
              <a:latin typeface="Calibri" charset="0"/>
              <a:cs typeface="Calibri" charset="0"/>
            </a:endParaRPr>
          </a:p>
          <a:p>
            <a:endParaRPr lang="en-US" sz="2000" i="1">
              <a:latin typeface="Calibri" charset="0"/>
              <a:cs typeface="Calibri" charset="0"/>
            </a:endParaRPr>
          </a:p>
          <a:p>
            <a:endParaRPr lang="en-US" sz="2000" i="1">
              <a:latin typeface="Calibri" charset="0"/>
              <a:cs typeface="Calibri" charset="0"/>
            </a:endParaRPr>
          </a:p>
          <a:p>
            <a:endParaRPr lang="en-US" sz="2000" i="1">
              <a:latin typeface="Calibri" charset="0"/>
              <a:cs typeface="Calibri" charset="0"/>
            </a:endParaRPr>
          </a:p>
          <a:p>
            <a:pPr>
              <a:lnSpc>
                <a:spcPct val="90000"/>
              </a:lnSpc>
              <a:spcBef>
                <a:spcPct val="20000"/>
              </a:spcBef>
            </a:pPr>
            <a:r>
              <a:rPr lang="en-US" sz="2000" i="1">
                <a:latin typeface="Calibri" charset="0"/>
                <a:cs typeface="Calibri" charset="0"/>
              </a:rPr>
              <a:t>n</a:t>
            </a:r>
            <a:r>
              <a:rPr lang="en-US" sz="2000" i="1" baseline="-25000">
                <a:latin typeface="Calibri" charset="0"/>
                <a:cs typeface="Calibri" charset="0"/>
              </a:rPr>
              <a:t>i</a:t>
            </a:r>
            <a:r>
              <a:rPr lang="en-US" sz="2000">
                <a:latin typeface="Calibri" charset="0"/>
                <a:cs typeface="Calibri" charset="0"/>
              </a:rPr>
              <a:t> number of documents in which term </a:t>
            </a:r>
            <a:r>
              <a:rPr lang="en-US" sz="2000" i="1">
                <a:latin typeface="Calibri" charset="0"/>
                <a:cs typeface="Calibri" charset="0"/>
              </a:rPr>
              <a:t>k</a:t>
            </a:r>
            <a:r>
              <a:rPr lang="en-US" sz="2000" i="1" baseline="-25000">
                <a:latin typeface="Calibri" charset="0"/>
                <a:cs typeface="Calibri" charset="0"/>
              </a:rPr>
              <a:t>i</a:t>
            </a:r>
            <a:r>
              <a:rPr lang="en-US" sz="2000">
                <a:latin typeface="Calibri" charset="0"/>
                <a:cs typeface="Calibri" charset="0"/>
              </a:rPr>
              <a:t> occurs</a:t>
            </a:r>
          </a:p>
        </p:txBody>
      </p:sp>
      <p:graphicFrame>
        <p:nvGraphicFramePr>
          <p:cNvPr id="89093" name="Object 64"/>
          <p:cNvGraphicFramePr>
            <a:graphicFrameLocks/>
          </p:cNvGraphicFramePr>
          <p:nvPr/>
        </p:nvGraphicFramePr>
        <p:xfrm>
          <a:off x="3097213" y="2997200"/>
          <a:ext cx="3087687" cy="711200"/>
        </p:xfrm>
        <a:graphic>
          <a:graphicData uri="http://schemas.openxmlformats.org/presentationml/2006/ole">
            <mc:AlternateContent xmlns:mc="http://schemas.openxmlformats.org/markup-compatibility/2006">
              <mc:Choice xmlns:v="urn:schemas-microsoft-com:vml" Requires="v">
                <p:oleObj name="Equation" r:id="rId3" imgW="1713756" imgH="431613" progId="">
                  <p:embed/>
                </p:oleObj>
              </mc:Choice>
              <mc:Fallback>
                <p:oleObj name="Equation" r:id="rId3" imgW="1713756" imgH="431613" progId="">
                  <p:embed/>
                  <p:pic>
                    <p:nvPicPr>
                      <p:cNvPr id="0" name="Object 6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7213" y="2997200"/>
                        <a:ext cx="3087687" cy="711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89094" name="AutoShape 7"/>
              <p:cNvSpPr>
                <a:spLocks noChangeArrowheads="1"/>
              </p:cNvSpPr>
              <p:nvPr/>
            </p:nvSpPr>
            <p:spPr bwMode="auto">
              <a:xfrm>
                <a:off x="2360712" y="5806257"/>
                <a:ext cx="5280744" cy="411708"/>
              </a:xfrm>
              <a:prstGeom prst="roundRect">
                <a:avLst>
                  <a:gd name="adj" fmla="val 6333"/>
                </a:avLst>
              </a:prstGeom>
              <a:noFill/>
              <a:ln w="9525">
                <a:solidFill>
                  <a:schemeClr val="tx1"/>
                </a:solidFill>
                <a:round/>
                <a:headEnd/>
                <a:tailEnd/>
              </a:ln>
              <a:extLst>
                <a:ext uri="{909E8E84-426E-40dd-AFC4-6F175D3DCCD1}">
                  <a14:hiddenFill xmlns="">
                    <a:solidFill>
                      <a:srgbClr val="FFFFFF"/>
                    </a:solidFill>
                  </a14:hiddenFill>
                </a:ext>
              </a:extLst>
            </p:spPr>
            <p:txBody>
              <a:bodyPr wrap="square" lIns="91431" tIns="45715" rIns="91431" bIns="45715">
                <a:spAutoFit/>
              </a:bodyPr>
              <a:lstStyle/>
              <a:p>
                <a:r>
                  <a:rPr lang="en-US" sz="2000" dirty="0">
                    <a:latin typeface="Calibri" charset="0"/>
                    <a:cs typeface="Calibri" charset="0"/>
                  </a:rPr>
                  <a:t>Term weight (</a:t>
                </a:r>
                <a:r>
                  <a:rPr lang="en-US" sz="2000" dirty="0" err="1">
                    <a:latin typeface="Calibri" charset="0"/>
                    <a:cs typeface="Calibri" charset="0"/>
                  </a:rPr>
                  <a:t>tf-idf</a:t>
                </a:r>
                <a:r>
                  <a:rPr lang="en-US" sz="2000" dirty="0">
                    <a:latin typeface="Calibri" charset="0"/>
                    <a:cs typeface="Calibri" charset="0"/>
                  </a:rPr>
                  <a:t>)	</a:t>
                </a:r>
                <a14:m>
                  <m:oMath xmlns:m="http://schemas.openxmlformats.org/officeDocument/2006/math">
                    <m:r>
                      <a:rPr lang="en-US" sz="2000" i="1" dirty="0" smtClean="0">
                        <a:latin typeface="Cambria Math" panose="02040503050406030204" pitchFamily="18" charset="0"/>
                        <a:cs typeface="Calibri" charset="0"/>
                      </a:rPr>
                      <m:t>𝑤</m:t>
                    </m:r>
                    <m:r>
                      <a:rPr lang="en-US" sz="2000" i="1" baseline="-25000" dirty="0" err="1">
                        <a:latin typeface="Cambria Math" panose="02040503050406030204" pitchFamily="18" charset="0"/>
                        <a:cs typeface="Calibri" charset="0"/>
                      </a:rPr>
                      <m:t>𝑖𝑗</m:t>
                    </m:r>
                    <m:r>
                      <a:rPr lang="en-US" sz="2000" i="1" dirty="0">
                        <a:latin typeface="Cambria Math" panose="02040503050406030204" pitchFamily="18" charset="0"/>
                        <a:cs typeface="Calibri" charset="0"/>
                      </a:rPr>
                      <m:t> = </m:t>
                    </m:r>
                    <m:r>
                      <a:rPr lang="en-US" sz="2000" i="1" dirty="0" err="1">
                        <a:latin typeface="Cambria Math" panose="02040503050406030204" pitchFamily="18" charset="0"/>
                        <a:cs typeface="Calibri" charset="0"/>
                      </a:rPr>
                      <m:t>𝑡𝑓</m:t>
                    </m:r>
                    <m:r>
                      <a:rPr lang="en-US" sz="2000" i="1" dirty="0">
                        <a:latin typeface="Cambria Math" panose="02040503050406030204" pitchFamily="18" charset="0"/>
                        <a:cs typeface="Calibri" charset="0"/>
                      </a:rPr>
                      <m:t>(</m:t>
                    </m:r>
                    <m:r>
                      <a:rPr lang="en-US" sz="2000" i="1" dirty="0" err="1">
                        <a:latin typeface="Cambria Math" panose="02040503050406030204" pitchFamily="18" charset="0"/>
                        <a:cs typeface="Calibri" charset="0"/>
                      </a:rPr>
                      <m:t>𝑖</m:t>
                    </m:r>
                    <m:r>
                      <a:rPr lang="en-US" sz="2000" i="1" dirty="0" err="1">
                        <a:latin typeface="Cambria Math" panose="02040503050406030204" pitchFamily="18" charset="0"/>
                        <a:cs typeface="Calibri" charset="0"/>
                      </a:rPr>
                      <m:t>,</m:t>
                    </m:r>
                    <m:r>
                      <a:rPr lang="en-US" sz="2000" i="1" dirty="0" err="1">
                        <a:latin typeface="Cambria Math" panose="02040503050406030204" pitchFamily="18" charset="0"/>
                        <a:cs typeface="Calibri" charset="0"/>
                      </a:rPr>
                      <m:t>𝑗</m:t>
                    </m:r>
                    <m:r>
                      <a:rPr lang="en-US" sz="2000" i="1" dirty="0">
                        <a:latin typeface="Cambria Math" panose="02040503050406030204" pitchFamily="18" charset="0"/>
                        <a:cs typeface="Calibri" charset="0"/>
                      </a:rPr>
                      <m:t>) </m:t>
                    </m:r>
                    <m:r>
                      <a:rPr lang="en-US" sz="2000" i="1" dirty="0" err="1">
                        <a:latin typeface="Cambria Math" panose="02040503050406030204" pitchFamily="18" charset="0"/>
                        <a:cs typeface="Calibri" charset="0"/>
                      </a:rPr>
                      <m:t>𝑖𝑑𝑓</m:t>
                    </m:r>
                    <m:r>
                      <a:rPr lang="en-US" sz="2000" i="1" dirty="0">
                        <a:latin typeface="Cambria Math" panose="02040503050406030204" pitchFamily="18" charset="0"/>
                        <a:cs typeface="Calibri" charset="0"/>
                      </a:rPr>
                      <m:t>(</m:t>
                    </m:r>
                    <m:r>
                      <a:rPr lang="en-US" sz="2000" i="1" dirty="0" err="1">
                        <a:latin typeface="Cambria Math" panose="02040503050406030204" pitchFamily="18" charset="0"/>
                        <a:cs typeface="Calibri" charset="0"/>
                      </a:rPr>
                      <m:t>𝑖</m:t>
                    </m:r>
                    <m:r>
                      <a:rPr lang="en-US" sz="2000" i="1" dirty="0">
                        <a:latin typeface="Cambria Math" panose="02040503050406030204" pitchFamily="18" charset="0"/>
                        <a:cs typeface="Calibri" charset="0"/>
                      </a:rPr>
                      <m:t>)</m:t>
                    </m:r>
                  </m:oMath>
                </a14:m>
                <a:endParaRPr lang="en-US" sz="2000" i="1" dirty="0">
                  <a:latin typeface="Calibri" charset="0"/>
                  <a:cs typeface="Calibri" charset="0"/>
                </a:endParaRPr>
              </a:p>
            </p:txBody>
          </p:sp>
        </mc:Choice>
        <mc:Fallback xmlns="">
          <p:sp>
            <p:nvSpPr>
              <p:cNvPr id="89094" name="AutoShape 7"/>
              <p:cNvSpPr>
                <a:spLocks noRot="1" noChangeAspect="1" noMove="1" noResize="1" noEditPoints="1" noAdjustHandles="1" noChangeArrowheads="1" noChangeShapeType="1" noTextEdit="1"/>
              </p:cNvSpPr>
              <p:nvPr/>
            </p:nvSpPr>
            <p:spPr bwMode="auto">
              <a:xfrm>
                <a:off x="2360712" y="5806257"/>
                <a:ext cx="5280744" cy="411708"/>
              </a:xfrm>
              <a:prstGeom prst="roundRect">
                <a:avLst>
                  <a:gd name="adj" fmla="val 6333"/>
                </a:avLst>
              </a:prstGeom>
              <a:blipFill>
                <a:blip r:embed="rId5"/>
                <a:stretch>
                  <a:fillRect l="-957" t="-2857" b="-20000"/>
                </a:stretch>
              </a:blip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r>
                  <a:rPr lang="en-CH">
                    <a:noFill/>
                  </a:rPr>
                  <a:t> </a:t>
                </a:r>
              </a:p>
            </p:txBody>
          </p:sp>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ChangeArrowheads="1"/>
          </p:cNvSpPr>
          <p:nvPr>
            <p:ph type="title"/>
          </p:nvPr>
        </p:nvSpPr>
        <p:spPr/>
        <p:txBody>
          <a:bodyPr/>
          <a:lstStyle/>
          <a:p>
            <a:pPr eaLnBrk="1" hangingPunct="1"/>
            <a:r>
              <a:rPr lang="en-US" dirty="0">
                <a:latin typeface="Calibri" charset="0"/>
                <a:ea typeface="ＭＳ Ｐゴシック" charset="0"/>
              </a:rPr>
              <a:t>Example</a:t>
            </a:r>
          </a:p>
        </p:txBody>
      </p:sp>
      <p:sp>
        <p:nvSpPr>
          <p:cNvPr id="91138"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©2024, Karl Aberer, EPFL-IC, Laboratoire de systèmes d'informations répartis </a:t>
            </a:r>
            <a:endParaRPr lang="en-GB" sz="900">
              <a:latin typeface="Verdana" charset="0"/>
              <a:cs typeface="Calibri" charset="0"/>
            </a:endParaRPr>
          </a:p>
        </p:txBody>
      </p:sp>
      <p:sp>
        <p:nvSpPr>
          <p:cNvPr id="91139" name="AutoShape 3"/>
          <p:cNvSpPr>
            <a:spLocks noChangeArrowheads="1"/>
          </p:cNvSpPr>
          <p:nvPr/>
        </p:nvSpPr>
        <p:spPr bwMode="auto">
          <a:xfrm>
            <a:off x="1833563" y="1989138"/>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dirty="0">
                <a:solidFill>
                  <a:schemeClr val="tx2"/>
                </a:solidFill>
                <a:latin typeface="Calibri" charset="0"/>
                <a:cs typeface="Calibri" charset="0"/>
              </a:rPr>
              <a:t>information …</a:t>
            </a:r>
            <a:br>
              <a:rPr lang="en-US" dirty="0">
                <a:solidFill>
                  <a:schemeClr val="tx2"/>
                </a:solidFill>
                <a:latin typeface="Calibri" charset="0"/>
                <a:cs typeface="Calibri" charset="0"/>
              </a:rPr>
            </a:br>
            <a:r>
              <a:rPr lang="en-US" dirty="0">
                <a:solidFill>
                  <a:schemeClr val="tx2"/>
                </a:solidFill>
                <a:latin typeface="Calibri" charset="0"/>
                <a:cs typeface="Calibri" charset="0"/>
              </a:rPr>
              <a:t>…retrieval …</a:t>
            </a:r>
          </a:p>
          <a:p>
            <a:pPr algn="ctr"/>
            <a:r>
              <a:rPr lang="en-US" dirty="0">
                <a:solidFill>
                  <a:schemeClr val="tx2"/>
                </a:solidFill>
                <a:latin typeface="Calibri" charset="0"/>
                <a:cs typeface="Calibri" charset="0"/>
              </a:rPr>
              <a:t>…information…</a:t>
            </a:r>
          </a:p>
          <a:p>
            <a:pPr algn="ctr"/>
            <a:r>
              <a:rPr lang="en-US" dirty="0">
                <a:solidFill>
                  <a:schemeClr val="tx2"/>
                </a:solidFill>
                <a:latin typeface="Calibri" charset="0"/>
                <a:cs typeface="Calibri" charset="0"/>
              </a:rPr>
              <a:t>…retrieval …</a:t>
            </a:r>
          </a:p>
        </p:txBody>
      </p:sp>
      <p:sp>
        <p:nvSpPr>
          <p:cNvPr id="91140" name="Rectangle 4"/>
          <p:cNvSpPr>
            <a:spLocks noChangeArrowheads="1"/>
          </p:cNvSpPr>
          <p:nvPr/>
        </p:nvSpPr>
        <p:spPr bwMode="auto">
          <a:xfrm>
            <a:off x="350838" y="1125538"/>
            <a:ext cx="4545012"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Vocabulary T = {information, retrieval, agency}</a:t>
            </a:r>
          </a:p>
          <a:p>
            <a:r>
              <a:rPr lang="en-US">
                <a:solidFill>
                  <a:schemeClr val="tx2"/>
                </a:solidFill>
                <a:latin typeface="Calibri" charset="0"/>
                <a:cs typeface="Calibri" charset="0"/>
              </a:rPr>
              <a:t>Query q = (information, retrieval) = (1,1,0)</a:t>
            </a:r>
          </a:p>
        </p:txBody>
      </p:sp>
      <p:sp>
        <p:nvSpPr>
          <p:cNvPr id="91141" name="AutoShape 5"/>
          <p:cNvSpPr>
            <a:spLocks noChangeArrowheads="1"/>
          </p:cNvSpPr>
          <p:nvPr/>
        </p:nvSpPr>
        <p:spPr bwMode="auto">
          <a:xfrm>
            <a:off x="6513513" y="1989138"/>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a:solidFill>
                  <a:schemeClr val="tx2"/>
                </a:solidFill>
                <a:latin typeface="Calibri" charset="0"/>
                <a:cs typeface="Calibri" charset="0"/>
              </a:rPr>
              <a:t>retrieval …</a:t>
            </a:r>
            <a:br>
              <a:rPr lang="en-US">
                <a:solidFill>
                  <a:schemeClr val="tx2"/>
                </a:solidFill>
                <a:latin typeface="Calibri" charset="0"/>
                <a:cs typeface="Calibri" charset="0"/>
              </a:rPr>
            </a:br>
            <a:r>
              <a:rPr lang="en-US">
                <a:solidFill>
                  <a:schemeClr val="tx2"/>
                </a:solidFill>
                <a:latin typeface="Calibri" charset="0"/>
                <a:cs typeface="Calibri" charset="0"/>
              </a:rPr>
              <a:t>…retrieval …</a:t>
            </a:r>
          </a:p>
          <a:p>
            <a:pPr algn="ctr"/>
            <a:r>
              <a:rPr lang="en-US">
                <a:solidFill>
                  <a:schemeClr val="tx2"/>
                </a:solidFill>
                <a:latin typeface="Calibri" charset="0"/>
                <a:cs typeface="Calibri" charset="0"/>
              </a:rPr>
              <a:t>…retrieval …</a:t>
            </a:r>
          </a:p>
          <a:p>
            <a:pPr algn="ctr"/>
            <a:r>
              <a:rPr lang="en-US">
                <a:solidFill>
                  <a:schemeClr val="tx2"/>
                </a:solidFill>
                <a:latin typeface="Calibri" charset="0"/>
                <a:cs typeface="Calibri" charset="0"/>
              </a:rPr>
              <a:t>…retrieval …</a:t>
            </a:r>
          </a:p>
        </p:txBody>
      </p:sp>
      <p:sp>
        <p:nvSpPr>
          <p:cNvPr id="91142" name="AutoShape 6"/>
          <p:cNvSpPr>
            <a:spLocks noChangeArrowheads="1"/>
          </p:cNvSpPr>
          <p:nvPr/>
        </p:nvSpPr>
        <p:spPr bwMode="auto">
          <a:xfrm>
            <a:off x="1833563" y="4387850"/>
            <a:ext cx="1558925" cy="14398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en-US" dirty="0">
              <a:solidFill>
                <a:schemeClr val="tx2"/>
              </a:solidFill>
              <a:latin typeface="Calibri" charset="0"/>
              <a:cs typeface="Calibri" charset="0"/>
            </a:endParaRPr>
          </a:p>
          <a:p>
            <a:pPr algn="ctr"/>
            <a:r>
              <a:rPr lang="en-US" dirty="0">
                <a:solidFill>
                  <a:schemeClr val="tx2"/>
                </a:solidFill>
                <a:latin typeface="Calibri" charset="0"/>
                <a:cs typeface="Calibri" charset="0"/>
              </a:rPr>
              <a:t>agency  …</a:t>
            </a:r>
            <a:br>
              <a:rPr lang="en-US" dirty="0">
                <a:solidFill>
                  <a:schemeClr val="tx2"/>
                </a:solidFill>
                <a:latin typeface="Calibri" charset="0"/>
                <a:cs typeface="Calibri" charset="0"/>
              </a:rPr>
            </a:br>
            <a:r>
              <a:rPr lang="en-US" dirty="0">
                <a:solidFill>
                  <a:schemeClr val="tx2"/>
                </a:solidFill>
                <a:latin typeface="Calibri" charset="0"/>
                <a:cs typeface="Calibri" charset="0"/>
              </a:rPr>
              <a:t>…information…</a:t>
            </a:r>
          </a:p>
          <a:p>
            <a:pPr algn="ctr"/>
            <a:r>
              <a:rPr lang="en-US" dirty="0">
                <a:solidFill>
                  <a:schemeClr val="tx2"/>
                </a:solidFill>
                <a:latin typeface="Calibri" charset="0"/>
                <a:cs typeface="Calibri" charset="0"/>
              </a:rPr>
              <a:t>retrieval…</a:t>
            </a:r>
          </a:p>
          <a:p>
            <a:pPr algn="ctr"/>
            <a:r>
              <a:rPr lang="en-US" dirty="0">
                <a:solidFill>
                  <a:schemeClr val="tx2"/>
                </a:solidFill>
                <a:latin typeface="Calibri" charset="0"/>
                <a:cs typeface="Calibri" charset="0"/>
              </a:rPr>
              <a:t>…agency …</a:t>
            </a:r>
          </a:p>
          <a:p>
            <a:pPr algn="ctr"/>
            <a:endParaRPr lang="en-US" dirty="0">
              <a:solidFill>
                <a:schemeClr val="tx2"/>
              </a:solidFill>
              <a:latin typeface="Calibri" charset="0"/>
              <a:cs typeface="Calibri" charset="0"/>
            </a:endParaRPr>
          </a:p>
        </p:txBody>
      </p:sp>
      <p:sp>
        <p:nvSpPr>
          <p:cNvPr id="91143" name="AutoShape 7"/>
          <p:cNvSpPr>
            <a:spLocks noChangeArrowheads="1"/>
          </p:cNvSpPr>
          <p:nvPr/>
        </p:nvSpPr>
        <p:spPr bwMode="auto">
          <a:xfrm>
            <a:off x="6513513" y="4387850"/>
            <a:ext cx="1558925" cy="14398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dirty="0">
                <a:solidFill>
                  <a:schemeClr val="tx2"/>
                </a:solidFill>
                <a:latin typeface="Calibri" charset="0"/>
                <a:cs typeface="Calibri" charset="0"/>
              </a:rPr>
              <a:t>retrieval …</a:t>
            </a:r>
            <a:br>
              <a:rPr lang="en-US" dirty="0">
                <a:solidFill>
                  <a:schemeClr val="tx2"/>
                </a:solidFill>
                <a:latin typeface="Calibri" charset="0"/>
                <a:cs typeface="Calibri" charset="0"/>
              </a:rPr>
            </a:br>
            <a:r>
              <a:rPr lang="en-US" dirty="0">
                <a:solidFill>
                  <a:schemeClr val="tx2"/>
                </a:solidFill>
                <a:latin typeface="Calibri" charset="0"/>
                <a:cs typeface="Calibri" charset="0"/>
              </a:rPr>
              <a:t>…agency …</a:t>
            </a:r>
          </a:p>
          <a:p>
            <a:pPr algn="ctr"/>
            <a:r>
              <a:rPr lang="en-US" dirty="0">
                <a:solidFill>
                  <a:schemeClr val="tx2"/>
                </a:solidFill>
                <a:latin typeface="Calibri" charset="0"/>
                <a:cs typeface="Calibri" charset="0"/>
              </a:rPr>
              <a:t>…retrieval…</a:t>
            </a:r>
          </a:p>
          <a:p>
            <a:pPr algn="ctr"/>
            <a:r>
              <a:rPr lang="en-US" dirty="0">
                <a:solidFill>
                  <a:schemeClr val="tx2"/>
                </a:solidFill>
                <a:latin typeface="Calibri" charset="0"/>
                <a:cs typeface="Calibri" charset="0"/>
              </a:rPr>
              <a:t>…agency…</a:t>
            </a:r>
          </a:p>
        </p:txBody>
      </p:sp>
      <p:sp>
        <p:nvSpPr>
          <p:cNvPr id="91144" name="Rectangle 8"/>
          <p:cNvSpPr>
            <a:spLocks noChangeArrowheads="1"/>
          </p:cNvSpPr>
          <p:nvPr/>
        </p:nvSpPr>
        <p:spPr bwMode="auto">
          <a:xfrm>
            <a:off x="1787525" y="3452813"/>
            <a:ext cx="2008188"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D1 = (log(2), 0, 0)</a:t>
            </a:r>
          </a:p>
          <a:p>
            <a:r>
              <a:rPr lang="en-US">
                <a:solidFill>
                  <a:schemeClr val="tx2"/>
                </a:solidFill>
                <a:latin typeface="Calibri" charset="0"/>
                <a:cs typeface="Calibri" charset="0"/>
              </a:rPr>
              <a:t>sim(q,D1)=0.7071… </a:t>
            </a:r>
          </a:p>
        </p:txBody>
      </p:sp>
      <p:sp>
        <p:nvSpPr>
          <p:cNvPr id="91145" name="Rectangle 9"/>
          <p:cNvSpPr>
            <a:spLocks noChangeArrowheads="1"/>
          </p:cNvSpPr>
          <p:nvPr/>
        </p:nvSpPr>
        <p:spPr bwMode="auto">
          <a:xfrm>
            <a:off x="6434138" y="3429000"/>
            <a:ext cx="1322387"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D2 = (0,0,0) </a:t>
            </a:r>
          </a:p>
          <a:p>
            <a:r>
              <a:rPr lang="en-US">
                <a:solidFill>
                  <a:schemeClr val="tx2"/>
                </a:solidFill>
                <a:latin typeface="Calibri" charset="0"/>
                <a:cs typeface="Calibri" charset="0"/>
              </a:rPr>
              <a:t>sim(q,D2)=0</a:t>
            </a:r>
          </a:p>
        </p:txBody>
      </p:sp>
      <p:sp>
        <p:nvSpPr>
          <p:cNvPr id="91146" name="Rectangle 10"/>
          <p:cNvSpPr>
            <a:spLocks noChangeArrowheads="1"/>
          </p:cNvSpPr>
          <p:nvPr/>
        </p:nvSpPr>
        <p:spPr bwMode="auto">
          <a:xfrm>
            <a:off x="1754188" y="5805488"/>
            <a:ext cx="2513012"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D3 = (0.5 log(2),0, log(2))</a:t>
            </a:r>
          </a:p>
          <a:p>
            <a:r>
              <a:rPr lang="en-US">
                <a:solidFill>
                  <a:schemeClr val="tx2"/>
                </a:solidFill>
                <a:latin typeface="Calibri" charset="0"/>
                <a:cs typeface="Calibri" charset="0"/>
              </a:rPr>
              <a:t>sim(q,D3)=0.316… </a:t>
            </a:r>
          </a:p>
        </p:txBody>
      </p:sp>
      <p:sp>
        <p:nvSpPr>
          <p:cNvPr id="91147" name="Rectangle 11"/>
          <p:cNvSpPr>
            <a:spLocks noChangeArrowheads="1"/>
          </p:cNvSpPr>
          <p:nvPr/>
        </p:nvSpPr>
        <p:spPr bwMode="auto">
          <a:xfrm>
            <a:off x="6434138" y="5805488"/>
            <a:ext cx="1744662"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D4 = (0,0, log(2))</a:t>
            </a:r>
          </a:p>
          <a:p>
            <a:r>
              <a:rPr lang="en-US">
                <a:solidFill>
                  <a:schemeClr val="tx2"/>
                </a:solidFill>
                <a:latin typeface="Calibri" charset="0"/>
                <a:cs typeface="Calibri" charset="0"/>
              </a:rPr>
              <a:t>sim(q,D4)=0 </a:t>
            </a:r>
          </a:p>
        </p:txBody>
      </p:sp>
      <p:sp>
        <p:nvSpPr>
          <p:cNvPr id="91148" name="AutoShape 12"/>
          <p:cNvSpPr>
            <a:spLocks noChangeArrowheads="1"/>
          </p:cNvSpPr>
          <p:nvPr/>
        </p:nvSpPr>
        <p:spPr bwMode="auto">
          <a:xfrm>
            <a:off x="1600200" y="1773238"/>
            <a:ext cx="3586163" cy="4751387"/>
          </a:xfrm>
          <a:prstGeom prst="roundRect">
            <a:avLst>
              <a:gd name="adj" fmla="val 16667"/>
            </a:avLst>
          </a:prstGeom>
          <a:noFill/>
          <a:ln w="12700">
            <a:solidFill>
              <a:schemeClr val="tx1"/>
            </a:solidFill>
            <a:prstDash val="dash"/>
            <a:round/>
            <a:headEnd/>
            <a:tailEnd/>
          </a:ln>
          <a:extLst>
            <a:ext uri="{909E8E84-426E-40dd-AFC4-6F175D3DCCD1}">
              <a14:hiddenFill xmlns:a14="http://schemas.microsoft.com/office/drawing/2010/main" xmlns="">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91149" name="Rectangle 13"/>
          <p:cNvSpPr>
            <a:spLocks noChangeArrowheads="1"/>
          </p:cNvSpPr>
          <p:nvPr/>
        </p:nvSpPr>
        <p:spPr bwMode="auto">
          <a:xfrm>
            <a:off x="3621088" y="4005263"/>
            <a:ext cx="950912"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pPr algn="ctr"/>
            <a:r>
              <a:rPr lang="en-US">
                <a:solidFill>
                  <a:schemeClr val="tx2"/>
                </a:solidFill>
                <a:latin typeface="Calibri" charset="0"/>
                <a:cs typeface="Calibri" charset="0"/>
              </a:rPr>
              <a:t>"Result" </a:t>
            </a:r>
          </a:p>
        </p:txBody>
      </p:sp>
      <p:sp>
        <p:nvSpPr>
          <p:cNvPr id="232463" name="Rectangle 15"/>
          <p:cNvSpPr>
            <a:spLocks noChangeArrowheads="1"/>
          </p:cNvSpPr>
          <p:nvPr/>
        </p:nvSpPr>
        <p:spPr bwMode="auto">
          <a:xfrm>
            <a:off x="5576888" y="1125538"/>
            <a:ext cx="3495675" cy="646112"/>
          </a:xfrm>
          <a:prstGeom prst="rect">
            <a:avLst/>
          </a:prstGeom>
          <a:noFill/>
          <a:ln w="9525">
            <a:noFill/>
            <a:miter lim="800000"/>
            <a:headEnd/>
            <a:tailEnd/>
          </a:ln>
          <a:effectLst>
            <a:prstShdw prst="shdw17" dist="17961" dir="13500000">
              <a:srgbClr val="007A5C"/>
            </a:prstShdw>
          </a:effectLst>
        </p:spPr>
        <p:txBody>
          <a:bodyPr wrap="none" lIns="91431" tIns="45715" rIns="91431" bIns="45715">
            <a:spAutoFit/>
          </a:bodyPr>
          <a:lstStyle/>
          <a:p>
            <a:pPr>
              <a:defRPr/>
            </a:pPr>
            <a:r>
              <a:rPr lang="en-US">
                <a:solidFill>
                  <a:schemeClr val="tx2"/>
                </a:solidFill>
                <a:latin typeface="Calibri"/>
                <a:ea typeface="+mn-ea"/>
                <a:cs typeface="Calibri"/>
              </a:rPr>
              <a:t>idf(information)=idf(agency)=log(2)</a:t>
            </a:r>
          </a:p>
          <a:p>
            <a:pPr>
              <a:defRPr/>
            </a:pPr>
            <a:r>
              <a:rPr lang="en-US">
                <a:solidFill>
                  <a:schemeClr val="tx2"/>
                </a:solidFill>
                <a:latin typeface="Calibri"/>
                <a:ea typeface="+mn-ea"/>
                <a:cs typeface="Calibri"/>
              </a:rPr>
              <a:t>idf(retrieval)=log(1)=0</a:t>
            </a:r>
          </a:p>
        </p:txBody>
      </p:sp>
      <p:graphicFrame>
        <p:nvGraphicFramePr>
          <p:cNvPr id="91151" name="Object 63"/>
          <p:cNvGraphicFramePr>
            <a:graphicFrameLocks/>
          </p:cNvGraphicFramePr>
          <p:nvPr/>
        </p:nvGraphicFramePr>
        <p:xfrm>
          <a:off x="6818313" y="0"/>
          <a:ext cx="3087687" cy="711200"/>
        </p:xfrm>
        <a:graphic>
          <a:graphicData uri="http://schemas.openxmlformats.org/presentationml/2006/ole">
            <mc:AlternateContent xmlns:mc="http://schemas.openxmlformats.org/markup-compatibility/2006">
              <mc:Choice xmlns:v="urn:schemas-microsoft-com:vml" Requires="v">
                <p:oleObj name="Equation" r:id="rId3" imgW="1713756" imgH="431613" progId="">
                  <p:embed/>
                </p:oleObj>
              </mc:Choice>
              <mc:Fallback>
                <p:oleObj name="Equation" r:id="rId3" imgW="1713756" imgH="431613" progId="">
                  <p:embed/>
                  <p:pic>
                    <p:nvPicPr>
                      <p:cNvPr id="0" name="Object 6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8313" y="0"/>
                        <a:ext cx="3087687" cy="711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3"/>
          <p:cNvSpPr>
            <a:spLocks noGrp="1" noChangeArrowheads="1"/>
          </p:cNvSpPr>
          <p:nvPr>
            <p:ph idx="1"/>
          </p:nvPr>
        </p:nvSpPr>
        <p:spPr/>
        <p:txBody>
          <a:bodyPr lIns="92066" tIns="46034" rIns="92066" bIns="46034"/>
          <a:lstStyle/>
          <a:p>
            <a:pPr marL="0" indent="0" eaLnBrk="1" hangingPunct="1"/>
            <a:r>
              <a:rPr lang="en-US" sz="2400">
                <a:latin typeface="Calibri" charset="0"/>
                <a:ea typeface="ＭＳ Ｐゴシック" charset="0"/>
              </a:rPr>
              <a:t>The same considerations as for document term weights apply also to query term weights</a:t>
            </a:r>
          </a:p>
          <a:p>
            <a:pPr marL="0" indent="0" eaLnBrk="1" hangingPunct="1"/>
            <a:endParaRPr lang="en-US" sz="1800">
              <a:latin typeface="Calibri" charset="0"/>
              <a:ea typeface="ＭＳ Ｐゴシック" charset="0"/>
            </a:endParaRPr>
          </a:p>
          <a:p>
            <a:pPr marL="0" indent="0" eaLnBrk="1" hangingPunct="1"/>
            <a:endParaRPr lang="en-US" sz="1800">
              <a:latin typeface="Calibri" charset="0"/>
              <a:ea typeface="ＭＳ Ｐゴシック" charset="0"/>
            </a:endParaRPr>
          </a:p>
          <a:p>
            <a:pPr marL="0" indent="0" eaLnBrk="1" hangingPunct="1"/>
            <a:endParaRPr lang="en-US" sz="1800">
              <a:latin typeface="Calibri" charset="0"/>
              <a:ea typeface="ＭＳ Ｐゴシック" charset="0"/>
            </a:endParaRPr>
          </a:p>
          <a:p>
            <a:pPr marL="0" indent="0" eaLnBrk="1" hangingPunct="1"/>
            <a:endParaRPr lang="en-US" sz="1800">
              <a:latin typeface="Calibri" charset="0"/>
              <a:ea typeface="ＭＳ Ｐゴシック" charset="0"/>
            </a:endParaRPr>
          </a:p>
          <a:p>
            <a:pPr marL="0" indent="0" eaLnBrk="1" hangingPunct="1"/>
            <a:endParaRPr lang="en-US" sz="1800">
              <a:latin typeface="Calibri" charset="0"/>
              <a:ea typeface="ＭＳ Ｐゴシック" charset="0"/>
            </a:endParaRPr>
          </a:p>
          <a:p>
            <a:pPr marL="0" indent="0" eaLnBrk="1" hangingPunct="1"/>
            <a:endParaRPr lang="en-US" sz="2400">
              <a:latin typeface="Calibri" charset="0"/>
              <a:ea typeface="ＭＳ Ｐゴシック" charset="0"/>
            </a:endParaRPr>
          </a:p>
          <a:p>
            <a:pPr marL="0" indent="0" eaLnBrk="1" hangingPunct="1"/>
            <a:r>
              <a:rPr lang="en-US" sz="2400">
                <a:latin typeface="Calibri" charset="0"/>
                <a:ea typeface="ＭＳ Ｐゴシック" charset="0"/>
              </a:rPr>
              <a:t>Example: </a:t>
            </a:r>
            <a:r>
              <a:rPr lang="en-US" sz="2400">
                <a:solidFill>
                  <a:schemeClr val="tx2"/>
                </a:solidFill>
                <a:latin typeface="Calibri" charset="0"/>
                <a:ea typeface="ＭＳ Ｐゴシック" charset="0"/>
              </a:rPr>
              <a:t>Query q = (information, retrieval)</a:t>
            </a:r>
            <a:r>
              <a:rPr lang="en-US" sz="2400">
                <a:latin typeface="Calibri" charset="0"/>
                <a:ea typeface="ＭＳ Ｐゴシック" charset="0"/>
              </a:rPr>
              <a:t> </a:t>
            </a:r>
          </a:p>
          <a:p>
            <a:pPr lvl="1" eaLnBrk="1" hangingPunct="1"/>
            <a:r>
              <a:rPr lang="en-US" sz="2000">
                <a:latin typeface="Calibri" charset="0"/>
                <a:ea typeface="Calibri" charset="0"/>
                <a:cs typeface="Calibri" charset="0"/>
              </a:rPr>
              <a:t>Query vector: (log(2), 0, 0) </a:t>
            </a:r>
          </a:p>
          <a:p>
            <a:pPr lvl="1" eaLnBrk="1" hangingPunct="1"/>
            <a:r>
              <a:rPr lang="en-US" sz="2000">
                <a:latin typeface="Calibri" charset="0"/>
                <a:ea typeface="Calibri" charset="0"/>
                <a:cs typeface="Calibri" charset="0"/>
              </a:rPr>
              <a:t>Scores: 	sim(q, D1)= 1</a:t>
            </a:r>
            <a:br>
              <a:rPr lang="en-US" sz="2000">
                <a:latin typeface="Calibri" charset="0"/>
                <a:ea typeface="Calibri" charset="0"/>
                <a:cs typeface="Calibri" charset="0"/>
              </a:rPr>
            </a:br>
            <a:r>
              <a:rPr lang="en-US" sz="2000">
                <a:latin typeface="Calibri" charset="0"/>
                <a:ea typeface="Calibri" charset="0"/>
                <a:cs typeface="Calibri" charset="0"/>
              </a:rPr>
              <a:t>		sim(q, D2)=0</a:t>
            </a:r>
            <a:br>
              <a:rPr lang="en-US" sz="2000">
                <a:latin typeface="Calibri" charset="0"/>
                <a:ea typeface="Calibri" charset="0"/>
                <a:cs typeface="Calibri" charset="0"/>
              </a:rPr>
            </a:br>
            <a:r>
              <a:rPr lang="en-US" sz="2000">
                <a:latin typeface="Calibri" charset="0"/>
                <a:ea typeface="Calibri" charset="0"/>
                <a:cs typeface="Calibri" charset="0"/>
              </a:rPr>
              <a:t>		sim(q, D3)=0.44…</a:t>
            </a:r>
            <a:br>
              <a:rPr lang="en-US" sz="2000">
                <a:latin typeface="Calibri" charset="0"/>
                <a:ea typeface="Calibri" charset="0"/>
                <a:cs typeface="Calibri" charset="0"/>
              </a:rPr>
            </a:br>
            <a:r>
              <a:rPr lang="en-US" sz="2000">
                <a:latin typeface="Calibri" charset="0"/>
                <a:ea typeface="Calibri" charset="0"/>
                <a:cs typeface="Calibri" charset="0"/>
              </a:rPr>
              <a:t>		sim(q, D4)=0</a:t>
            </a:r>
            <a:br>
              <a:rPr lang="en-US" sz="2000">
                <a:latin typeface="Calibri" charset="0"/>
                <a:ea typeface="Calibri" charset="0"/>
                <a:cs typeface="Calibri" charset="0"/>
              </a:rPr>
            </a:br>
            <a:endParaRPr lang="en-US" sz="2000">
              <a:latin typeface="Calibri" charset="0"/>
              <a:ea typeface="Calibri" charset="0"/>
              <a:cs typeface="Calibri" charset="0"/>
            </a:endParaRPr>
          </a:p>
        </p:txBody>
      </p:sp>
      <p:sp>
        <p:nvSpPr>
          <p:cNvPr id="93186"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Query Weights</a:t>
            </a:r>
          </a:p>
        </p:txBody>
      </p:sp>
      <p:sp>
        <p:nvSpPr>
          <p:cNvPr id="93187"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©2024, Karl Aberer, EPFL-IC, Laboratoire de systèmes d'informations répartis </a:t>
            </a:r>
            <a:endParaRPr lang="en-GB" sz="900">
              <a:latin typeface="Verdana" charset="0"/>
              <a:cs typeface="Calibri" charset="0"/>
            </a:endParaRPr>
          </a:p>
        </p:txBody>
      </p:sp>
      <p:graphicFrame>
        <p:nvGraphicFramePr>
          <p:cNvPr id="93188" name="Object 63"/>
          <p:cNvGraphicFramePr>
            <a:graphicFrameLocks/>
          </p:cNvGraphicFramePr>
          <p:nvPr/>
        </p:nvGraphicFramePr>
        <p:xfrm>
          <a:off x="3014663" y="2997200"/>
          <a:ext cx="4030662" cy="863600"/>
        </p:xfrm>
        <a:graphic>
          <a:graphicData uri="http://schemas.openxmlformats.org/presentationml/2006/ole">
            <mc:AlternateContent xmlns:mc="http://schemas.openxmlformats.org/markup-compatibility/2006">
              <mc:Choice xmlns:v="urn:schemas-microsoft-com:vml" Requires="v">
                <p:oleObj name="Equation" r:id="rId3" imgW="1981200" imgH="431800" progId="">
                  <p:embed/>
                </p:oleObj>
              </mc:Choice>
              <mc:Fallback>
                <p:oleObj name="Equation" r:id="rId3" imgW="1981200" imgH="431800" progId="">
                  <p:embed/>
                  <p:pic>
                    <p:nvPicPr>
                      <p:cNvPr id="0" name="Object 6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4663" y="2997200"/>
                        <a:ext cx="4030662" cy="863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3189" name="AutoShape 6"/>
          <p:cNvSpPr>
            <a:spLocks noChangeArrowheads="1"/>
          </p:cNvSpPr>
          <p:nvPr/>
        </p:nvSpPr>
        <p:spPr bwMode="auto">
          <a:xfrm>
            <a:off x="2441575" y="2493963"/>
            <a:ext cx="5164138" cy="1646237"/>
          </a:xfrm>
          <a:prstGeom prst="roundRect">
            <a:avLst>
              <a:gd name="adj" fmla="val 6333"/>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91431" tIns="45715" rIns="91431" bIns="45715">
            <a:spAutoFit/>
          </a:bodyPr>
          <a:lstStyle/>
          <a:p>
            <a:r>
              <a:rPr lang="en-US" sz="2400">
                <a:latin typeface="Calibri" charset="0"/>
                <a:cs typeface="Calibri" charset="0"/>
              </a:rPr>
              <a:t>Query weight for query q</a:t>
            </a:r>
          </a:p>
          <a:p>
            <a:endParaRPr lang="en-US" sz="2000">
              <a:latin typeface="Calibri" charset="0"/>
              <a:cs typeface="Calibri" charset="0"/>
            </a:endParaRPr>
          </a:p>
          <a:p>
            <a:endParaRPr lang="en-US">
              <a:cs typeface="Calibri" charset="0"/>
            </a:endParaRPr>
          </a:p>
          <a:p>
            <a:endParaRPr lang="en-US">
              <a:cs typeface="Calibri" charset="0"/>
            </a:endParaRPr>
          </a:p>
          <a:p>
            <a:endParaRPr lang="en-US" i="1">
              <a:latin typeface="Times New Roman" charset="0"/>
              <a:cs typeface="Calibri" charset="0"/>
            </a:endParaRPr>
          </a:p>
        </p:txBody>
      </p:sp>
      <p:sp>
        <p:nvSpPr>
          <p:cNvPr id="2" name="Rectangle 1"/>
          <p:cNvSpPr/>
          <p:nvPr/>
        </p:nvSpPr>
        <p:spPr bwMode="auto">
          <a:xfrm>
            <a:off x="5961112" y="3212976"/>
            <a:ext cx="144016" cy="360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Information Retrieval?</a:t>
            </a:r>
          </a:p>
        </p:txBody>
      </p:sp>
      <p:sp>
        <p:nvSpPr>
          <p:cNvPr id="3" name="Content Placeholder 2"/>
          <p:cNvSpPr>
            <a:spLocks noGrp="1"/>
          </p:cNvSpPr>
          <p:nvPr>
            <p:ph idx="1"/>
          </p:nvPr>
        </p:nvSpPr>
        <p:spPr/>
        <p:txBody>
          <a:bodyPr/>
          <a:lstStyle/>
          <a:p>
            <a:pPr marL="0" indent="0"/>
            <a:r>
              <a:rPr lang="en-US" dirty="0"/>
              <a:t>Information retrieval (IR) is the task of finding in a large collection of documents those that satisfy the information needs of a user</a:t>
            </a:r>
          </a:p>
          <a:p>
            <a:pPr marL="857250" lvl="1" indent="-457200"/>
            <a:endParaRPr lang="en-US" dirty="0"/>
          </a:p>
          <a:p>
            <a:pPr marL="457200" indent="-457200"/>
            <a:r>
              <a:rPr lang="en-US" dirty="0"/>
              <a:t>Examples</a:t>
            </a:r>
          </a:p>
          <a:p>
            <a:pPr marL="857250" lvl="1" indent="-457200">
              <a:buFont typeface="Arial" panose="020B0604020202020204" pitchFamily="34" charset="0"/>
              <a:buChar char="–"/>
            </a:pPr>
            <a:r>
              <a:rPr lang="en-US" dirty="0"/>
              <a:t>Searching documents in a library</a:t>
            </a:r>
          </a:p>
          <a:p>
            <a:pPr marL="857250" lvl="1" indent="-457200">
              <a:buFont typeface="Arial" panose="020B0604020202020204" pitchFamily="34" charset="0"/>
              <a:buChar char="–"/>
            </a:pPr>
            <a:r>
              <a:rPr lang="en-US" dirty="0"/>
              <a:t>Searching the Web</a:t>
            </a:r>
          </a:p>
          <a:p>
            <a:pPr marL="0" indent="0"/>
            <a:r>
              <a:rPr lang="en-US" dirty="0"/>
              <a:t>		</a:t>
            </a:r>
          </a:p>
        </p:txBody>
      </p:sp>
      <p:sp>
        <p:nvSpPr>
          <p:cNvPr id="4" name="Footer Placeholder 3"/>
          <p:cNvSpPr>
            <a:spLocks noGrp="1"/>
          </p:cNvSpPr>
          <p:nvPr>
            <p:ph type="ftr" sz="quarter" idx="10"/>
          </p:nvPr>
        </p:nvSpPr>
        <p:spPr/>
        <p:txBody>
          <a:bodyPr/>
          <a:lstStyle/>
          <a:p>
            <a:pPr>
              <a:defRPr/>
            </a:pPr>
            <a:r>
              <a:rPr lang="fr-CH"/>
              <a:t>©2024, Karl Aberer, EPFL-IC, Laboratoire de systèmes d'informations répartis </a:t>
            </a:r>
            <a:endParaRPr lang="en-GB"/>
          </a:p>
        </p:txBody>
      </p:sp>
    </p:spTree>
    <p:extLst>
      <p:ext uri="{BB962C8B-B14F-4D97-AF65-F5344CB8AC3E}">
        <p14:creationId xmlns:p14="http://schemas.microsoft.com/office/powerpoint/2010/main" val="1898261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Example</a:t>
            </a:r>
          </a:p>
        </p:txBody>
      </p:sp>
      <p:sp>
        <p:nvSpPr>
          <p:cNvPr id="95234" name="Rectangle 3"/>
          <p:cNvSpPr>
            <a:spLocks noGrp="1" noChangeArrowheads="1"/>
          </p:cNvSpPr>
          <p:nvPr>
            <p:ph idx="1"/>
          </p:nvPr>
        </p:nvSpPr>
        <p:spPr/>
        <p:txBody>
          <a:bodyPr lIns="92066" tIns="46034" rIns="92066" bIns="46034"/>
          <a:lstStyle/>
          <a:p>
            <a:pPr marL="0" indent="0" eaLnBrk="1" hangingPunct="1"/>
            <a:r>
              <a:rPr lang="en-US" sz="2800" dirty="0">
                <a:latin typeface="Calibri" charset="0"/>
                <a:ea typeface="ＭＳ Ｐゴシック" charset="0"/>
              </a:rPr>
              <a:t>Query q = "application theory"</a:t>
            </a:r>
          </a:p>
          <a:p>
            <a:pPr marL="0" indent="0" eaLnBrk="1" hangingPunct="1"/>
            <a:endParaRPr lang="en-US" sz="1800" dirty="0">
              <a:latin typeface="Calibri" charset="0"/>
              <a:ea typeface="ＭＳ Ｐゴシック" charset="0"/>
            </a:endParaRPr>
          </a:p>
          <a:p>
            <a:pPr marL="0" indent="0" eaLnBrk="1" hangingPunct="1"/>
            <a:r>
              <a:rPr lang="en-US" sz="2800" dirty="0">
                <a:latin typeface="Calibri" charset="0"/>
                <a:ea typeface="ＭＳ Ｐゴシック" charset="0"/>
              </a:rPr>
              <a:t>Boolean retrieval result</a:t>
            </a:r>
          </a:p>
          <a:p>
            <a:pPr lvl="1" eaLnBrk="1" hangingPunct="1"/>
            <a:r>
              <a:rPr lang="en-US" sz="2400" dirty="0">
                <a:latin typeface="Calibri" charset="0"/>
                <a:ea typeface="Calibri" charset="0"/>
                <a:cs typeface="Calibri" charset="0"/>
              </a:rPr>
              <a:t>application AND theory: 	B3, B17</a:t>
            </a:r>
          </a:p>
          <a:p>
            <a:pPr lvl="1" eaLnBrk="1" hangingPunct="1"/>
            <a:r>
              <a:rPr lang="en-US" sz="2400" dirty="0">
                <a:latin typeface="Calibri" charset="0"/>
                <a:ea typeface="Calibri" charset="0"/>
                <a:cs typeface="Calibri" charset="0"/>
              </a:rPr>
              <a:t>application OR theory: 		B3, B11, B12, B17</a:t>
            </a:r>
          </a:p>
          <a:p>
            <a:pPr marL="0" indent="0" eaLnBrk="1" hangingPunct="1"/>
            <a:endParaRPr lang="en-US" sz="1800" dirty="0">
              <a:latin typeface="Calibri" charset="0"/>
              <a:ea typeface="ＭＳ Ｐゴシック" charset="0"/>
            </a:endParaRPr>
          </a:p>
          <a:p>
            <a:pPr marL="0" indent="0" eaLnBrk="1" hangingPunct="1"/>
            <a:r>
              <a:rPr lang="en-US" sz="2800" dirty="0">
                <a:latin typeface="Calibri" charset="0"/>
                <a:ea typeface="ＭＳ Ｐゴシック" charset="0"/>
              </a:rPr>
              <a:t>Vector retrieval result</a:t>
            </a:r>
          </a:p>
          <a:p>
            <a:pPr lvl="1" eaLnBrk="1" hangingPunct="1"/>
            <a:r>
              <a:rPr lang="en-US" sz="2400" dirty="0">
                <a:latin typeface="Calibri" charset="0"/>
                <a:ea typeface="Calibri" charset="0"/>
                <a:cs typeface="Calibri" charset="0"/>
              </a:rPr>
              <a:t>Query vector (0, 0.77…, 0, 0, 0, 0, 0, 0, 0, 0, 0, 0, 0, 0, 0, 0.63)</a:t>
            </a:r>
          </a:p>
          <a:p>
            <a:pPr lvl="1" eaLnBrk="1" hangingPunct="1"/>
            <a:r>
              <a:rPr lang="en-US" sz="2400" dirty="0">
                <a:latin typeface="Calibri" charset="0"/>
                <a:ea typeface="Calibri" charset="0"/>
                <a:cs typeface="Calibri" charset="0"/>
              </a:rPr>
              <a:t>Ranked Result:	B17	1.0</a:t>
            </a:r>
            <a:br>
              <a:rPr lang="en-US" sz="2400" dirty="0">
                <a:latin typeface="Calibri" charset="0"/>
                <a:ea typeface="Calibri" charset="0"/>
                <a:cs typeface="Calibri" charset="0"/>
              </a:rPr>
            </a:br>
            <a:r>
              <a:rPr lang="en-US" sz="2400" dirty="0">
                <a:latin typeface="Calibri" charset="0"/>
                <a:ea typeface="Calibri" charset="0"/>
                <a:cs typeface="Calibri" charset="0"/>
              </a:rPr>
              <a:t>			B3	0.69</a:t>
            </a:r>
            <a:br>
              <a:rPr lang="en-US" sz="2400" dirty="0">
                <a:latin typeface="Calibri" charset="0"/>
                <a:ea typeface="Calibri" charset="0"/>
                <a:cs typeface="Calibri" charset="0"/>
              </a:rPr>
            </a:br>
            <a:r>
              <a:rPr lang="en-US" sz="2400" dirty="0">
                <a:latin typeface="Calibri" charset="0"/>
                <a:ea typeface="Calibri" charset="0"/>
                <a:cs typeface="Calibri" charset="0"/>
              </a:rPr>
              <a:t>			B12	0.28</a:t>
            </a:r>
            <a:br>
              <a:rPr lang="en-US" sz="2400" dirty="0">
                <a:latin typeface="Calibri" charset="0"/>
                <a:ea typeface="Calibri" charset="0"/>
                <a:cs typeface="Calibri" charset="0"/>
              </a:rPr>
            </a:br>
            <a:r>
              <a:rPr lang="en-US" sz="2400" dirty="0">
                <a:latin typeface="Calibri" charset="0"/>
                <a:ea typeface="Calibri" charset="0"/>
                <a:cs typeface="Calibri" charset="0"/>
              </a:rPr>
              <a:t>			B11	0.28</a:t>
            </a:r>
          </a:p>
          <a:p>
            <a:pPr marL="0" indent="0" eaLnBrk="1" hangingPunct="1"/>
            <a:endParaRPr lang="en-US" sz="1800" dirty="0">
              <a:latin typeface="Calibri" charset="0"/>
              <a:ea typeface="ＭＳ Ｐゴシック" charset="0"/>
            </a:endParaRPr>
          </a:p>
        </p:txBody>
      </p:sp>
      <p:sp>
        <p:nvSpPr>
          <p:cNvPr id="95235"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©2024, Karl Aberer, EPFL-IC, Laboratoire de systèmes d'informations répartis </a:t>
            </a:r>
            <a:endParaRPr lang="en-GB" sz="900">
              <a:latin typeface="Verdana" charset="0"/>
              <a:cs typeface="Calibri"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8261E-573C-524A-B8CB-FE906BB54A3D}"/>
              </a:ext>
            </a:extLst>
          </p:cNvPr>
          <p:cNvSpPr>
            <a:spLocks noGrp="1"/>
          </p:cNvSpPr>
          <p:nvPr>
            <p:ph type="title"/>
          </p:nvPr>
        </p:nvSpPr>
        <p:spPr/>
        <p:txBody>
          <a:bodyPr/>
          <a:lstStyle/>
          <a:p>
            <a:r>
              <a:rPr lang="en-US" dirty="0"/>
              <a:t>Implementation in Python</a:t>
            </a:r>
          </a:p>
        </p:txBody>
      </p:sp>
      <p:pic>
        <p:nvPicPr>
          <p:cNvPr id="6" name="Content Placeholder 5">
            <a:extLst>
              <a:ext uri="{FF2B5EF4-FFF2-40B4-BE49-F238E27FC236}">
                <a16:creationId xmlns:a16="http://schemas.microsoft.com/office/drawing/2014/main" id="{DE88B1B2-4E35-D842-AA0E-B81E1876C1F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5098" y="1128950"/>
            <a:ext cx="9567125" cy="1721518"/>
          </a:xfrm>
        </p:spPr>
      </p:pic>
      <p:sp>
        <p:nvSpPr>
          <p:cNvPr id="4" name="Footer Placeholder 3">
            <a:extLst>
              <a:ext uri="{FF2B5EF4-FFF2-40B4-BE49-F238E27FC236}">
                <a16:creationId xmlns:a16="http://schemas.microsoft.com/office/drawing/2014/main" id="{365D19CC-B3CB-BF41-89EB-5291EC8E0022}"/>
              </a:ext>
            </a:extLst>
          </p:cNvPr>
          <p:cNvSpPr>
            <a:spLocks noGrp="1"/>
          </p:cNvSpPr>
          <p:nvPr>
            <p:ph type="ftr" sz="quarter" idx="10"/>
          </p:nvPr>
        </p:nvSpPr>
        <p:spPr/>
        <p:txBody>
          <a:bodyPr/>
          <a:lstStyle/>
          <a:p>
            <a:pPr>
              <a:defRPr/>
            </a:pPr>
            <a:r>
              <a:rPr lang="fr-CH"/>
              <a:t>©2024, Karl Aberer, EPFL-IC, Laboratoire de systèmes d'informations répartis </a:t>
            </a:r>
            <a:endParaRPr lang="en-GB"/>
          </a:p>
        </p:txBody>
      </p:sp>
      <p:pic>
        <p:nvPicPr>
          <p:cNvPr id="8" name="Picture 7">
            <a:extLst>
              <a:ext uri="{FF2B5EF4-FFF2-40B4-BE49-F238E27FC236}">
                <a16:creationId xmlns:a16="http://schemas.microsoft.com/office/drawing/2014/main" id="{D133BAFA-40B2-034D-AECD-3E4F8C42FE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098" y="2850468"/>
            <a:ext cx="9567125" cy="1351877"/>
          </a:xfrm>
          <a:prstGeom prst="rect">
            <a:avLst/>
          </a:prstGeom>
        </p:spPr>
      </p:pic>
      <p:pic>
        <p:nvPicPr>
          <p:cNvPr id="11" name="Content Placeholder 6">
            <a:extLst>
              <a:ext uri="{FF2B5EF4-FFF2-40B4-BE49-F238E27FC236}">
                <a16:creationId xmlns:a16="http://schemas.microsoft.com/office/drawing/2014/main" id="{59C89446-E95E-8D4F-82DC-94DD1967B4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115338" y="4152284"/>
            <a:ext cx="9666644" cy="2376264"/>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1254570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pPr lvl="1"/>
            <a:r>
              <a:rPr lang="fr-FR" sz="2800" dirty="0">
                <a:ea typeface="Calibri" charset="0"/>
                <a:cs typeface="Calibri" charset="0"/>
              </a:rPr>
              <a:t>Let the Boolean </a:t>
            </a:r>
            <a:r>
              <a:rPr lang="fr-FR" sz="2800" dirty="0" err="1">
                <a:ea typeface="Calibri" charset="0"/>
                <a:cs typeface="Calibri" charset="0"/>
              </a:rPr>
              <a:t>query</a:t>
            </a:r>
            <a:r>
              <a:rPr lang="fr-FR" sz="2800" dirty="0">
                <a:ea typeface="Calibri" charset="0"/>
                <a:cs typeface="Calibri" charset="0"/>
              </a:rPr>
              <a:t> </a:t>
            </a:r>
            <a:r>
              <a:rPr lang="fr-FR" sz="2800" dirty="0" err="1">
                <a:ea typeface="Calibri" charset="0"/>
                <a:cs typeface="Calibri" charset="0"/>
              </a:rPr>
              <a:t>be</a:t>
            </a:r>
            <a:r>
              <a:rPr lang="fr-FR" sz="2800" dirty="0">
                <a:ea typeface="Calibri" charset="0"/>
                <a:cs typeface="Calibri" charset="0"/>
              </a:rPr>
              <a:t> </a:t>
            </a:r>
            <a:r>
              <a:rPr lang="fr-FR" sz="2800" dirty="0" err="1">
                <a:ea typeface="Calibri" charset="0"/>
                <a:cs typeface="Calibri" charset="0"/>
              </a:rPr>
              <a:t>represented</a:t>
            </a:r>
            <a:r>
              <a:rPr lang="fr-FR" sz="2800" dirty="0">
                <a:ea typeface="Calibri" charset="0"/>
                <a:cs typeface="Calibri" charset="0"/>
              </a:rPr>
              <a:t> by </a:t>
            </a:r>
            <a:br>
              <a:rPr lang="fr-FR" sz="2800" dirty="0">
                <a:ea typeface="Calibri" charset="0"/>
                <a:cs typeface="Calibri" charset="0"/>
              </a:rPr>
            </a:br>
            <a:r>
              <a:rPr lang="fr-FR" sz="2800" dirty="0">
                <a:ea typeface="Calibri" charset="0"/>
                <a:cs typeface="Calibri" charset="0"/>
              </a:rPr>
              <a:t>{(1, 0, -1), (0, -1, 1)}  and the document by (1, 0, 1). </a:t>
            </a:r>
            <a:br>
              <a:rPr lang="fr-FR" sz="2800" dirty="0">
                <a:ea typeface="Calibri" charset="0"/>
                <a:cs typeface="Calibri" charset="0"/>
              </a:rPr>
            </a:br>
            <a:r>
              <a:rPr lang="fr-FR" sz="2800" dirty="0">
                <a:ea typeface="Calibri" charset="0"/>
                <a:cs typeface="Calibri" charset="0"/>
              </a:rPr>
              <a:t>The document …</a:t>
            </a:r>
          </a:p>
        </p:txBody>
      </p:sp>
      <p:sp>
        <p:nvSpPr>
          <p:cNvPr id="13314" name="TPAnswers"/>
          <p:cNvSpPr>
            <a:spLocks noGrp="1"/>
          </p:cNvSpPr>
          <p:nvPr>
            <p:ph idx="1"/>
            <p:custDataLst>
              <p:tags r:id="rId2"/>
            </p:custDataLst>
          </p:nvPr>
        </p:nvSpPr>
        <p:spPr>
          <a:xfrm>
            <a:off x="193675" y="1700808"/>
            <a:ext cx="8997950" cy="4669830"/>
          </a:xfrm>
        </p:spPr>
        <p:txBody>
          <a:bodyPr>
            <a:normAutofit/>
          </a:bodyPr>
          <a:lstStyle/>
          <a:p>
            <a:pPr marL="741363" lvl="2" indent="-342900">
              <a:buFont typeface="Comic Sans MS" charset="0"/>
              <a:buAutoNum type="arabicPeriod"/>
            </a:pPr>
            <a:r>
              <a:rPr lang="fr-FR" dirty="0">
                <a:latin typeface="Calibri" charset="0"/>
                <a:ea typeface="Calibri" charset="0"/>
                <a:cs typeface="Calibri" charset="0"/>
              </a:rPr>
              <a:t>matches the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because</a:t>
            </a:r>
            <a:r>
              <a:rPr lang="fr-FR" dirty="0">
                <a:latin typeface="Calibri" charset="0"/>
                <a:ea typeface="Calibri" charset="0"/>
                <a:cs typeface="Calibri" charset="0"/>
              </a:rPr>
              <a:t> </a:t>
            </a:r>
            <a:r>
              <a:rPr lang="fr-FR" dirty="0" err="1">
                <a:latin typeface="Calibri" charset="0"/>
                <a:ea typeface="Calibri" charset="0"/>
                <a:cs typeface="Calibri" charset="0"/>
              </a:rPr>
              <a:t>it</a:t>
            </a:r>
            <a:r>
              <a:rPr lang="fr-FR" dirty="0">
                <a:latin typeface="Calibri" charset="0"/>
                <a:ea typeface="Calibri" charset="0"/>
                <a:cs typeface="Calibri" charset="0"/>
              </a:rPr>
              <a:t> matches the first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vector</a:t>
            </a:r>
            <a:endParaRPr lang="fr-FR" dirty="0">
              <a:latin typeface="Calibri" charset="0"/>
              <a:ea typeface="Calibri" charset="0"/>
              <a:cs typeface="Calibri" charset="0"/>
            </a:endParaRPr>
          </a:p>
          <a:p>
            <a:pPr marL="741363" lvl="2" indent="-342900">
              <a:buFont typeface="Comic Sans MS" charset="0"/>
              <a:buAutoNum type="arabicPeriod"/>
            </a:pPr>
            <a:r>
              <a:rPr lang="fr-FR" dirty="0">
                <a:latin typeface="Calibri" charset="0"/>
                <a:ea typeface="Calibri" charset="0"/>
                <a:cs typeface="Calibri" charset="0"/>
              </a:rPr>
              <a:t>matches the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because</a:t>
            </a:r>
            <a:r>
              <a:rPr lang="fr-FR" dirty="0">
                <a:latin typeface="Calibri" charset="0"/>
                <a:ea typeface="Calibri" charset="0"/>
                <a:cs typeface="Calibri" charset="0"/>
              </a:rPr>
              <a:t> </a:t>
            </a:r>
            <a:r>
              <a:rPr lang="fr-FR" dirty="0" err="1">
                <a:latin typeface="Calibri" charset="0"/>
                <a:ea typeface="Calibri" charset="0"/>
                <a:cs typeface="Calibri" charset="0"/>
              </a:rPr>
              <a:t>it</a:t>
            </a:r>
            <a:r>
              <a:rPr lang="fr-FR" dirty="0">
                <a:latin typeface="Calibri" charset="0"/>
                <a:ea typeface="Calibri" charset="0"/>
                <a:cs typeface="Calibri" charset="0"/>
              </a:rPr>
              <a:t> matches the second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vector</a:t>
            </a:r>
            <a:endParaRPr lang="fr-FR" dirty="0">
              <a:latin typeface="Calibri" charset="0"/>
              <a:ea typeface="Calibri" charset="0"/>
              <a:cs typeface="Calibri" charset="0"/>
            </a:endParaRPr>
          </a:p>
          <a:p>
            <a:pPr marL="741363" lvl="2" indent="-342900">
              <a:buFont typeface="Comic Sans MS" charset="0"/>
              <a:buAutoNum type="arabicPeriod"/>
            </a:pPr>
            <a:r>
              <a:rPr lang="fr-FR" dirty="0" err="1">
                <a:latin typeface="Calibri" charset="0"/>
                <a:ea typeface="Calibri" charset="0"/>
                <a:cs typeface="Calibri" charset="0"/>
              </a:rPr>
              <a:t>does</a:t>
            </a:r>
            <a:r>
              <a:rPr lang="fr-FR" dirty="0">
                <a:latin typeface="Calibri" charset="0"/>
                <a:ea typeface="Calibri" charset="0"/>
                <a:cs typeface="Calibri" charset="0"/>
              </a:rPr>
              <a:t> not match the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because</a:t>
            </a:r>
            <a:r>
              <a:rPr lang="fr-FR" dirty="0">
                <a:latin typeface="Calibri" charset="0"/>
                <a:ea typeface="Calibri" charset="0"/>
                <a:cs typeface="Calibri" charset="0"/>
              </a:rPr>
              <a:t> </a:t>
            </a:r>
            <a:r>
              <a:rPr lang="fr-FR" dirty="0" err="1">
                <a:latin typeface="Calibri" charset="0"/>
                <a:ea typeface="Calibri" charset="0"/>
                <a:cs typeface="Calibri" charset="0"/>
              </a:rPr>
              <a:t>it</a:t>
            </a:r>
            <a:r>
              <a:rPr lang="fr-FR" dirty="0">
                <a:latin typeface="Calibri" charset="0"/>
                <a:ea typeface="Calibri" charset="0"/>
                <a:cs typeface="Calibri" charset="0"/>
              </a:rPr>
              <a:t> </a:t>
            </a:r>
            <a:r>
              <a:rPr lang="fr-FR" dirty="0" err="1">
                <a:latin typeface="Calibri" charset="0"/>
                <a:ea typeface="Calibri" charset="0"/>
                <a:cs typeface="Calibri" charset="0"/>
              </a:rPr>
              <a:t>does</a:t>
            </a:r>
            <a:r>
              <a:rPr lang="fr-FR" dirty="0">
                <a:latin typeface="Calibri" charset="0"/>
                <a:ea typeface="Calibri" charset="0"/>
                <a:cs typeface="Calibri" charset="0"/>
              </a:rPr>
              <a:t> not match the first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vector</a:t>
            </a:r>
            <a:endParaRPr lang="fr-FR" dirty="0">
              <a:latin typeface="Calibri" charset="0"/>
              <a:ea typeface="Calibri" charset="0"/>
              <a:cs typeface="Calibri" charset="0"/>
            </a:endParaRPr>
          </a:p>
          <a:p>
            <a:pPr marL="741363" lvl="2" indent="-342900">
              <a:buFont typeface="Comic Sans MS" charset="0"/>
              <a:buAutoNum type="arabicPeriod"/>
            </a:pPr>
            <a:r>
              <a:rPr lang="fr-FR" dirty="0" err="1">
                <a:latin typeface="Calibri" charset="0"/>
                <a:ea typeface="Calibri" charset="0"/>
                <a:cs typeface="Calibri" charset="0"/>
              </a:rPr>
              <a:t>does</a:t>
            </a:r>
            <a:r>
              <a:rPr lang="fr-FR" dirty="0">
                <a:latin typeface="Calibri" charset="0"/>
                <a:ea typeface="Calibri" charset="0"/>
                <a:cs typeface="Calibri" charset="0"/>
              </a:rPr>
              <a:t> not match the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because</a:t>
            </a:r>
            <a:r>
              <a:rPr lang="fr-FR" dirty="0">
                <a:latin typeface="Calibri" charset="0"/>
                <a:ea typeface="Calibri" charset="0"/>
                <a:cs typeface="Calibri" charset="0"/>
              </a:rPr>
              <a:t> </a:t>
            </a:r>
            <a:r>
              <a:rPr lang="fr-FR" dirty="0" err="1">
                <a:latin typeface="Calibri" charset="0"/>
                <a:ea typeface="Calibri" charset="0"/>
                <a:cs typeface="Calibri" charset="0"/>
              </a:rPr>
              <a:t>it</a:t>
            </a:r>
            <a:r>
              <a:rPr lang="fr-FR" dirty="0">
                <a:latin typeface="Calibri" charset="0"/>
                <a:ea typeface="Calibri" charset="0"/>
                <a:cs typeface="Calibri" charset="0"/>
              </a:rPr>
              <a:t> </a:t>
            </a:r>
            <a:r>
              <a:rPr lang="fr-FR" dirty="0" err="1">
                <a:latin typeface="Calibri" charset="0"/>
                <a:ea typeface="Calibri" charset="0"/>
                <a:cs typeface="Calibri" charset="0"/>
              </a:rPr>
              <a:t>does</a:t>
            </a:r>
            <a:r>
              <a:rPr lang="fr-FR" dirty="0">
                <a:latin typeface="Calibri" charset="0"/>
                <a:ea typeface="Calibri" charset="0"/>
                <a:cs typeface="Calibri" charset="0"/>
              </a:rPr>
              <a:t> not match the second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vector</a:t>
            </a:r>
            <a:endParaRPr lang="fr-FR" sz="3200" dirty="0">
              <a:latin typeface="Calibri" charset="0"/>
              <a:ea typeface="Calibri" charset="0"/>
              <a:cs typeface="Calibri" charset="0"/>
            </a:endParaRPr>
          </a:p>
        </p:txBody>
      </p:sp>
      <p:sp>
        <p:nvSpPr>
          <p:cNvPr id="2" name="Footer Placeholder 1">
            <a:extLst>
              <a:ext uri="{FF2B5EF4-FFF2-40B4-BE49-F238E27FC236}">
                <a16:creationId xmlns:a16="http://schemas.microsoft.com/office/drawing/2014/main" id="{8D725522-A936-5645-8BC9-2DDC636BB36B}"/>
              </a:ext>
            </a:extLst>
          </p:cNvPr>
          <p:cNvSpPr>
            <a:spLocks noGrp="1"/>
          </p:cNvSpPr>
          <p:nvPr>
            <p:ph type="ftr" sz="quarter" idx="10"/>
          </p:nvPr>
        </p:nvSpPr>
        <p:spPr/>
        <p:txBody>
          <a:bodyPr/>
          <a:lstStyle/>
          <a:p>
            <a:pPr>
              <a:defRPr/>
            </a:pPr>
            <a:r>
              <a:rPr lang="en-US"/>
              <a:t>©2024, Karl Aberer, EPFL-IC, Laboratoire de systèmes d'informations répartis </a:t>
            </a:r>
          </a:p>
        </p:txBody>
      </p:sp>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pPr marL="341313" lvl="1" indent="-341313"/>
            <a:r>
              <a:rPr lang="fr-FR" sz="3600" dirty="0">
                <a:ea typeface="Calibri" charset="0"/>
                <a:cs typeface="Calibri" charset="0"/>
              </a:rPr>
              <a:t>The </a:t>
            </a:r>
            <a:r>
              <a:rPr lang="fr-FR" sz="3600" dirty="0" err="1">
                <a:ea typeface="Calibri" charset="0"/>
                <a:cs typeface="Calibri" charset="0"/>
              </a:rPr>
              <a:t>term</a:t>
            </a:r>
            <a:r>
              <a:rPr lang="fr-FR" sz="3600" dirty="0">
                <a:ea typeface="Calibri" charset="0"/>
                <a:cs typeface="Calibri" charset="0"/>
              </a:rPr>
              <a:t> </a:t>
            </a:r>
            <a:r>
              <a:rPr lang="fr-FR" sz="3600" dirty="0" err="1">
                <a:ea typeface="Calibri" charset="0"/>
                <a:cs typeface="Calibri" charset="0"/>
              </a:rPr>
              <a:t>frequency</a:t>
            </a:r>
            <a:r>
              <a:rPr lang="fr-FR" sz="3600" dirty="0">
                <a:ea typeface="Calibri" charset="0"/>
                <a:cs typeface="Calibri" charset="0"/>
              </a:rPr>
              <a:t> of a </a:t>
            </a:r>
            <a:r>
              <a:rPr lang="fr-FR" sz="3600" dirty="0" err="1">
                <a:ea typeface="Calibri" charset="0"/>
                <a:cs typeface="Calibri" charset="0"/>
              </a:rPr>
              <a:t>term</a:t>
            </a:r>
            <a:r>
              <a:rPr lang="fr-FR" sz="3600" dirty="0">
                <a:ea typeface="Calibri" charset="0"/>
                <a:cs typeface="Calibri" charset="0"/>
              </a:rPr>
              <a:t> </a:t>
            </a:r>
            <a:r>
              <a:rPr lang="fr-FR" sz="3600" dirty="0" err="1">
                <a:ea typeface="Calibri" charset="0"/>
                <a:cs typeface="Calibri" charset="0"/>
              </a:rPr>
              <a:t>is</a:t>
            </a:r>
            <a:r>
              <a:rPr lang="fr-FR" sz="3600" dirty="0">
                <a:ea typeface="Calibri" charset="0"/>
                <a:cs typeface="Calibri" charset="0"/>
              </a:rPr>
              <a:t> </a:t>
            </a:r>
            <a:r>
              <a:rPr lang="fr-FR" sz="3600" dirty="0" err="1">
                <a:ea typeface="Calibri" charset="0"/>
                <a:cs typeface="Calibri" charset="0"/>
              </a:rPr>
              <a:t>normalized</a:t>
            </a:r>
            <a:r>
              <a:rPr lang="fr-FR" sz="3600" dirty="0">
                <a:ea typeface="Calibri" charset="0"/>
                <a:cs typeface="Calibri" charset="0"/>
              </a:rPr>
              <a:t> …</a:t>
            </a:r>
          </a:p>
        </p:txBody>
      </p:sp>
      <p:sp>
        <p:nvSpPr>
          <p:cNvPr id="13314" name="TPAnswers"/>
          <p:cNvSpPr>
            <a:spLocks noGrp="1"/>
          </p:cNvSpPr>
          <p:nvPr>
            <p:ph idx="1"/>
            <p:custDataLst>
              <p:tags r:id="rId2"/>
            </p:custDataLst>
          </p:nvPr>
        </p:nvSpPr>
        <p:spPr/>
        <p:txBody>
          <a:bodyPr>
            <a:normAutofit/>
          </a:bodyPr>
          <a:lstStyle/>
          <a:p>
            <a:pPr marL="741363" lvl="2" indent="-342900">
              <a:buFont typeface="Comic Sans MS" charset="0"/>
              <a:buAutoNum type="arabicPeriod"/>
            </a:pPr>
            <a:r>
              <a:rPr lang="fr-FR" dirty="0">
                <a:latin typeface="Calibri" charset="0"/>
                <a:ea typeface="Calibri" charset="0"/>
                <a:cs typeface="Calibri" charset="0"/>
              </a:rPr>
              <a:t>by the maximal </a:t>
            </a:r>
            <a:r>
              <a:rPr lang="fr-FR" dirty="0" err="1">
                <a:latin typeface="Calibri" charset="0"/>
                <a:ea typeface="Calibri" charset="0"/>
                <a:cs typeface="Calibri" charset="0"/>
              </a:rPr>
              <a:t>frequency</a:t>
            </a:r>
            <a:r>
              <a:rPr lang="fr-FR" dirty="0">
                <a:latin typeface="Calibri" charset="0"/>
                <a:ea typeface="Calibri" charset="0"/>
                <a:cs typeface="Calibri" charset="0"/>
              </a:rPr>
              <a:t> of all </a:t>
            </a:r>
            <a:r>
              <a:rPr lang="fr-FR" dirty="0" err="1">
                <a:latin typeface="Calibri" charset="0"/>
                <a:ea typeface="Calibri" charset="0"/>
                <a:cs typeface="Calibri" charset="0"/>
              </a:rPr>
              <a:t>terms</a:t>
            </a:r>
            <a:r>
              <a:rPr lang="fr-FR" dirty="0">
                <a:latin typeface="Calibri" charset="0"/>
                <a:ea typeface="Calibri" charset="0"/>
                <a:cs typeface="Calibri" charset="0"/>
              </a:rPr>
              <a:t> in the document</a:t>
            </a:r>
          </a:p>
          <a:p>
            <a:pPr marL="741363" lvl="2" indent="-342900">
              <a:buFont typeface="Comic Sans MS" charset="0"/>
              <a:buAutoNum type="arabicPeriod"/>
            </a:pPr>
            <a:r>
              <a:rPr lang="fr-FR" dirty="0">
                <a:latin typeface="Calibri" charset="0"/>
                <a:ea typeface="Calibri" charset="0"/>
                <a:cs typeface="Calibri" charset="0"/>
              </a:rPr>
              <a:t>by the maximal </a:t>
            </a:r>
            <a:r>
              <a:rPr lang="fr-FR" dirty="0" err="1">
                <a:latin typeface="Calibri" charset="0"/>
                <a:ea typeface="Calibri" charset="0"/>
                <a:cs typeface="Calibri" charset="0"/>
              </a:rPr>
              <a:t>frequency</a:t>
            </a:r>
            <a:r>
              <a:rPr lang="fr-FR" dirty="0">
                <a:latin typeface="Calibri" charset="0"/>
                <a:ea typeface="Calibri" charset="0"/>
                <a:cs typeface="Calibri" charset="0"/>
              </a:rPr>
              <a:t> of the </a:t>
            </a:r>
            <a:r>
              <a:rPr lang="fr-FR" dirty="0" err="1">
                <a:latin typeface="Calibri" charset="0"/>
                <a:ea typeface="Calibri" charset="0"/>
                <a:cs typeface="Calibri" charset="0"/>
              </a:rPr>
              <a:t>term</a:t>
            </a:r>
            <a:r>
              <a:rPr lang="fr-FR" dirty="0">
                <a:latin typeface="Calibri" charset="0"/>
                <a:ea typeface="Calibri" charset="0"/>
                <a:cs typeface="Calibri" charset="0"/>
              </a:rPr>
              <a:t> in the document collection</a:t>
            </a:r>
          </a:p>
          <a:p>
            <a:pPr marL="741363" lvl="2" indent="-342900">
              <a:buFont typeface="Comic Sans MS" charset="0"/>
              <a:buAutoNum type="arabicPeriod"/>
            </a:pPr>
            <a:r>
              <a:rPr lang="fr-FR" dirty="0">
                <a:latin typeface="Calibri" charset="0"/>
                <a:ea typeface="Calibri" charset="0"/>
                <a:cs typeface="Calibri" charset="0"/>
              </a:rPr>
              <a:t>by the maximal </a:t>
            </a:r>
            <a:r>
              <a:rPr lang="fr-FR" dirty="0" err="1">
                <a:latin typeface="Calibri" charset="0"/>
                <a:ea typeface="Calibri" charset="0"/>
                <a:cs typeface="Calibri" charset="0"/>
              </a:rPr>
              <a:t>frequency</a:t>
            </a:r>
            <a:r>
              <a:rPr lang="fr-FR" dirty="0">
                <a:latin typeface="Calibri" charset="0"/>
                <a:ea typeface="Calibri" charset="0"/>
                <a:cs typeface="Calibri" charset="0"/>
              </a:rPr>
              <a:t> of </a:t>
            </a:r>
            <a:r>
              <a:rPr lang="fr-FR" dirty="0" err="1">
                <a:latin typeface="Calibri" charset="0"/>
                <a:ea typeface="Calibri" charset="0"/>
                <a:cs typeface="Calibri" charset="0"/>
              </a:rPr>
              <a:t>any</a:t>
            </a:r>
            <a:r>
              <a:rPr lang="fr-FR" dirty="0">
                <a:latin typeface="Calibri" charset="0"/>
                <a:ea typeface="Calibri" charset="0"/>
                <a:cs typeface="Calibri" charset="0"/>
              </a:rPr>
              <a:t> </a:t>
            </a:r>
            <a:r>
              <a:rPr lang="fr-FR" dirty="0" err="1">
                <a:latin typeface="Calibri" charset="0"/>
                <a:ea typeface="Calibri" charset="0"/>
                <a:cs typeface="Calibri" charset="0"/>
              </a:rPr>
              <a:t>term</a:t>
            </a:r>
            <a:r>
              <a:rPr lang="fr-FR" dirty="0">
                <a:latin typeface="Calibri" charset="0"/>
                <a:ea typeface="Calibri" charset="0"/>
                <a:cs typeface="Calibri" charset="0"/>
              </a:rPr>
              <a:t> in the </a:t>
            </a:r>
            <a:r>
              <a:rPr lang="fr-FR" dirty="0" err="1">
                <a:latin typeface="Calibri" charset="0"/>
                <a:ea typeface="Calibri" charset="0"/>
                <a:cs typeface="Calibri" charset="0"/>
              </a:rPr>
              <a:t>vocabulary</a:t>
            </a:r>
            <a:endParaRPr lang="fr-FR" dirty="0">
              <a:latin typeface="Calibri" charset="0"/>
              <a:ea typeface="Calibri" charset="0"/>
              <a:cs typeface="Calibri" charset="0"/>
            </a:endParaRPr>
          </a:p>
          <a:p>
            <a:pPr marL="741363" lvl="2" indent="-342900">
              <a:buFont typeface="Comic Sans MS" charset="0"/>
              <a:buAutoNum type="arabicPeriod"/>
            </a:pPr>
            <a:r>
              <a:rPr lang="fr-FR" dirty="0">
                <a:latin typeface="Calibri" charset="0"/>
                <a:ea typeface="Calibri" charset="0"/>
                <a:cs typeface="Calibri" charset="0"/>
              </a:rPr>
              <a:t>by the maximal </a:t>
            </a:r>
            <a:r>
              <a:rPr lang="fr-FR" dirty="0" err="1">
                <a:latin typeface="Calibri" charset="0"/>
                <a:ea typeface="Calibri" charset="0"/>
                <a:cs typeface="Calibri" charset="0"/>
              </a:rPr>
              <a:t>term</a:t>
            </a:r>
            <a:r>
              <a:rPr lang="fr-FR" dirty="0">
                <a:latin typeface="Calibri" charset="0"/>
                <a:ea typeface="Calibri" charset="0"/>
                <a:cs typeface="Calibri" charset="0"/>
              </a:rPr>
              <a:t> </a:t>
            </a:r>
            <a:r>
              <a:rPr lang="fr-FR" dirty="0" err="1">
                <a:latin typeface="Calibri" charset="0"/>
                <a:ea typeface="Calibri" charset="0"/>
                <a:cs typeface="Calibri" charset="0"/>
              </a:rPr>
              <a:t>frequency</a:t>
            </a:r>
            <a:r>
              <a:rPr lang="fr-FR" dirty="0">
                <a:latin typeface="Calibri" charset="0"/>
                <a:ea typeface="Calibri" charset="0"/>
                <a:cs typeface="Calibri" charset="0"/>
              </a:rPr>
              <a:t> of </a:t>
            </a:r>
            <a:r>
              <a:rPr lang="fr-FR" dirty="0" err="1">
                <a:latin typeface="Calibri" charset="0"/>
                <a:ea typeface="Calibri" charset="0"/>
                <a:cs typeface="Calibri" charset="0"/>
              </a:rPr>
              <a:t>any</a:t>
            </a:r>
            <a:r>
              <a:rPr lang="fr-FR" dirty="0">
                <a:latin typeface="Calibri" charset="0"/>
                <a:ea typeface="Calibri" charset="0"/>
                <a:cs typeface="Calibri" charset="0"/>
              </a:rPr>
              <a:t> document in the collection</a:t>
            </a:r>
          </a:p>
        </p:txBody>
      </p:sp>
      <p:sp>
        <p:nvSpPr>
          <p:cNvPr id="2" name="Footer Placeholder 1">
            <a:extLst>
              <a:ext uri="{FF2B5EF4-FFF2-40B4-BE49-F238E27FC236}">
                <a16:creationId xmlns:a16="http://schemas.microsoft.com/office/drawing/2014/main" id="{B924CCF8-F7BF-CE4E-835B-C3EB8A99A87A}"/>
              </a:ext>
            </a:extLst>
          </p:cNvPr>
          <p:cNvSpPr>
            <a:spLocks noGrp="1"/>
          </p:cNvSpPr>
          <p:nvPr>
            <p:ph type="ftr" sz="quarter" idx="10"/>
          </p:nvPr>
        </p:nvSpPr>
        <p:spPr/>
        <p:txBody>
          <a:bodyPr/>
          <a:lstStyle/>
          <a:p>
            <a:pPr>
              <a:defRPr/>
            </a:pPr>
            <a:r>
              <a:rPr lang="en-US"/>
              <a:t>©2024, Karl Aberer, EPFL-IC, Laboratoire de systèmes d'informations répartis </a:t>
            </a:r>
          </a:p>
        </p:txBody>
      </p:sp>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pPr marL="341313" lvl="1" indent="-341313"/>
            <a:r>
              <a:rPr lang="fr-FR" sz="4000" dirty="0">
                <a:ea typeface="Calibri" charset="0"/>
                <a:cs typeface="Calibri" charset="0"/>
              </a:rPr>
              <a:t>The inverse document </a:t>
            </a:r>
            <a:r>
              <a:rPr lang="fr-FR" sz="4000" dirty="0" err="1">
                <a:ea typeface="Calibri" charset="0"/>
                <a:cs typeface="Calibri" charset="0"/>
              </a:rPr>
              <a:t>frequency</a:t>
            </a:r>
            <a:r>
              <a:rPr lang="fr-FR" sz="4000" dirty="0">
                <a:ea typeface="Calibri" charset="0"/>
                <a:cs typeface="Calibri" charset="0"/>
              </a:rPr>
              <a:t> of a </a:t>
            </a:r>
            <a:r>
              <a:rPr lang="fr-FR" sz="4000" dirty="0" err="1">
                <a:ea typeface="Calibri" charset="0"/>
                <a:cs typeface="Calibri" charset="0"/>
              </a:rPr>
              <a:t>term</a:t>
            </a:r>
            <a:r>
              <a:rPr lang="fr-FR" sz="4000" dirty="0">
                <a:ea typeface="Calibri" charset="0"/>
                <a:cs typeface="Calibri" charset="0"/>
              </a:rPr>
              <a:t> </a:t>
            </a:r>
            <a:r>
              <a:rPr lang="fr-FR" sz="4000" dirty="0" err="1">
                <a:ea typeface="Calibri" charset="0"/>
                <a:cs typeface="Calibri" charset="0"/>
              </a:rPr>
              <a:t>can</a:t>
            </a:r>
            <a:r>
              <a:rPr lang="fr-FR" sz="4000" dirty="0">
                <a:ea typeface="Calibri" charset="0"/>
                <a:cs typeface="Calibri" charset="0"/>
              </a:rPr>
              <a:t> </a:t>
            </a:r>
            <a:r>
              <a:rPr lang="fr-FR" sz="4000" dirty="0" err="1">
                <a:ea typeface="Calibri" charset="0"/>
                <a:cs typeface="Calibri" charset="0"/>
              </a:rPr>
              <a:t>increase</a:t>
            </a:r>
            <a:r>
              <a:rPr lang="fr-FR" sz="4000" dirty="0">
                <a:ea typeface="Calibri" charset="0"/>
                <a:cs typeface="Calibri" charset="0"/>
              </a:rPr>
              <a:t> …</a:t>
            </a:r>
          </a:p>
        </p:txBody>
      </p:sp>
      <p:sp>
        <p:nvSpPr>
          <p:cNvPr id="13314" name="TPAnswers"/>
          <p:cNvSpPr>
            <a:spLocks noGrp="1"/>
          </p:cNvSpPr>
          <p:nvPr>
            <p:ph idx="1"/>
            <p:custDataLst>
              <p:tags r:id="rId2"/>
            </p:custDataLst>
          </p:nvPr>
        </p:nvSpPr>
        <p:spPr/>
        <p:txBody>
          <a:bodyPr>
            <a:normAutofit/>
          </a:bodyPr>
          <a:lstStyle/>
          <a:p>
            <a:pPr marL="741363" lvl="2" indent="-342900">
              <a:buFont typeface="Comic Sans MS" charset="0"/>
              <a:buAutoNum type="arabicPeriod"/>
            </a:pPr>
            <a:r>
              <a:rPr lang="fr-FR" dirty="0">
                <a:latin typeface="Calibri" charset="0"/>
                <a:ea typeface="Calibri" charset="0"/>
                <a:cs typeface="Calibri" charset="0"/>
              </a:rPr>
              <a:t>by </a:t>
            </a:r>
            <a:r>
              <a:rPr lang="fr-FR" dirty="0" err="1">
                <a:latin typeface="Calibri" charset="0"/>
                <a:ea typeface="Calibri" charset="0"/>
                <a:cs typeface="Calibri" charset="0"/>
              </a:rPr>
              <a:t>adding</a:t>
            </a:r>
            <a:r>
              <a:rPr lang="fr-FR" dirty="0">
                <a:latin typeface="Calibri" charset="0"/>
                <a:ea typeface="Calibri" charset="0"/>
                <a:cs typeface="Calibri" charset="0"/>
              </a:rPr>
              <a:t> the </a:t>
            </a:r>
            <a:r>
              <a:rPr lang="fr-FR" dirty="0" err="1">
                <a:latin typeface="Calibri" charset="0"/>
                <a:ea typeface="Calibri" charset="0"/>
                <a:cs typeface="Calibri" charset="0"/>
              </a:rPr>
              <a:t>term</a:t>
            </a:r>
            <a:r>
              <a:rPr lang="fr-FR" dirty="0">
                <a:latin typeface="Calibri" charset="0"/>
                <a:ea typeface="Calibri" charset="0"/>
                <a:cs typeface="Calibri" charset="0"/>
              </a:rPr>
              <a:t> to a document </a:t>
            </a:r>
            <a:r>
              <a:rPr lang="fr-FR" dirty="0" err="1">
                <a:latin typeface="Calibri" charset="0"/>
                <a:ea typeface="Calibri" charset="0"/>
                <a:cs typeface="Calibri" charset="0"/>
              </a:rPr>
              <a:t>that</a:t>
            </a:r>
            <a:r>
              <a:rPr lang="fr-FR" dirty="0">
                <a:latin typeface="Calibri" charset="0"/>
                <a:ea typeface="Calibri" charset="0"/>
                <a:cs typeface="Calibri" charset="0"/>
              </a:rPr>
              <a:t> </a:t>
            </a:r>
            <a:r>
              <a:rPr lang="fr-FR" dirty="0" err="1">
                <a:latin typeface="Calibri" charset="0"/>
                <a:ea typeface="Calibri" charset="0"/>
                <a:cs typeface="Calibri" charset="0"/>
              </a:rPr>
              <a:t>contains</a:t>
            </a:r>
            <a:r>
              <a:rPr lang="fr-FR" dirty="0">
                <a:latin typeface="Calibri" charset="0"/>
                <a:ea typeface="Calibri" charset="0"/>
                <a:cs typeface="Calibri" charset="0"/>
              </a:rPr>
              <a:t> the </a:t>
            </a:r>
            <a:r>
              <a:rPr lang="fr-FR" dirty="0" err="1">
                <a:latin typeface="Calibri" charset="0"/>
                <a:ea typeface="Calibri" charset="0"/>
                <a:cs typeface="Calibri" charset="0"/>
              </a:rPr>
              <a:t>term</a:t>
            </a:r>
            <a:endParaRPr lang="fr-FR" dirty="0">
              <a:latin typeface="Calibri" charset="0"/>
              <a:ea typeface="Calibri" charset="0"/>
              <a:cs typeface="Calibri" charset="0"/>
            </a:endParaRPr>
          </a:p>
          <a:p>
            <a:pPr marL="741363" lvl="2" indent="-342900">
              <a:buFont typeface="Comic Sans MS" charset="0"/>
              <a:buAutoNum type="arabicPeriod"/>
            </a:pPr>
            <a:r>
              <a:rPr lang="fr-FR" dirty="0">
                <a:latin typeface="Calibri" charset="0"/>
                <a:ea typeface="Calibri" charset="0"/>
                <a:cs typeface="Calibri" charset="0"/>
              </a:rPr>
              <a:t>by </a:t>
            </a:r>
            <a:r>
              <a:rPr lang="fr-FR" dirty="0" err="1">
                <a:latin typeface="Calibri" charset="0"/>
                <a:ea typeface="Calibri" charset="0"/>
                <a:cs typeface="Calibri" charset="0"/>
              </a:rPr>
              <a:t>removing</a:t>
            </a:r>
            <a:r>
              <a:rPr lang="fr-FR" dirty="0">
                <a:latin typeface="Calibri" charset="0"/>
                <a:ea typeface="Calibri" charset="0"/>
                <a:cs typeface="Calibri" charset="0"/>
              </a:rPr>
              <a:t> a document </a:t>
            </a:r>
            <a:r>
              <a:rPr lang="fr-FR" dirty="0" err="1">
                <a:latin typeface="Calibri" charset="0"/>
                <a:ea typeface="Calibri" charset="0"/>
                <a:cs typeface="Calibri" charset="0"/>
              </a:rPr>
              <a:t>from</a:t>
            </a:r>
            <a:r>
              <a:rPr lang="fr-FR" dirty="0">
                <a:latin typeface="Calibri" charset="0"/>
                <a:ea typeface="Calibri" charset="0"/>
                <a:cs typeface="Calibri" charset="0"/>
              </a:rPr>
              <a:t> the document collection </a:t>
            </a:r>
            <a:r>
              <a:rPr lang="fr-FR" dirty="0" err="1">
                <a:latin typeface="Calibri" charset="0"/>
                <a:ea typeface="Calibri" charset="0"/>
                <a:cs typeface="Calibri" charset="0"/>
              </a:rPr>
              <a:t>that</a:t>
            </a:r>
            <a:r>
              <a:rPr lang="fr-FR" dirty="0">
                <a:latin typeface="Calibri" charset="0"/>
                <a:ea typeface="Calibri" charset="0"/>
                <a:cs typeface="Calibri" charset="0"/>
              </a:rPr>
              <a:t> </a:t>
            </a:r>
            <a:r>
              <a:rPr lang="fr-FR" dirty="0" err="1">
                <a:latin typeface="Calibri" charset="0"/>
                <a:ea typeface="Calibri" charset="0"/>
                <a:cs typeface="Calibri" charset="0"/>
              </a:rPr>
              <a:t>does</a:t>
            </a:r>
            <a:r>
              <a:rPr lang="fr-FR" dirty="0">
                <a:latin typeface="Calibri" charset="0"/>
                <a:ea typeface="Calibri" charset="0"/>
                <a:cs typeface="Calibri" charset="0"/>
              </a:rPr>
              <a:t> not </a:t>
            </a:r>
            <a:r>
              <a:rPr lang="fr-FR" dirty="0" err="1">
                <a:latin typeface="Calibri" charset="0"/>
                <a:ea typeface="Calibri" charset="0"/>
                <a:cs typeface="Calibri" charset="0"/>
              </a:rPr>
              <a:t>contain</a:t>
            </a:r>
            <a:r>
              <a:rPr lang="fr-FR" dirty="0">
                <a:latin typeface="Calibri" charset="0"/>
                <a:ea typeface="Calibri" charset="0"/>
                <a:cs typeface="Calibri" charset="0"/>
              </a:rPr>
              <a:t> the </a:t>
            </a:r>
            <a:r>
              <a:rPr lang="fr-FR" dirty="0" err="1">
                <a:latin typeface="Calibri" charset="0"/>
                <a:ea typeface="Calibri" charset="0"/>
                <a:cs typeface="Calibri" charset="0"/>
              </a:rPr>
              <a:t>term</a:t>
            </a:r>
            <a:endParaRPr lang="fr-FR" dirty="0">
              <a:latin typeface="Calibri" charset="0"/>
              <a:ea typeface="Calibri" charset="0"/>
              <a:cs typeface="Calibri" charset="0"/>
            </a:endParaRPr>
          </a:p>
          <a:p>
            <a:pPr marL="741363" lvl="2" indent="-342900">
              <a:buFont typeface="Comic Sans MS" charset="0"/>
              <a:buAutoNum type="arabicPeriod"/>
            </a:pPr>
            <a:r>
              <a:rPr lang="fr-FR" dirty="0">
                <a:latin typeface="Calibri" charset="0"/>
                <a:ea typeface="Calibri" charset="0"/>
                <a:cs typeface="Calibri" charset="0"/>
              </a:rPr>
              <a:t>by </a:t>
            </a:r>
            <a:r>
              <a:rPr lang="fr-FR" dirty="0" err="1">
                <a:latin typeface="Calibri" charset="0"/>
                <a:ea typeface="Calibri" charset="0"/>
                <a:cs typeface="Calibri" charset="0"/>
              </a:rPr>
              <a:t>adding</a:t>
            </a:r>
            <a:r>
              <a:rPr lang="fr-FR" dirty="0">
                <a:latin typeface="Calibri" charset="0"/>
                <a:ea typeface="Calibri" charset="0"/>
                <a:cs typeface="Calibri" charset="0"/>
              </a:rPr>
              <a:t> a document to the document collection </a:t>
            </a:r>
            <a:r>
              <a:rPr lang="fr-FR" dirty="0" err="1">
                <a:latin typeface="Calibri" charset="0"/>
                <a:ea typeface="Calibri" charset="0"/>
                <a:cs typeface="Calibri" charset="0"/>
              </a:rPr>
              <a:t>that</a:t>
            </a:r>
            <a:r>
              <a:rPr lang="fr-FR" dirty="0">
                <a:latin typeface="Calibri" charset="0"/>
                <a:ea typeface="Calibri" charset="0"/>
                <a:cs typeface="Calibri" charset="0"/>
              </a:rPr>
              <a:t> </a:t>
            </a:r>
            <a:r>
              <a:rPr lang="fr-FR" dirty="0" err="1">
                <a:latin typeface="Calibri" charset="0"/>
                <a:ea typeface="Calibri" charset="0"/>
                <a:cs typeface="Calibri" charset="0"/>
              </a:rPr>
              <a:t>contains</a:t>
            </a:r>
            <a:r>
              <a:rPr lang="fr-FR" dirty="0">
                <a:latin typeface="Calibri" charset="0"/>
                <a:ea typeface="Calibri" charset="0"/>
                <a:cs typeface="Calibri" charset="0"/>
              </a:rPr>
              <a:t> the </a:t>
            </a:r>
            <a:r>
              <a:rPr lang="fr-FR" dirty="0" err="1">
                <a:latin typeface="Calibri" charset="0"/>
                <a:ea typeface="Calibri" charset="0"/>
                <a:cs typeface="Calibri" charset="0"/>
              </a:rPr>
              <a:t>term</a:t>
            </a:r>
            <a:r>
              <a:rPr lang="fr-FR" dirty="0">
                <a:latin typeface="Calibri" charset="0"/>
                <a:ea typeface="Calibri" charset="0"/>
                <a:cs typeface="Calibri" charset="0"/>
              </a:rPr>
              <a:t> </a:t>
            </a:r>
          </a:p>
          <a:p>
            <a:pPr marL="741363" lvl="2" indent="-342900">
              <a:buFont typeface="Comic Sans MS" charset="0"/>
              <a:buAutoNum type="arabicPeriod"/>
            </a:pPr>
            <a:r>
              <a:rPr lang="fr-FR" dirty="0">
                <a:latin typeface="Calibri" charset="0"/>
                <a:ea typeface="Calibri" charset="0"/>
                <a:cs typeface="Calibri" charset="0"/>
              </a:rPr>
              <a:t>by </a:t>
            </a:r>
            <a:r>
              <a:rPr lang="fr-FR" dirty="0" err="1">
                <a:latin typeface="Calibri" charset="0"/>
                <a:ea typeface="Calibri" charset="0"/>
                <a:cs typeface="Calibri" charset="0"/>
              </a:rPr>
              <a:t>adding</a:t>
            </a:r>
            <a:r>
              <a:rPr lang="fr-FR" dirty="0">
                <a:latin typeface="Calibri" charset="0"/>
                <a:ea typeface="Calibri" charset="0"/>
                <a:cs typeface="Calibri" charset="0"/>
              </a:rPr>
              <a:t> a document to the document collection </a:t>
            </a:r>
            <a:r>
              <a:rPr lang="fr-FR" dirty="0" err="1">
                <a:latin typeface="Calibri" charset="0"/>
                <a:ea typeface="Calibri" charset="0"/>
                <a:cs typeface="Calibri" charset="0"/>
              </a:rPr>
              <a:t>that</a:t>
            </a:r>
            <a:r>
              <a:rPr lang="fr-FR" dirty="0">
                <a:latin typeface="Calibri" charset="0"/>
                <a:ea typeface="Calibri" charset="0"/>
                <a:cs typeface="Calibri" charset="0"/>
              </a:rPr>
              <a:t> </a:t>
            </a:r>
            <a:r>
              <a:rPr lang="fr-FR" dirty="0" err="1">
                <a:latin typeface="Calibri" charset="0"/>
                <a:ea typeface="Calibri" charset="0"/>
                <a:cs typeface="Calibri" charset="0"/>
              </a:rPr>
              <a:t>does</a:t>
            </a:r>
            <a:r>
              <a:rPr lang="fr-FR" dirty="0">
                <a:latin typeface="Calibri" charset="0"/>
                <a:ea typeface="Calibri" charset="0"/>
                <a:cs typeface="Calibri" charset="0"/>
              </a:rPr>
              <a:t> not </a:t>
            </a:r>
            <a:r>
              <a:rPr lang="fr-FR" dirty="0" err="1">
                <a:latin typeface="Calibri" charset="0"/>
                <a:ea typeface="Calibri" charset="0"/>
                <a:cs typeface="Calibri" charset="0"/>
              </a:rPr>
              <a:t>contain</a:t>
            </a:r>
            <a:r>
              <a:rPr lang="fr-FR" dirty="0">
                <a:latin typeface="Calibri" charset="0"/>
                <a:ea typeface="Calibri" charset="0"/>
                <a:cs typeface="Calibri" charset="0"/>
              </a:rPr>
              <a:t> the </a:t>
            </a:r>
            <a:r>
              <a:rPr lang="fr-FR" dirty="0" err="1">
                <a:latin typeface="Calibri" charset="0"/>
                <a:ea typeface="Calibri" charset="0"/>
                <a:cs typeface="Calibri" charset="0"/>
              </a:rPr>
              <a:t>term</a:t>
            </a:r>
            <a:endParaRPr lang="fr-FR" dirty="0">
              <a:latin typeface="Calibri" charset="0"/>
              <a:ea typeface="Calibri" charset="0"/>
              <a:cs typeface="Calibri" charset="0"/>
            </a:endParaRPr>
          </a:p>
        </p:txBody>
      </p:sp>
      <p:sp>
        <p:nvSpPr>
          <p:cNvPr id="2" name="Footer Placeholder 1">
            <a:extLst>
              <a:ext uri="{FF2B5EF4-FFF2-40B4-BE49-F238E27FC236}">
                <a16:creationId xmlns:a16="http://schemas.microsoft.com/office/drawing/2014/main" id="{700E0EDD-A5E7-374B-8F0B-658C1170454D}"/>
              </a:ext>
            </a:extLst>
          </p:cNvPr>
          <p:cNvSpPr>
            <a:spLocks noGrp="1"/>
          </p:cNvSpPr>
          <p:nvPr>
            <p:ph type="ftr" sz="quarter" idx="10"/>
          </p:nvPr>
        </p:nvSpPr>
        <p:spPr/>
        <p:txBody>
          <a:bodyPr/>
          <a:lstStyle/>
          <a:p>
            <a:pPr>
              <a:defRPr/>
            </a:pPr>
            <a:r>
              <a:rPr lang="en-US"/>
              <a:t>©2024, Karl Aberer, EPFL-IC, Laboratoire de systèmes d'informations répartis </a:t>
            </a:r>
          </a:p>
        </p:txBody>
      </p:sp>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4AEE7-64C0-514E-887A-6E0FE7C507D5}"/>
              </a:ext>
            </a:extLst>
          </p:cNvPr>
          <p:cNvSpPr>
            <a:spLocks noGrp="1"/>
          </p:cNvSpPr>
          <p:nvPr>
            <p:ph type="title"/>
          </p:nvPr>
        </p:nvSpPr>
        <p:spPr/>
        <p:txBody>
          <a:bodyPr/>
          <a:lstStyle/>
          <a:p>
            <a:r>
              <a:rPr lang="en-US" dirty="0"/>
              <a:t>The Role of Document Length</a:t>
            </a:r>
          </a:p>
        </p:txBody>
      </p:sp>
      <p:sp>
        <p:nvSpPr>
          <p:cNvPr id="3" name="Content Placeholder 2">
            <a:extLst>
              <a:ext uri="{FF2B5EF4-FFF2-40B4-BE49-F238E27FC236}">
                <a16:creationId xmlns:a16="http://schemas.microsoft.com/office/drawing/2014/main" id="{D226DC2B-5E88-324C-BEF5-34FB02362AD1}"/>
              </a:ext>
            </a:extLst>
          </p:cNvPr>
          <p:cNvSpPr>
            <a:spLocks noGrp="1"/>
          </p:cNvSpPr>
          <p:nvPr>
            <p:ph idx="1"/>
          </p:nvPr>
        </p:nvSpPr>
        <p:spPr/>
        <p:txBody>
          <a:bodyPr/>
          <a:lstStyle/>
          <a:p>
            <a:pPr marL="0" indent="0"/>
            <a:r>
              <a:rPr lang="en-US" sz="2800" dirty="0"/>
              <a:t>When computing cosine similarity, document vectors are normalized</a:t>
            </a:r>
          </a:p>
          <a:p>
            <a:pPr marL="0" indent="0"/>
            <a:r>
              <a:rPr lang="en-US" sz="2800" dirty="0"/>
              <a:t>Result: for Query “information”: </a:t>
            </a:r>
            <a:br>
              <a:rPr lang="en-US" sz="2800" dirty="0"/>
            </a:br>
            <a:r>
              <a:rPr lang="en-US" sz="2800" dirty="0"/>
              <a:t>	doc2 will be favored because it is shorter</a:t>
            </a:r>
            <a:br>
              <a:rPr lang="en-US" sz="2800" dirty="0"/>
            </a:br>
            <a:endParaRPr lang="en-US" sz="2800" dirty="0"/>
          </a:p>
        </p:txBody>
      </p:sp>
      <p:sp>
        <p:nvSpPr>
          <p:cNvPr id="4" name="Footer Placeholder 3">
            <a:extLst>
              <a:ext uri="{FF2B5EF4-FFF2-40B4-BE49-F238E27FC236}">
                <a16:creationId xmlns:a16="http://schemas.microsoft.com/office/drawing/2014/main" id="{3B25E1C7-8EA4-934D-B931-73C94BC0A35B}"/>
              </a:ext>
            </a:extLst>
          </p:cNvPr>
          <p:cNvSpPr>
            <a:spLocks noGrp="1"/>
          </p:cNvSpPr>
          <p:nvPr>
            <p:ph type="ftr" sz="quarter" idx="10"/>
          </p:nvPr>
        </p:nvSpPr>
        <p:spPr/>
        <p:txBody>
          <a:bodyPr/>
          <a:lstStyle/>
          <a:p>
            <a:pPr>
              <a:defRPr/>
            </a:pPr>
            <a:r>
              <a:rPr lang="fr-CH"/>
              <a:t>©2024, Karl Aberer, EPFL-IC, Laboratoire de systèmes d'informations répartis </a:t>
            </a:r>
            <a:endParaRPr lang="en-GB"/>
          </a:p>
        </p:txBody>
      </p:sp>
      <p:sp>
        <p:nvSpPr>
          <p:cNvPr id="5" name="AutoShape 4">
            <a:extLst>
              <a:ext uri="{FF2B5EF4-FFF2-40B4-BE49-F238E27FC236}">
                <a16:creationId xmlns:a16="http://schemas.microsoft.com/office/drawing/2014/main" id="{69CD3213-A721-484C-9846-9C55A643DDFF}"/>
              </a:ext>
            </a:extLst>
          </p:cNvPr>
          <p:cNvSpPr>
            <a:spLocks noChangeArrowheads="1"/>
          </p:cNvSpPr>
          <p:nvPr/>
        </p:nvSpPr>
        <p:spPr bwMode="auto">
          <a:xfrm>
            <a:off x="7604125" y="4509120"/>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dirty="0">
                <a:solidFill>
                  <a:schemeClr val="tx2"/>
                </a:solidFill>
                <a:latin typeface="Calibri" charset="0"/>
                <a:cs typeface="Calibri" charset="0"/>
              </a:rPr>
              <a:t>information</a:t>
            </a:r>
          </a:p>
          <a:p>
            <a:pPr algn="ctr"/>
            <a:r>
              <a:rPr lang="en-US" dirty="0">
                <a:solidFill>
                  <a:schemeClr val="tx2"/>
                </a:solidFill>
                <a:latin typeface="Calibri" charset="0"/>
                <a:cs typeface="Calibri" charset="0"/>
              </a:rPr>
              <a:t>agency</a:t>
            </a:r>
          </a:p>
        </p:txBody>
      </p:sp>
      <p:sp>
        <p:nvSpPr>
          <p:cNvPr id="6" name="AutoShape 7">
            <a:extLst>
              <a:ext uri="{FF2B5EF4-FFF2-40B4-BE49-F238E27FC236}">
                <a16:creationId xmlns:a16="http://schemas.microsoft.com/office/drawing/2014/main" id="{D1B5C407-BA18-6A4F-A372-0CE792EAB3BD}"/>
              </a:ext>
            </a:extLst>
          </p:cNvPr>
          <p:cNvSpPr>
            <a:spLocks noChangeArrowheads="1"/>
          </p:cNvSpPr>
          <p:nvPr/>
        </p:nvSpPr>
        <p:spPr bwMode="auto">
          <a:xfrm>
            <a:off x="7604125" y="2408238"/>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a:solidFill>
                  <a:schemeClr val="tx2"/>
                </a:solidFill>
                <a:latin typeface="Calibri" charset="0"/>
                <a:cs typeface="Calibri" charset="0"/>
              </a:rPr>
              <a:t>information</a:t>
            </a:r>
            <a:br>
              <a:rPr lang="en-US">
                <a:solidFill>
                  <a:schemeClr val="tx2"/>
                </a:solidFill>
                <a:latin typeface="Calibri" charset="0"/>
                <a:cs typeface="Calibri" charset="0"/>
              </a:rPr>
            </a:br>
            <a:r>
              <a:rPr lang="en-US">
                <a:solidFill>
                  <a:schemeClr val="tx2"/>
                </a:solidFill>
                <a:latin typeface="Calibri" charset="0"/>
                <a:cs typeface="Calibri" charset="0"/>
              </a:rPr>
              <a:t>agency</a:t>
            </a:r>
            <a:br>
              <a:rPr lang="en-US">
                <a:solidFill>
                  <a:schemeClr val="tx2"/>
                </a:solidFill>
                <a:latin typeface="Calibri" charset="0"/>
                <a:cs typeface="Calibri" charset="0"/>
              </a:rPr>
            </a:br>
            <a:r>
              <a:rPr lang="en-US">
                <a:solidFill>
                  <a:schemeClr val="tx2"/>
                </a:solidFill>
                <a:latin typeface="Calibri" charset="0"/>
                <a:cs typeface="Calibri" charset="0"/>
              </a:rPr>
              <a:t>retrieval</a:t>
            </a:r>
            <a:br>
              <a:rPr lang="en-US">
                <a:solidFill>
                  <a:schemeClr val="tx2"/>
                </a:solidFill>
                <a:latin typeface="Calibri" charset="0"/>
                <a:cs typeface="Calibri" charset="0"/>
              </a:rPr>
            </a:br>
            <a:r>
              <a:rPr lang="en-US">
                <a:solidFill>
                  <a:schemeClr val="tx2"/>
                </a:solidFill>
                <a:latin typeface="Calibri" charset="0"/>
                <a:cs typeface="Calibri" charset="0"/>
              </a:rPr>
              <a:t>system</a:t>
            </a:r>
          </a:p>
        </p:txBody>
      </p:sp>
      <p:sp>
        <p:nvSpPr>
          <p:cNvPr id="7" name="TextBox 6">
            <a:extLst>
              <a:ext uri="{FF2B5EF4-FFF2-40B4-BE49-F238E27FC236}">
                <a16:creationId xmlns:a16="http://schemas.microsoft.com/office/drawing/2014/main" id="{3C6EB81D-EF1C-8045-B0AC-72C8EDB36506}"/>
              </a:ext>
            </a:extLst>
          </p:cNvPr>
          <p:cNvSpPr txBox="1"/>
          <p:nvPr/>
        </p:nvSpPr>
        <p:spPr>
          <a:xfrm>
            <a:off x="9273480" y="3068960"/>
            <a:ext cx="643125" cy="369332"/>
          </a:xfrm>
          <a:prstGeom prst="rect">
            <a:avLst/>
          </a:prstGeom>
          <a:noFill/>
        </p:spPr>
        <p:txBody>
          <a:bodyPr wrap="none" rtlCol="0">
            <a:spAutoFit/>
          </a:bodyPr>
          <a:lstStyle/>
          <a:p>
            <a:r>
              <a:rPr lang="en-US">
                <a:solidFill>
                  <a:schemeClr val="tx2"/>
                </a:solidFill>
                <a:latin typeface="Calibri" charset="0"/>
                <a:cs typeface="Calibri" charset="0"/>
              </a:rPr>
              <a:t>doc1</a:t>
            </a:r>
            <a:endParaRPr lang="en-US"/>
          </a:p>
        </p:txBody>
      </p:sp>
      <p:sp>
        <p:nvSpPr>
          <p:cNvPr id="8" name="TextBox 7">
            <a:extLst>
              <a:ext uri="{FF2B5EF4-FFF2-40B4-BE49-F238E27FC236}">
                <a16:creationId xmlns:a16="http://schemas.microsoft.com/office/drawing/2014/main" id="{417F4EA3-A6BF-734A-A460-1A5ACDC83311}"/>
              </a:ext>
            </a:extLst>
          </p:cNvPr>
          <p:cNvSpPr txBox="1"/>
          <p:nvPr/>
        </p:nvSpPr>
        <p:spPr>
          <a:xfrm>
            <a:off x="9234300" y="4975894"/>
            <a:ext cx="643125" cy="369332"/>
          </a:xfrm>
          <a:prstGeom prst="rect">
            <a:avLst/>
          </a:prstGeom>
          <a:noFill/>
        </p:spPr>
        <p:txBody>
          <a:bodyPr wrap="none" rtlCol="0">
            <a:spAutoFit/>
          </a:bodyPr>
          <a:lstStyle/>
          <a:p>
            <a:r>
              <a:rPr lang="en-US">
                <a:solidFill>
                  <a:schemeClr val="tx2"/>
                </a:solidFill>
                <a:latin typeface="Calibri" charset="0"/>
                <a:cs typeface="Calibri" charset="0"/>
              </a:rPr>
              <a:t>doc2</a:t>
            </a:r>
            <a:endParaRPr lang="en-US"/>
          </a:p>
        </p:txBody>
      </p:sp>
      <p:pic>
        <p:nvPicPr>
          <p:cNvPr id="10" name="Picture 9">
            <a:extLst>
              <a:ext uri="{FF2B5EF4-FFF2-40B4-BE49-F238E27FC236}">
                <a16:creationId xmlns:a16="http://schemas.microsoft.com/office/drawing/2014/main" id="{638B07EA-69CF-7449-BB08-F201E723DC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348" y="3447536"/>
            <a:ext cx="2736304" cy="2717815"/>
          </a:xfrm>
          <a:prstGeom prst="rect">
            <a:avLst/>
          </a:prstGeom>
        </p:spPr>
      </p:pic>
      <p:sp>
        <p:nvSpPr>
          <p:cNvPr id="11" name="TextBox 10">
            <a:extLst>
              <a:ext uri="{FF2B5EF4-FFF2-40B4-BE49-F238E27FC236}">
                <a16:creationId xmlns:a16="http://schemas.microsoft.com/office/drawing/2014/main" id="{447456F7-6CAC-4042-87A5-B96F347F88E6}"/>
              </a:ext>
            </a:extLst>
          </p:cNvPr>
          <p:cNvSpPr txBox="1"/>
          <p:nvPr/>
        </p:nvSpPr>
        <p:spPr>
          <a:xfrm>
            <a:off x="3200067" y="5769429"/>
            <a:ext cx="1380506" cy="369332"/>
          </a:xfrm>
          <a:prstGeom prst="rect">
            <a:avLst/>
          </a:prstGeom>
          <a:noFill/>
        </p:spPr>
        <p:txBody>
          <a:bodyPr wrap="none" rtlCol="0">
            <a:spAutoFit/>
          </a:bodyPr>
          <a:lstStyle/>
          <a:p>
            <a:r>
              <a:rPr lang="en-US">
                <a:solidFill>
                  <a:schemeClr val="tx2"/>
                </a:solidFill>
                <a:latin typeface="Calibri" charset="0"/>
                <a:cs typeface="Calibri" charset="0"/>
              </a:rPr>
              <a:t>Singhal 1996</a:t>
            </a:r>
          </a:p>
        </p:txBody>
      </p:sp>
      <p:sp>
        <p:nvSpPr>
          <p:cNvPr id="9" name="TextBox 8">
            <a:extLst>
              <a:ext uri="{FF2B5EF4-FFF2-40B4-BE49-F238E27FC236}">
                <a16:creationId xmlns:a16="http://schemas.microsoft.com/office/drawing/2014/main" id="{63EB04AD-6576-9043-8C7E-441423CF0AA9}"/>
              </a:ext>
            </a:extLst>
          </p:cNvPr>
          <p:cNvSpPr txBox="1"/>
          <p:nvPr/>
        </p:nvSpPr>
        <p:spPr>
          <a:xfrm>
            <a:off x="7316380" y="3993944"/>
            <a:ext cx="2133918" cy="369332"/>
          </a:xfrm>
          <a:prstGeom prst="rect">
            <a:avLst/>
          </a:prstGeom>
          <a:noFill/>
        </p:spPr>
        <p:txBody>
          <a:bodyPr wrap="none" rtlCol="0">
            <a:spAutoFit/>
          </a:bodyPr>
          <a:lstStyle/>
          <a:p>
            <a:r>
              <a:rPr lang="en-US" dirty="0">
                <a:latin typeface="Calibri" charset="0"/>
                <a:ea typeface="Calibri" charset="0"/>
                <a:cs typeface="Calibri" charset="0"/>
              </a:rPr>
              <a:t>(0.25,0.25,0.25,0.25)</a:t>
            </a:r>
            <a:endParaRPr lang="en-US"/>
          </a:p>
        </p:txBody>
      </p:sp>
      <p:sp>
        <p:nvSpPr>
          <p:cNvPr id="12" name="TextBox 11">
            <a:extLst>
              <a:ext uri="{FF2B5EF4-FFF2-40B4-BE49-F238E27FC236}">
                <a16:creationId xmlns:a16="http://schemas.microsoft.com/office/drawing/2014/main" id="{26A6F618-634B-2F41-A23D-42F4D603F2E1}"/>
              </a:ext>
            </a:extLst>
          </p:cNvPr>
          <p:cNvSpPr txBox="1"/>
          <p:nvPr/>
        </p:nvSpPr>
        <p:spPr>
          <a:xfrm>
            <a:off x="7725146" y="6062546"/>
            <a:ext cx="1316386" cy="369332"/>
          </a:xfrm>
          <a:prstGeom prst="rect">
            <a:avLst/>
          </a:prstGeom>
          <a:noFill/>
        </p:spPr>
        <p:txBody>
          <a:bodyPr wrap="none" rtlCol="0">
            <a:spAutoFit/>
          </a:bodyPr>
          <a:lstStyle/>
          <a:p>
            <a:r>
              <a:rPr lang="en-US" dirty="0">
                <a:latin typeface="Calibri" charset="0"/>
                <a:ea typeface="Calibri" charset="0"/>
                <a:cs typeface="Calibri" charset="0"/>
              </a:rPr>
              <a:t>(0.5,0.5,0,0)</a:t>
            </a:r>
            <a:endParaRPr lang="en-US"/>
          </a:p>
        </p:txBody>
      </p:sp>
    </p:spTree>
    <p:extLst>
      <p:ext uri="{BB962C8B-B14F-4D97-AF65-F5344CB8AC3E}">
        <p14:creationId xmlns:p14="http://schemas.microsoft.com/office/powerpoint/2010/main" val="1820289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0A266-E8E1-2D47-99BB-0BF07BFEF316}"/>
              </a:ext>
            </a:extLst>
          </p:cNvPr>
          <p:cNvSpPr>
            <a:spLocks noGrp="1"/>
          </p:cNvSpPr>
          <p:nvPr>
            <p:ph type="title"/>
          </p:nvPr>
        </p:nvSpPr>
        <p:spPr/>
        <p:txBody>
          <a:bodyPr/>
          <a:lstStyle/>
          <a:p>
            <a:r>
              <a:rPr lang="en-US" dirty="0"/>
              <a:t>Normalization of Document Vector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711812-5E19-154C-B3DB-985C7BB0DD18}"/>
                  </a:ext>
                </a:extLst>
              </p:cNvPr>
              <p:cNvSpPr>
                <a:spLocks noGrp="1"/>
              </p:cNvSpPr>
              <p:nvPr>
                <p:ph idx="1"/>
              </p:nvPr>
            </p:nvSpPr>
            <p:spPr>
              <a:xfrm>
                <a:off x="272480" y="1341438"/>
                <a:ext cx="8997950" cy="5029200"/>
              </a:xfrm>
            </p:spPr>
            <p:txBody>
              <a:bodyPr/>
              <a:lstStyle/>
              <a:p>
                <a:r>
                  <a:rPr lang="en-US" dirty="0"/>
                  <a:t>Renormalize document vector </a:t>
                </a:r>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sSub>
                            <m:sSubPr>
                              <m:ctrlPr>
                                <a:rPr lang="fr-CH" i="1" smtClean="0">
                                  <a:latin typeface="Cambria Math" panose="02040503050406030204" pitchFamily="18" charset="0"/>
                                </a:rPr>
                              </m:ctrlPr>
                            </m:sSubPr>
                            <m:e>
                              <m:r>
                                <a:rPr lang="fr-CH" i="1">
                                  <a:latin typeface="Cambria Math" panose="02040503050406030204" pitchFamily="18" charset="0"/>
                                </a:rPr>
                                <m:t>𝑑</m:t>
                              </m:r>
                            </m:e>
                            <m:sub>
                              <m:r>
                                <a:rPr lang="fr-CH" b="0" i="1" smtClean="0">
                                  <a:latin typeface="Cambria Math" panose="02040503050406030204" pitchFamily="18" charset="0"/>
                                </a:rPr>
                                <m:t>𝑗</m:t>
                              </m:r>
                            </m:sub>
                          </m:sSub>
                        </m:e>
                      </m:acc>
                      <m:r>
                        <a:rPr lang="fr-CH" b="0" i="1" smtClean="0">
                          <a:latin typeface="Cambria Math" panose="02040503050406030204" pitchFamily="18" charset="0"/>
                        </a:rPr>
                        <m:t>=</m:t>
                      </m:r>
                      <m:d>
                        <m:dPr>
                          <m:ctrlPr>
                            <a:rPr lang="fr-CH" b="0" i="1" smtClean="0">
                              <a:latin typeface="Cambria Math" panose="02040503050406030204" pitchFamily="18" charset="0"/>
                            </a:rPr>
                          </m:ctrlPr>
                        </m:dPr>
                        <m:e>
                          <m:sSub>
                            <m:sSubPr>
                              <m:ctrlPr>
                                <a:rPr lang="fr-CH" b="0" i="1" smtClean="0">
                                  <a:latin typeface="Cambria Math" panose="02040503050406030204" pitchFamily="18" charset="0"/>
                                </a:rPr>
                              </m:ctrlPr>
                            </m:sSubPr>
                            <m:e>
                              <m:r>
                                <a:rPr lang="fr-CH" b="0" i="1" smtClean="0">
                                  <a:latin typeface="Cambria Math" panose="02040503050406030204" pitchFamily="18" charset="0"/>
                                </a:rPr>
                                <m:t>𝑤</m:t>
                              </m:r>
                            </m:e>
                            <m:sub>
                              <m:r>
                                <a:rPr lang="fr-CH" b="0" i="1" smtClean="0">
                                  <a:latin typeface="Cambria Math" panose="02040503050406030204" pitchFamily="18" charset="0"/>
                                </a:rPr>
                                <m:t>1</m:t>
                              </m:r>
                              <m:r>
                                <a:rPr lang="fr-CH" b="0" i="1" smtClean="0">
                                  <a:latin typeface="Cambria Math" panose="02040503050406030204" pitchFamily="18" charset="0"/>
                                </a:rPr>
                                <m:t>𝑗</m:t>
                              </m:r>
                            </m:sub>
                          </m:sSub>
                          <m:r>
                            <a:rPr lang="fr-CH" b="0" i="1" smtClean="0">
                              <a:latin typeface="Cambria Math" panose="02040503050406030204" pitchFamily="18" charset="0"/>
                            </a:rPr>
                            <m:t>,…,</m:t>
                          </m:r>
                          <m:sSub>
                            <m:sSubPr>
                              <m:ctrlPr>
                                <a:rPr lang="fr-CH" b="0" i="1" smtClean="0">
                                  <a:latin typeface="Cambria Math" panose="02040503050406030204" pitchFamily="18" charset="0"/>
                                </a:rPr>
                              </m:ctrlPr>
                            </m:sSubPr>
                            <m:e>
                              <m:r>
                                <a:rPr lang="fr-CH" b="0" i="1" smtClean="0">
                                  <a:latin typeface="Cambria Math" panose="02040503050406030204" pitchFamily="18" charset="0"/>
                                </a:rPr>
                                <m:t>𝑤</m:t>
                              </m:r>
                            </m:e>
                            <m:sub>
                              <m:r>
                                <a:rPr lang="fr-CH" b="0" i="1" smtClean="0">
                                  <a:latin typeface="Cambria Math" panose="02040503050406030204" pitchFamily="18" charset="0"/>
                                </a:rPr>
                                <m:t>𝑚𝑗</m:t>
                              </m:r>
                            </m:sub>
                          </m:sSub>
                        </m:e>
                      </m:d>
                      <m:r>
                        <a:rPr lang="fr-CH" b="0" i="0" smtClean="0">
                          <a:latin typeface="Cambria Math" panose="02040503050406030204" pitchFamily="18" charset="0"/>
                        </a:rPr>
                        <m:t>, </m:t>
                      </m:r>
                      <m:sSub>
                        <m:sSubPr>
                          <m:ctrlPr>
                            <a:rPr lang="fr-CH" i="1">
                              <a:latin typeface="Cambria Math" panose="02040503050406030204" pitchFamily="18" charset="0"/>
                            </a:rPr>
                          </m:ctrlPr>
                        </m:sSubPr>
                        <m:e>
                          <m:r>
                            <a:rPr lang="fr-CH" i="1">
                              <a:latin typeface="Cambria Math" panose="02040503050406030204" pitchFamily="18" charset="0"/>
                            </a:rPr>
                            <m:t>𝑤</m:t>
                          </m:r>
                        </m:e>
                        <m:sub>
                          <m:r>
                            <a:rPr lang="fr-CH" b="0" i="1" smtClean="0">
                              <a:latin typeface="Cambria Math" panose="02040503050406030204" pitchFamily="18" charset="0"/>
                            </a:rPr>
                            <m:t>𝑖𝑗</m:t>
                          </m:r>
                        </m:sub>
                      </m:sSub>
                      <m:r>
                        <a:rPr lang="fr-CH" b="0" i="1" smtClean="0">
                          <a:latin typeface="Cambria Math" panose="02040503050406030204" pitchFamily="18" charset="0"/>
                        </a:rPr>
                        <m:t>=</m:t>
                      </m:r>
                      <m:sSub>
                        <m:sSubPr>
                          <m:ctrlPr>
                            <a:rPr lang="fr-CH" b="0" i="1" smtClean="0">
                              <a:latin typeface="Cambria Math" panose="02040503050406030204" pitchFamily="18" charset="0"/>
                            </a:rPr>
                          </m:ctrlPr>
                        </m:sSubPr>
                        <m:e>
                          <m:r>
                            <a:rPr lang="fr-CH" b="0" i="1" smtClean="0">
                              <a:latin typeface="Cambria Math" panose="02040503050406030204" pitchFamily="18" charset="0"/>
                            </a:rPr>
                            <m:t>𝑡𝑓</m:t>
                          </m:r>
                        </m:e>
                        <m:sub>
                          <m:r>
                            <a:rPr lang="fr-CH" b="0" i="1" smtClean="0">
                              <a:latin typeface="Cambria Math" panose="02040503050406030204" pitchFamily="18" charset="0"/>
                            </a:rPr>
                            <m:t>𝑖𝑗</m:t>
                          </m:r>
                        </m:sub>
                      </m:sSub>
                      <m:r>
                        <a:rPr lang="fr-CH" b="0" i="1" smtClean="0">
                          <a:latin typeface="Cambria Math" panose="02040503050406030204" pitchFamily="18" charset="0"/>
                        </a:rPr>
                        <m:t>∗</m:t>
                      </m:r>
                      <m:sSub>
                        <m:sSubPr>
                          <m:ctrlPr>
                            <a:rPr lang="fr-CH" b="0" i="1" smtClean="0">
                              <a:latin typeface="Cambria Math" panose="02040503050406030204" pitchFamily="18" charset="0"/>
                            </a:rPr>
                          </m:ctrlPr>
                        </m:sSubPr>
                        <m:e>
                          <m:r>
                            <a:rPr lang="fr-CH" b="0" i="1" smtClean="0">
                              <a:latin typeface="Cambria Math" panose="02040503050406030204" pitchFamily="18" charset="0"/>
                            </a:rPr>
                            <m:t>𝑖𝑑𝑓</m:t>
                          </m:r>
                        </m:e>
                        <m:sub>
                          <m:r>
                            <a:rPr lang="fr-CH" b="0" i="1" smtClean="0">
                              <a:latin typeface="Cambria Math" panose="02040503050406030204" pitchFamily="18" charset="0"/>
                            </a:rPr>
                            <m:t>𝑖</m:t>
                          </m:r>
                        </m:sub>
                      </m:sSub>
                    </m:oMath>
                  </m:oMathPara>
                </a14:m>
                <a:endParaRPr lang="en-US" dirty="0"/>
              </a:p>
              <a:p>
                <a:endParaRPr lang="en-US" dirty="0"/>
              </a:p>
              <a:p>
                <a:r>
                  <a:rPr lang="en-US" dirty="0"/>
                  <a:t>Standard normalization: </a:t>
                </a:r>
                <a14:m>
                  <m:oMath xmlns:m="http://schemas.openxmlformats.org/officeDocument/2006/math">
                    <m:acc>
                      <m:accPr>
                        <m:chr m:val="⃗"/>
                        <m:ctrlPr>
                          <a:rPr lang="en-US" i="1">
                            <a:latin typeface="Cambria Math" panose="02040503050406030204" pitchFamily="18" charset="0"/>
                          </a:rPr>
                        </m:ctrlPr>
                      </m:accPr>
                      <m:e>
                        <m:sSub>
                          <m:sSubPr>
                            <m:ctrlPr>
                              <a:rPr lang="fr-CH" i="1">
                                <a:latin typeface="Cambria Math" panose="02040503050406030204" pitchFamily="18" charset="0"/>
                              </a:rPr>
                            </m:ctrlPr>
                          </m:sSubPr>
                          <m:e>
                            <m:sSup>
                              <m:sSupPr>
                                <m:ctrlPr>
                                  <a:rPr lang="fr-CH" i="1" smtClean="0">
                                    <a:latin typeface="Cambria Math" panose="02040503050406030204" pitchFamily="18" charset="0"/>
                                  </a:rPr>
                                </m:ctrlPr>
                              </m:sSupPr>
                              <m:e>
                                <m:r>
                                  <a:rPr lang="fr-CH" i="1">
                                    <a:latin typeface="Cambria Math" panose="02040503050406030204" pitchFamily="18" charset="0"/>
                                  </a:rPr>
                                  <m:t>𝑑</m:t>
                                </m:r>
                              </m:e>
                              <m:sup>
                                <m:r>
                                  <a:rPr lang="fr-CH" b="0" i="1" smtClean="0">
                                    <a:latin typeface="Cambria Math" panose="02040503050406030204" pitchFamily="18" charset="0"/>
                                  </a:rPr>
                                  <m:t>𝑛𝑜𝑟𝑚</m:t>
                                </m:r>
                              </m:sup>
                            </m:sSup>
                          </m:e>
                          <m:sub>
                            <m:r>
                              <a:rPr lang="fr-CH" i="1">
                                <a:latin typeface="Cambria Math" panose="02040503050406030204" pitchFamily="18" charset="0"/>
                              </a:rPr>
                              <m:t>𝑗</m:t>
                            </m:r>
                          </m:sub>
                        </m:sSub>
                      </m:e>
                    </m:acc>
                    <m:r>
                      <a:rPr lang="fr-CH" b="0" i="0" smtClean="0">
                        <a:latin typeface="Cambria Math" panose="02040503050406030204" pitchFamily="18" charset="0"/>
                      </a:rPr>
                      <m:t>=</m:t>
                    </m:r>
                    <m:f>
                      <m:fPr>
                        <m:ctrlPr>
                          <a:rPr lang="fr-CH" b="0" i="1" smtClean="0">
                            <a:latin typeface="Cambria Math" panose="02040503050406030204" pitchFamily="18" charset="0"/>
                          </a:rPr>
                        </m:ctrlPr>
                      </m:fPr>
                      <m:num>
                        <m:acc>
                          <m:accPr>
                            <m:chr m:val="⃗"/>
                            <m:ctrlPr>
                              <a:rPr lang="en-US" i="1">
                                <a:latin typeface="Cambria Math" panose="02040503050406030204" pitchFamily="18" charset="0"/>
                              </a:rPr>
                            </m:ctrlPr>
                          </m:accPr>
                          <m:e>
                            <m:sSub>
                              <m:sSubPr>
                                <m:ctrlPr>
                                  <a:rPr lang="fr-CH" i="1">
                                    <a:latin typeface="Cambria Math" panose="02040503050406030204" pitchFamily="18" charset="0"/>
                                  </a:rPr>
                                </m:ctrlPr>
                              </m:sSubPr>
                              <m:e>
                                <m:r>
                                  <a:rPr lang="fr-CH" i="1">
                                    <a:latin typeface="Cambria Math" panose="02040503050406030204" pitchFamily="18" charset="0"/>
                                  </a:rPr>
                                  <m:t>𝑑</m:t>
                                </m:r>
                              </m:e>
                              <m:sub>
                                <m:r>
                                  <a:rPr lang="fr-CH" i="1">
                                    <a:latin typeface="Cambria Math" panose="02040503050406030204" pitchFamily="18" charset="0"/>
                                  </a:rPr>
                                  <m:t>𝑗</m:t>
                                </m:r>
                              </m:sub>
                            </m:sSub>
                          </m:e>
                        </m:acc>
                      </m:num>
                      <m:den>
                        <m:d>
                          <m:dPr>
                            <m:begChr m:val="|"/>
                            <m:endChr m:val="|"/>
                            <m:ctrlPr>
                              <a:rPr lang="fr-CH" b="0" i="1" smtClean="0">
                                <a:latin typeface="Cambria Math" panose="02040503050406030204" pitchFamily="18" charset="0"/>
                              </a:rPr>
                            </m:ctrlPr>
                          </m:dPr>
                          <m:e>
                            <m:acc>
                              <m:accPr>
                                <m:chr m:val="⃗"/>
                                <m:ctrlPr>
                                  <a:rPr lang="en-US" i="1">
                                    <a:latin typeface="Cambria Math" panose="02040503050406030204" pitchFamily="18" charset="0"/>
                                  </a:rPr>
                                </m:ctrlPr>
                              </m:accPr>
                              <m:e>
                                <m:sSub>
                                  <m:sSubPr>
                                    <m:ctrlPr>
                                      <a:rPr lang="fr-CH" i="1">
                                        <a:latin typeface="Cambria Math" panose="02040503050406030204" pitchFamily="18" charset="0"/>
                                      </a:rPr>
                                    </m:ctrlPr>
                                  </m:sSubPr>
                                  <m:e>
                                    <m:r>
                                      <a:rPr lang="fr-CH" i="1">
                                        <a:latin typeface="Cambria Math" panose="02040503050406030204" pitchFamily="18" charset="0"/>
                                      </a:rPr>
                                      <m:t>𝑑</m:t>
                                    </m:r>
                                  </m:e>
                                  <m:sub>
                                    <m:r>
                                      <a:rPr lang="fr-CH" i="1">
                                        <a:latin typeface="Cambria Math" panose="02040503050406030204" pitchFamily="18" charset="0"/>
                                      </a:rPr>
                                      <m:t>𝑗</m:t>
                                    </m:r>
                                  </m:sub>
                                </m:sSub>
                              </m:e>
                            </m:acc>
                          </m:e>
                        </m:d>
                      </m:den>
                    </m:f>
                  </m:oMath>
                </a14:m>
                <a:endParaRPr lang="en-US" dirty="0"/>
              </a:p>
              <a:p>
                <a:endParaRPr lang="en-US" dirty="0"/>
              </a:p>
              <a:p>
                <a14:m>
                  <m:oMath xmlns:m="http://schemas.openxmlformats.org/officeDocument/2006/math">
                    <m:r>
                      <a:rPr lang="fr-CH" b="0" i="1" smtClean="0">
                        <a:latin typeface="Cambria Math" panose="02040503050406030204" pitchFamily="18" charset="0"/>
                      </a:rPr>
                      <m:t>𝑛</m:t>
                    </m:r>
                    <m:r>
                      <a:rPr lang="fr-CH" b="0" i="1" smtClean="0">
                        <a:latin typeface="Cambria Math" panose="02040503050406030204" pitchFamily="18" charset="0"/>
                      </a:rPr>
                      <m:t>=</m:t>
                    </m:r>
                    <m:d>
                      <m:dPr>
                        <m:begChr m:val="|"/>
                        <m:endChr m:val="|"/>
                        <m:ctrlPr>
                          <a:rPr lang="fr-CH" i="1">
                            <a:latin typeface="Cambria Math" panose="02040503050406030204" pitchFamily="18" charset="0"/>
                          </a:rPr>
                        </m:ctrlPr>
                      </m:dPr>
                      <m:e>
                        <m:acc>
                          <m:accPr>
                            <m:chr m:val="⃗"/>
                            <m:ctrlPr>
                              <a:rPr lang="en-US" i="1">
                                <a:latin typeface="Cambria Math" panose="02040503050406030204" pitchFamily="18" charset="0"/>
                              </a:rPr>
                            </m:ctrlPr>
                          </m:accPr>
                          <m:e>
                            <m:sSub>
                              <m:sSubPr>
                                <m:ctrlPr>
                                  <a:rPr lang="fr-CH" i="1">
                                    <a:latin typeface="Cambria Math" panose="02040503050406030204" pitchFamily="18" charset="0"/>
                                  </a:rPr>
                                </m:ctrlPr>
                              </m:sSubPr>
                              <m:e>
                                <m:r>
                                  <a:rPr lang="fr-CH" i="1">
                                    <a:latin typeface="Cambria Math" panose="02040503050406030204" pitchFamily="18" charset="0"/>
                                  </a:rPr>
                                  <m:t>𝑑</m:t>
                                </m:r>
                              </m:e>
                              <m:sub>
                                <m:r>
                                  <a:rPr lang="fr-CH" i="1">
                                    <a:latin typeface="Cambria Math" panose="02040503050406030204" pitchFamily="18" charset="0"/>
                                  </a:rPr>
                                  <m:t>𝑗</m:t>
                                </m:r>
                              </m:sub>
                            </m:sSub>
                          </m:e>
                        </m:acc>
                      </m:e>
                    </m:d>
                  </m:oMath>
                </a14:m>
                <a:r>
                  <a:rPr lang="en-US" dirty="0"/>
                  <a:t> original normalization factor</a:t>
                </a:r>
              </a:p>
              <a:p>
                <a14:m>
                  <m:oMath xmlns:m="http://schemas.openxmlformats.org/officeDocument/2006/math">
                    <m:r>
                      <a:rPr lang="fr-CH" i="1" dirty="0" smtClean="0">
                        <a:latin typeface="Cambria Math" panose="02040503050406030204" pitchFamily="18" charset="0"/>
                      </a:rPr>
                      <m:t>𝑁</m:t>
                    </m:r>
                    <m:r>
                      <a:rPr lang="fr-CH" i="1" dirty="0" smtClean="0">
                        <a:latin typeface="Cambria Math" panose="02040503050406030204" pitchFamily="18" charset="0"/>
                      </a:rPr>
                      <m:t>(</m:t>
                    </m:r>
                    <m:r>
                      <a:rPr lang="fr-CH" i="1" dirty="0" smtClean="0">
                        <a:latin typeface="Cambria Math" panose="02040503050406030204" pitchFamily="18" charset="0"/>
                      </a:rPr>
                      <m:t>𝑛</m:t>
                    </m:r>
                    <m:r>
                      <a:rPr lang="fr-CH" i="1" dirty="0" smtClean="0">
                        <a:latin typeface="Cambria Math" panose="02040503050406030204" pitchFamily="18" charset="0"/>
                      </a:rPr>
                      <m:t>) </m:t>
                    </m:r>
                  </m:oMath>
                </a14:m>
                <a:r>
                  <a:rPr lang="fr-CH" dirty="0"/>
                  <a:t> new </a:t>
                </a:r>
                <a:r>
                  <a:rPr lang="fr-CH" dirty="0" err="1"/>
                  <a:t>normalization</a:t>
                </a:r>
                <a:r>
                  <a:rPr lang="fr-CH" dirty="0"/>
                  <a:t> factor</a:t>
                </a:r>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02711812-5E19-154C-B3DB-985C7BB0DD18}"/>
                  </a:ext>
                </a:extLst>
              </p:cNvPr>
              <p:cNvSpPr>
                <a:spLocks noGrp="1" noRot="1" noChangeAspect="1" noMove="1" noResize="1" noEditPoints="1" noAdjustHandles="1" noChangeArrowheads="1" noChangeShapeType="1" noTextEdit="1"/>
              </p:cNvSpPr>
              <p:nvPr>
                <p:ph idx="1"/>
              </p:nvPr>
            </p:nvSpPr>
            <p:spPr>
              <a:xfrm>
                <a:off x="272480" y="1341438"/>
                <a:ext cx="8997950" cy="5029200"/>
              </a:xfrm>
              <a:blipFill>
                <a:blip r:embed="rId3"/>
                <a:stretch>
                  <a:fillRect l="-1690" t="-1511"/>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1AEB096A-57E4-D34F-A4D1-6720A15684D3}"/>
              </a:ext>
            </a:extLst>
          </p:cNvPr>
          <p:cNvSpPr>
            <a:spLocks noGrp="1"/>
          </p:cNvSpPr>
          <p:nvPr>
            <p:ph type="ftr" sz="quarter" idx="10"/>
          </p:nvPr>
        </p:nvSpPr>
        <p:spPr/>
        <p:txBody>
          <a:bodyPr/>
          <a:lstStyle/>
          <a:p>
            <a:pPr>
              <a:defRPr/>
            </a:pPr>
            <a:r>
              <a:rPr lang="fr-CH"/>
              <a:t>©2024, Karl Aberer, EPFL-IC, Laboratoire de systèmes d'informations répartis </a:t>
            </a:r>
            <a:endParaRPr lang="en-GB"/>
          </a:p>
        </p:txBody>
      </p:sp>
    </p:spTree>
    <p:extLst>
      <p:ext uri="{BB962C8B-B14F-4D97-AF65-F5344CB8AC3E}">
        <p14:creationId xmlns:p14="http://schemas.microsoft.com/office/powerpoint/2010/main" val="13248683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957B2-B8E3-B54D-9035-2BC89A6A5C05}"/>
              </a:ext>
            </a:extLst>
          </p:cNvPr>
          <p:cNvSpPr>
            <a:spLocks noGrp="1"/>
          </p:cNvSpPr>
          <p:nvPr>
            <p:ph type="title"/>
          </p:nvPr>
        </p:nvSpPr>
        <p:spPr/>
        <p:txBody>
          <a:bodyPr/>
          <a:lstStyle/>
          <a:p>
            <a:r>
              <a:rPr lang="en-US" dirty="0"/>
              <a:t>Compensating Bias towards Short Documents</a:t>
            </a:r>
          </a:p>
        </p:txBody>
      </p:sp>
      <p:sp>
        <p:nvSpPr>
          <p:cNvPr id="4" name="Footer Placeholder 3">
            <a:extLst>
              <a:ext uri="{FF2B5EF4-FFF2-40B4-BE49-F238E27FC236}">
                <a16:creationId xmlns:a16="http://schemas.microsoft.com/office/drawing/2014/main" id="{B96AE9B3-E753-4A4E-8C57-C19504B9E8E3}"/>
              </a:ext>
            </a:extLst>
          </p:cNvPr>
          <p:cNvSpPr>
            <a:spLocks noGrp="1"/>
          </p:cNvSpPr>
          <p:nvPr>
            <p:ph type="ftr" sz="quarter" idx="10"/>
          </p:nvPr>
        </p:nvSpPr>
        <p:spPr/>
        <p:txBody>
          <a:bodyPr/>
          <a:lstStyle/>
          <a:p>
            <a:pPr>
              <a:defRPr/>
            </a:pPr>
            <a:r>
              <a:rPr lang="fr-CH"/>
              <a:t>©2024, Karl Aberer, EPFL-IC, Laboratoire de systèmes d'informations répartis </a:t>
            </a:r>
            <a:endParaRPr lang="en-GB"/>
          </a:p>
        </p:txBody>
      </p:sp>
      <p:pic>
        <p:nvPicPr>
          <p:cNvPr id="5" name="Picture 4">
            <a:extLst>
              <a:ext uri="{FF2B5EF4-FFF2-40B4-BE49-F238E27FC236}">
                <a16:creationId xmlns:a16="http://schemas.microsoft.com/office/drawing/2014/main" id="{16AF7556-920B-DA4D-A880-7BF14F469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5245" y="1201516"/>
            <a:ext cx="3676205" cy="369787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5F615FB-7184-D742-AD92-A9A2D797336A}"/>
                  </a:ext>
                </a:extLst>
              </p:cNvPr>
              <p:cNvSpPr txBox="1"/>
              <p:nvPr/>
            </p:nvSpPr>
            <p:spPr>
              <a:xfrm>
                <a:off x="6263572" y="4830079"/>
                <a:ext cx="589200" cy="584775"/>
              </a:xfrm>
              <a:prstGeom prst="rect">
                <a:avLst/>
              </a:prstGeom>
              <a:noFill/>
            </p:spPr>
            <p:txBody>
              <a:bodyPr wrap="none" rtlCol="0">
                <a:spAutoFit/>
              </a:bodyPr>
              <a:lstStyle/>
              <a:p>
                <a:r>
                  <a:rPr lang="en-US" sz="3200" dirty="0">
                    <a:latin typeface="Calibri"/>
                    <a:ea typeface="ＭＳ Ｐゴシック" pitchFamily="34" charset="-128"/>
                    <a:cs typeface="Calibri"/>
                  </a:rPr>
                  <a:t> </a:t>
                </a:r>
                <a14:m>
                  <m:oMath xmlns:m="http://schemas.openxmlformats.org/officeDocument/2006/math">
                    <m:r>
                      <a:rPr lang="fr-CH" sz="3200" b="0" i="1" smtClean="0">
                        <a:latin typeface="Cambria Math" panose="02040503050406030204" pitchFamily="18" charset="0"/>
                      </a:rPr>
                      <m:t>𝑛</m:t>
                    </m:r>
                  </m:oMath>
                </a14:m>
                <a:r>
                  <a:rPr lang="en-US" dirty="0"/>
                  <a:t> </a:t>
                </a:r>
              </a:p>
            </p:txBody>
          </p:sp>
        </mc:Choice>
        <mc:Fallback xmlns="">
          <p:sp>
            <p:nvSpPr>
              <p:cNvPr id="6" name="TextBox 5">
                <a:extLst>
                  <a:ext uri="{FF2B5EF4-FFF2-40B4-BE49-F238E27FC236}">
                    <a16:creationId xmlns:a16="http://schemas.microsoft.com/office/drawing/2014/main" id="{D5F615FB-7184-D742-AD92-A9A2D797336A}"/>
                  </a:ext>
                </a:extLst>
              </p:cNvPr>
              <p:cNvSpPr txBox="1">
                <a:spLocks noRot="1" noChangeAspect="1" noMove="1" noResize="1" noEditPoints="1" noAdjustHandles="1" noChangeArrowheads="1" noChangeShapeType="1" noTextEdit="1"/>
              </p:cNvSpPr>
              <p:nvPr/>
            </p:nvSpPr>
            <p:spPr>
              <a:xfrm>
                <a:off x="6263572" y="4830079"/>
                <a:ext cx="589200" cy="584775"/>
              </a:xfrm>
              <a:prstGeom prst="rect">
                <a:avLst/>
              </a:prstGeom>
              <a:blipFill>
                <a:blip r:embed="rId4"/>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88C6E42A-71B1-F545-94C0-183ACE537363}"/>
              </a:ext>
            </a:extLst>
          </p:cNvPr>
          <p:cNvCxnSpPr/>
          <p:nvPr/>
        </p:nvCxnSpPr>
        <p:spPr bwMode="auto">
          <a:xfrm>
            <a:off x="4799583" y="3001716"/>
            <a:ext cx="1584176" cy="0"/>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8" name="TextBox 7">
            <a:extLst>
              <a:ext uri="{FF2B5EF4-FFF2-40B4-BE49-F238E27FC236}">
                <a16:creationId xmlns:a16="http://schemas.microsoft.com/office/drawing/2014/main" id="{3B2CC918-E871-2048-90E8-B05B682802B6}"/>
              </a:ext>
            </a:extLst>
          </p:cNvPr>
          <p:cNvSpPr txBox="1"/>
          <p:nvPr/>
        </p:nvSpPr>
        <p:spPr>
          <a:xfrm>
            <a:off x="6852772" y="3216155"/>
            <a:ext cx="1230145" cy="461665"/>
          </a:xfrm>
          <a:prstGeom prst="rect">
            <a:avLst/>
          </a:prstGeom>
          <a:noFill/>
        </p:spPr>
        <p:txBody>
          <a:bodyPr wrap="none" rtlCol="0">
            <a:spAutoFit/>
          </a:bodyPr>
          <a:lstStyle/>
          <a:p>
            <a:r>
              <a:rPr lang="en-US" sz="2400" dirty="0">
                <a:latin typeface="Calibri"/>
                <a:ea typeface="ＭＳ Ｐゴシック" pitchFamily="34" charset="-128"/>
                <a:cs typeface="Calibri"/>
              </a:rPr>
              <a:t>s * pivot</a:t>
            </a:r>
          </a:p>
        </p:txBody>
      </p:sp>
      <p:sp>
        <p:nvSpPr>
          <p:cNvPr id="9" name="TextBox 8">
            <a:extLst>
              <a:ext uri="{FF2B5EF4-FFF2-40B4-BE49-F238E27FC236}">
                <a16:creationId xmlns:a16="http://schemas.microsoft.com/office/drawing/2014/main" id="{94D9FDA8-E736-F349-8897-B10A15F88906}"/>
              </a:ext>
            </a:extLst>
          </p:cNvPr>
          <p:cNvSpPr txBox="1"/>
          <p:nvPr/>
        </p:nvSpPr>
        <p:spPr>
          <a:xfrm>
            <a:off x="6797743" y="4156219"/>
            <a:ext cx="1863331" cy="461665"/>
          </a:xfrm>
          <a:prstGeom prst="rect">
            <a:avLst/>
          </a:prstGeom>
          <a:noFill/>
        </p:spPr>
        <p:txBody>
          <a:bodyPr wrap="none" rtlCol="0">
            <a:spAutoFit/>
          </a:bodyPr>
          <a:lstStyle/>
          <a:p>
            <a:r>
              <a:rPr lang="en-US" sz="2400" dirty="0">
                <a:latin typeface="Calibri"/>
                <a:ea typeface="ＭＳ Ｐゴシック" pitchFamily="34" charset="-128"/>
                <a:cs typeface="Calibri"/>
              </a:rPr>
              <a:t>(1 – s) * pivot</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C121653-CB4B-8348-B24F-B4011B090B97}"/>
                  </a:ext>
                </a:extLst>
              </p:cNvPr>
              <p:cNvSpPr txBox="1"/>
              <p:nvPr/>
            </p:nvSpPr>
            <p:spPr>
              <a:xfrm>
                <a:off x="1637286" y="1124744"/>
                <a:ext cx="1207959" cy="584775"/>
              </a:xfrm>
              <a:prstGeom prst="rect">
                <a:avLst/>
              </a:prstGeom>
              <a:noFill/>
            </p:spPr>
            <p:txBody>
              <a:bodyPr wrap="none" rtlCol="0">
                <a:spAutoFit/>
              </a:bodyPr>
              <a:lstStyle/>
              <a:p>
                <a:r>
                  <a:rPr lang="en-US" sz="3200" dirty="0">
                    <a:latin typeface="Calibri"/>
                    <a:ea typeface="ＭＳ Ｐゴシック" pitchFamily="34" charset="-128"/>
                    <a:cs typeface="Calibri"/>
                  </a:rPr>
                  <a:t> </a:t>
                </a:r>
                <a14:m>
                  <m:oMath xmlns:m="http://schemas.openxmlformats.org/officeDocument/2006/math">
                    <m:r>
                      <m:rPr>
                        <m:sty m:val="p"/>
                      </m:rPr>
                      <a:rPr lang="fr-CH" sz="3200" b="0" i="0" smtClean="0">
                        <a:latin typeface="Cambria Math" panose="02040503050406030204" pitchFamily="18" charset="0"/>
                      </a:rPr>
                      <m:t>N</m:t>
                    </m:r>
                    <m:r>
                      <a:rPr lang="fr-CH" sz="3200" b="0" i="0" smtClean="0">
                        <a:latin typeface="Cambria Math" panose="02040503050406030204" pitchFamily="18" charset="0"/>
                      </a:rPr>
                      <m:t>(</m:t>
                    </m:r>
                    <m:r>
                      <a:rPr lang="fr-CH" sz="3200" b="0" i="1" smtClean="0">
                        <a:latin typeface="Cambria Math" panose="02040503050406030204" pitchFamily="18" charset="0"/>
                      </a:rPr>
                      <m:t>𝑛</m:t>
                    </m:r>
                    <m:r>
                      <a:rPr lang="fr-CH" sz="3200" b="0" i="1" smtClean="0">
                        <a:latin typeface="Cambria Math" panose="02040503050406030204" pitchFamily="18" charset="0"/>
                      </a:rPr>
                      <m:t>)</m:t>
                    </m:r>
                  </m:oMath>
                </a14:m>
                <a:r>
                  <a:rPr lang="en-US" dirty="0"/>
                  <a:t> </a:t>
                </a:r>
              </a:p>
            </p:txBody>
          </p:sp>
        </mc:Choice>
        <mc:Fallback xmlns="">
          <p:sp>
            <p:nvSpPr>
              <p:cNvPr id="10" name="TextBox 9">
                <a:extLst>
                  <a:ext uri="{FF2B5EF4-FFF2-40B4-BE49-F238E27FC236}">
                    <a16:creationId xmlns:a16="http://schemas.microsoft.com/office/drawing/2014/main" id="{AC121653-CB4B-8348-B24F-B4011B090B97}"/>
                  </a:ext>
                </a:extLst>
              </p:cNvPr>
              <p:cNvSpPr txBox="1">
                <a:spLocks noRot="1" noChangeAspect="1" noMove="1" noResize="1" noEditPoints="1" noAdjustHandles="1" noChangeArrowheads="1" noChangeShapeType="1" noTextEdit="1"/>
              </p:cNvSpPr>
              <p:nvPr/>
            </p:nvSpPr>
            <p:spPr>
              <a:xfrm>
                <a:off x="1637286" y="1124744"/>
                <a:ext cx="1207959" cy="584775"/>
              </a:xfrm>
              <a:prstGeom prst="rect">
                <a:avLst/>
              </a:prstGeom>
              <a:blipFill>
                <a:blip r:embed="rId5"/>
                <a:stretch>
                  <a:fillRect r="-1042"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AD3C7EBA-ED35-0F41-BCEB-E720B82B3038}"/>
                  </a:ext>
                </a:extLst>
              </p:cNvPr>
              <p:cNvSpPr/>
              <p:nvPr/>
            </p:nvSpPr>
            <p:spPr>
              <a:xfrm>
                <a:off x="830625" y="5607276"/>
                <a:ext cx="7705443" cy="677301"/>
              </a:xfrm>
              <a:prstGeom prst="rect">
                <a:avLst/>
              </a:prstGeom>
            </p:spPr>
            <p:txBody>
              <a:bodyPr wrap="none">
                <a:spAutoFit/>
              </a:bodyPr>
              <a:lstStyle/>
              <a:p>
                <a:r>
                  <a:rPr lang="fr-CH" sz="3200" dirty="0">
                    <a:latin typeface="Calibri"/>
                    <a:ea typeface="ＭＳ Ｐゴシック" pitchFamily="34" charset="-128"/>
                    <a:cs typeface="Calibri"/>
                  </a:rPr>
                  <a:t>New </a:t>
                </a:r>
                <a:r>
                  <a:rPr lang="fr-CH" sz="3200" dirty="0" err="1">
                    <a:latin typeface="Calibri"/>
                    <a:ea typeface="ＭＳ Ｐゴシック" pitchFamily="34" charset="-128"/>
                    <a:cs typeface="Calibri"/>
                  </a:rPr>
                  <a:t>normalization</a:t>
                </a:r>
                <a:r>
                  <a:rPr lang="fr-CH" sz="2400" dirty="0">
                    <a:latin typeface="Calibri"/>
                    <a:ea typeface="ＭＳ Ｐゴシック" pitchFamily="34" charset="-128"/>
                    <a:cs typeface="Calibri"/>
                  </a:rPr>
                  <a:t>	 </a:t>
                </a:r>
                <a14:m>
                  <m:oMath xmlns:m="http://schemas.openxmlformats.org/officeDocument/2006/math">
                    <m:r>
                      <a:rPr lang="fr-CH" sz="2400" b="0" i="1" smtClean="0">
                        <a:latin typeface="Cambria Math" panose="02040503050406030204" pitchFamily="18" charset="0"/>
                      </a:rPr>
                      <m:t>𝑤</m:t>
                    </m:r>
                    <m:r>
                      <a:rPr lang="fr-CH" sz="2400" b="0" i="1" smtClean="0">
                        <a:latin typeface="Cambria Math" panose="02040503050406030204" pitchFamily="18" charset="0"/>
                      </a:rPr>
                      <m:t>=</m:t>
                    </m:r>
                    <m:f>
                      <m:fPr>
                        <m:ctrlPr>
                          <a:rPr lang="fr-CH" sz="2400" b="0" i="1" smtClean="0">
                            <a:latin typeface="Cambria Math" panose="02040503050406030204" pitchFamily="18" charset="0"/>
                          </a:rPr>
                        </m:ctrlPr>
                      </m:fPr>
                      <m:num>
                        <m:r>
                          <a:rPr lang="fr-CH" sz="2400" b="0" i="1" smtClean="0">
                            <a:latin typeface="Cambria Math" panose="02040503050406030204" pitchFamily="18" charset="0"/>
                          </a:rPr>
                          <m:t>𝑡𝑓</m:t>
                        </m:r>
                        <m:r>
                          <a:rPr lang="fr-CH" sz="2400" b="0" i="1" smtClean="0">
                            <a:latin typeface="Cambria Math" panose="02040503050406030204" pitchFamily="18" charset="0"/>
                          </a:rPr>
                          <m:t>∗</m:t>
                        </m:r>
                        <m:r>
                          <a:rPr lang="fr-CH" sz="2400" b="0" i="1" smtClean="0">
                            <a:latin typeface="Cambria Math" panose="02040503050406030204" pitchFamily="18" charset="0"/>
                          </a:rPr>
                          <m:t>𝑖𝑑𝑓</m:t>
                        </m:r>
                      </m:num>
                      <m:den>
                        <m:r>
                          <a:rPr lang="fr-CH" sz="2400" b="0" i="1" smtClean="0">
                            <a:latin typeface="Cambria Math" panose="02040503050406030204" pitchFamily="18" charset="0"/>
                          </a:rPr>
                          <m:t>𝑁</m:t>
                        </m:r>
                        <m:r>
                          <a:rPr lang="fr-CH" sz="2400" b="0" i="1" smtClean="0">
                            <a:latin typeface="Cambria Math" panose="02040503050406030204" pitchFamily="18" charset="0"/>
                          </a:rPr>
                          <m:t>(</m:t>
                        </m:r>
                        <m:r>
                          <a:rPr lang="fr-CH" sz="2400" b="0" i="1" smtClean="0">
                            <a:latin typeface="Cambria Math" panose="02040503050406030204" pitchFamily="18" charset="0"/>
                          </a:rPr>
                          <m:t>𝑛</m:t>
                        </m:r>
                        <m:r>
                          <a:rPr lang="fr-CH" sz="2400" b="0" i="1" smtClean="0">
                            <a:latin typeface="Cambria Math" panose="02040503050406030204" pitchFamily="18" charset="0"/>
                          </a:rPr>
                          <m:t>)</m:t>
                        </m:r>
                      </m:den>
                    </m:f>
                    <m:r>
                      <a:rPr lang="fr-CH" sz="2400" b="0" i="1" smtClean="0">
                        <a:latin typeface="Cambria Math" panose="02040503050406030204" pitchFamily="18" charset="0"/>
                      </a:rPr>
                      <m:t>=</m:t>
                    </m:r>
                    <m:f>
                      <m:fPr>
                        <m:ctrlPr>
                          <a:rPr lang="en-US" sz="2400" i="1">
                            <a:latin typeface="Cambria Math" panose="02040503050406030204" pitchFamily="18" charset="0"/>
                          </a:rPr>
                        </m:ctrlPr>
                      </m:fPr>
                      <m:num>
                        <m:r>
                          <a:rPr lang="fr-CH" sz="2400" i="1">
                            <a:latin typeface="Cambria Math" panose="02040503050406030204" pitchFamily="18" charset="0"/>
                          </a:rPr>
                          <m:t>𝑡𝑓</m:t>
                        </m:r>
                        <m:r>
                          <a:rPr lang="fr-CH" sz="2400" i="1">
                            <a:latin typeface="Cambria Math" panose="02040503050406030204" pitchFamily="18" charset="0"/>
                          </a:rPr>
                          <m:t>∗</m:t>
                        </m:r>
                        <m:r>
                          <a:rPr lang="fr-CH" sz="2400" i="1">
                            <a:latin typeface="Cambria Math" panose="02040503050406030204" pitchFamily="18" charset="0"/>
                          </a:rPr>
                          <m:t>𝑖𝑑𝑓</m:t>
                        </m:r>
                      </m:num>
                      <m:den>
                        <m:r>
                          <a:rPr lang="fr-CH" sz="2400" i="1">
                            <a:latin typeface="Cambria Math" panose="02040503050406030204" pitchFamily="18" charset="0"/>
                          </a:rPr>
                          <m:t>(</m:t>
                        </m:r>
                        <m:d>
                          <m:dPr>
                            <m:ctrlPr>
                              <a:rPr lang="fr-CH" sz="2400" i="1">
                                <a:latin typeface="Cambria Math" panose="02040503050406030204" pitchFamily="18" charset="0"/>
                              </a:rPr>
                            </m:ctrlPr>
                          </m:dPr>
                          <m:e>
                            <m:r>
                              <a:rPr lang="fr-CH" sz="2400" i="1">
                                <a:latin typeface="Cambria Math" panose="02040503050406030204" pitchFamily="18" charset="0"/>
                              </a:rPr>
                              <m:t>1−</m:t>
                            </m:r>
                            <m:r>
                              <a:rPr lang="fr-CH" sz="2400" i="1">
                                <a:latin typeface="Cambria Math" panose="02040503050406030204" pitchFamily="18" charset="0"/>
                              </a:rPr>
                              <m:t>𝑠</m:t>
                            </m:r>
                          </m:e>
                        </m:d>
                        <m:r>
                          <a:rPr lang="fr-CH" sz="2400" i="1">
                            <a:latin typeface="Cambria Math" panose="02040503050406030204" pitchFamily="18" charset="0"/>
                          </a:rPr>
                          <m:t>∗</m:t>
                        </m:r>
                        <m:r>
                          <a:rPr lang="fr-CH" sz="2400" i="1">
                            <a:latin typeface="Cambria Math" panose="02040503050406030204" pitchFamily="18" charset="0"/>
                          </a:rPr>
                          <m:t>𝑝𝑖𝑣𝑜𝑡</m:t>
                        </m:r>
                        <m:r>
                          <a:rPr lang="fr-CH" sz="2400" i="1">
                            <a:latin typeface="Cambria Math" panose="02040503050406030204" pitchFamily="18" charset="0"/>
                          </a:rPr>
                          <m:t>+</m:t>
                        </m:r>
                        <m:r>
                          <a:rPr lang="fr-CH" sz="2400" i="1">
                            <a:latin typeface="Cambria Math" panose="02040503050406030204" pitchFamily="18" charset="0"/>
                          </a:rPr>
                          <m:t>𝑠</m:t>
                        </m:r>
                        <m:r>
                          <a:rPr lang="fr-CH" sz="2400" i="1">
                            <a:latin typeface="Cambria Math" panose="02040503050406030204" pitchFamily="18" charset="0"/>
                          </a:rPr>
                          <m:t>∗</m:t>
                        </m:r>
                        <m:r>
                          <a:rPr lang="fr-CH" sz="2400" i="1">
                            <a:latin typeface="Cambria Math" panose="02040503050406030204" pitchFamily="18" charset="0"/>
                          </a:rPr>
                          <m:t>𝑛</m:t>
                        </m:r>
                        <m:r>
                          <a:rPr lang="fr-CH" sz="2400" i="1">
                            <a:latin typeface="Cambria Math" panose="02040503050406030204" pitchFamily="18" charset="0"/>
                          </a:rPr>
                          <m:t>)</m:t>
                        </m:r>
                      </m:den>
                    </m:f>
                  </m:oMath>
                </a14:m>
                <a:endParaRPr lang="en-US" dirty="0"/>
              </a:p>
            </p:txBody>
          </p:sp>
        </mc:Choice>
        <mc:Fallback xmlns="">
          <p:sp>
            <p:nvSpPr>
              <p:cNvPr id="11" name="Rectangle 10">
                <a:extLst>
                  <a:ext uri="{FF2B5EF4-FFF2-40B4-BE49-F238E27FC236}">
                    <a16:creationId xmlns:a16="http://schemas.microsoft.com/office/drawing/2014/main" id="{AD3C7EBA-ED35-0F41-BCEB-E720B82B3038}"/>
                  </a:ext>
                </a:extLst>
              </p:cNvPr>
              <p:cNvSpPr>
                <a:spLocks noRot="1" noChangeAspect="1" noMove="1" noResize="1" noEditPoints="1" noAdjustHandles="1" noChangeArrowheads="1" noChangeShapeType="1" noTextEdit="1"/>
              </p:cNvSpPr>
              <p:nvPr/>
            </p:nvSpPr>
            <p:spPr>
              <a:xfrm>
                <a:off x="830625" y="5607276"/>
                <a:ext cx="7705443" cy="677301"/>
              </a:xfrm>
              <a:prstGeom prst="rect">
                <a:avLst/>
              </a:prstGeom>
              <a:blipFill>
                <a:blip r:embed="rId6"/>
                <a:stretch>
                  <a:fillRect l="-1809" t="-11111" b="-1296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E490938E-6D75-164A-A322-9857F6F33B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3645" y="2792338"/>
            <a:ext cx="2125887" cy="2111523"/>
          </a:xfrm>
          <a:prstGeom prst="rect">
            <a:avLst/>
          </a:prstGeom>
        </p:spPr>
      </p:pic>
      <p:sp>
        <p:nvSpPr>
          <p:cNvPr id="13" name="TextBox 12">
            <a:extLst>
              <a:ext uri="{FF2B5EF4-FFF2-40B4-BE49-F238E27FC236}">
                <a16:creationId xmlns:a16="http://schemas.microsoft.com/office/drawing/2014/main" id="{025CC8E4-DEA1-666A-49B8-C7C7C3B76E60}"/>
              </a:ext>
            </a:extLst>
          </p:cNvPr>
          <p:cNvSpPr txBox="1"/>
          <p:nvPr/>
        </p:nvSpPr>
        <p:spPr>
          <a:xfrm>
            <a:off x="6558172" y="2512740"/>
            <a:ext cx="2566014" cy="461665"/>
          </a:xfrm>
          <a:prstGeom prst="rect">
            <a:avLst/>
          </a:prstGeom>
          <a:noFill/>
        </p:spPr>
        <p:txBody>
          <a:bodyPr wrap="square">
            <a:spAutoFit/>
          </a:bodyPr>
          <a:lstStyle/>
          <a:p>
            <a:r>
              <a:rPr lang="en-US" sz="2400" dirty="0">
                <a:latin typeface="Calibri"/>
                <a:ea typeface="ＭＳ Ｐゴシック" pitchFamily="34" charset="-128"/>
                <a:cs typeface="Calibri"/>
              </a:rPr>
              <a:t>Slope s</a:t>
            </a:r>
            <a:endParaRPr lang="en-CH" sz="2400" dirty="0"/>
          </a:p>
        </p:txBody>
      </p:sp>
      <p:sp>
        <p:nvSpPr>
          <p:cNvPr id="14" name="Right Brace 13">
            <a:extLst>
              <a:ext uri="{FF2B5EF4-FFF2-40B4-BE49-F238E27FC236}">
                <a16:creationId xmlns:a16="http://schemas.microsoft.com/office/drawing/2014/main" id="{58152152-BFDF-27F9-9884-4171F9BFE7E0}"/>
              </a:ext>
            </a:extLst>
          </p:cNvPr>
          <p:cNvSpPr/>
          <p:nvPr/>
        </p:nvSpPr>
        <p:spPr bwMode="auto">
          <a:xfrm>
            <a:off x="6558172" y="3047562"/>
            <a:ext cx="239571" cy="896462"/>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CH" sz="1200" b="0" i="0" u="none" strike="noStrike" cap="none" normalizeH="0" baseline="0">
              <a:ln>
                <a:noFill/>
              </a:ln>
              <a:solidFill>
                <a:schemeClr val="tx2"/>
              </a:solidFill>
              <a:effectLst/>
              <a:latin typeface="Tempus Sans ITC" pitchFamily="82" charset="0"/>
            </a:endParaRPr>
          </a:p>
        </p:txBody>
      </p:sp>
      <p:sp>
        <p:nvSpPr>
          <p:cNvPr id="15" name="Right Brace 14">
            <a:extLst>
              <a:ext uri="{FF2B5EF4-FFF2-40B4-BE49-F238E27FC236}">
                <a16:creationId xmlns:a16="http://schemas.microsoft.com/office/drawing/2014/main" id="{52FECC01-7A69-CB9F-C404-2467300209F2}"/>
              </a:ext>
            </a:extLst>
          </p:cNvPr>
          <p:cNvSpPr/>
          <p:nvPr/>
        </p:nvSpPr>
        <p:spPr bwMode="auto">
          <a:xfrm>
            <a:off x="6580860" y="3955015"/>
            <a:ext cx="239571" cy="875064"/>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CH"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13005988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F0B65-9F33-4F42-8045-D957385E7E39}"/>
              </a:ext>
            </a:extLst>
          </p:cNvPr>
          <p:cNvSpPr>
            <a:spLocks noGrp="1"/>
          </p:cNvSpPr>
          <p:nvPr>
            <p:ph type="title"/>
          </p:nvPr>
        </p:nvSpPr>
        <p:spPr/>
        <p:txBody>
          <a:bodyPr/>
          <a:lstStyle/>
          <a:p>
            <a:r>
              <a:rPr lang="en-US" dirty="0"/>
              <a:t>Length Normalization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C9D655-DF03-E646-AD18-6B9E6143E0DF}"/>
                  </a:ext>
                </a:extLst>
              </p:cNvPr>
              <p:cNvSpPr>
                <a:spLocks noGrp="1"/>
              </p:cNvSpPr>
              <p:nvPr>
                <p:ph idx="1"/>
              </p:nvPr>
            </p:nvSpPr>
            <p:spPr/>
            <p:txBody>
              <a:bodyPr/>
              <a:lstStyle/>
              <a:p>
                <a:r>
                  <a:rPr lang="en-US" sz="2800" dirty="0"/>
                  <a:t>Weighting scheme:    </a:t>
                </a:r>
                <a14:m>
                  <m:oMath xmlns:m="http://schemas.openxmlformats.org/officeDocument/2006/math">
                    <m:f>
                      <m:fPr>
                        <m:ctrlPr>
                          <a:rPr lang="en-US" sz="2800" i="1">
                            <a:latin typeface="Cambria Math" panose="02040503050406030204" pitchFamily="18" charset="0"/>
                          </a:rPr>
                        </m:ctrlPr>
                      </m:fPr>
                      <m:num>
                        <m:r>
                          <a:rPr lang="fr-CH" sz="2800" b="0" i="1">
                            <a:latin typeface="Cambria Math" panose="02040503050406030204" pitchFamily="18" charset="0"/>
                          </a:rPr>
                          <m:t>𝑡𝑓</m:t>
                        </m:r>
                        <m:r>
                          <a:rPr lang="fr-CH" sz="2800" b="0" i="1">
                            <a:latin typeface="Cambria Math" panose="02040503050406030204" pitchFamily="18" charset="0"/>
                          </a:rPr>
                          <m:t>∗</m:t>
                        </m:r>
                        <m:r>
                          <a:rPr lang="fr-CH" sz="2800" b="0" i="1">
                            <a:latin typeface="Cambria Math" panose="02040503050406030204" pitchFamily="18" charset="0"/>
                          </a:rPr>
                          <m:t>𝑖𝑑𝑓</m:t>
                        </m:r>
                      </m:num>
                      <m:den>
                        <m:r>
                          <a:rPr lang="fr-CH" sz="2800" b="0" i="1">
                            <a:latin typeface="Cambria Math" panose="02040503050406030204" pitchFamily="18" charset="0"/>
                          </a:rPr>
                          <m:t>(</m:t>
                        </m:r>
                        <m:d>
                          <m:dPr>
                            <m:ctrlPr>
                              <a:rPr lang="fr-CH" sz="2800" b="0" i="1">
                                <a:latin typeface="Cambria Math" panose="02040503050406030204" pitchFamily="18" charset="0"/>
                              </a:rPr>
                            </m:ctrlPr>
                          </m:dPr>
                          <m:e>
                            <m:r>
                              <a:rPr lang="fr-CH" sz="2800" b="0" i="1">
                                <a:latin typeface="Cambria Math" panose="02040503050406030204" pitchFamily="18" charset="0"/>
                              </a:rPr>
                              <m:t>1−</m:t>
                            </m:r>
                            <m:r>
                              <a:rPr lang="fr-CH" sz="2800" b="0" i="1">
                                <a:latin typeface="Cambria Math" panose="02040503050406030204" pitchFamily="18" charset="0"/>
                              </a:rPr>
                              <m:t>𝑠</m:t>
                            </m:r>
                          </m:e>
                        </m:d>
                        <m:r>
                          <a:rPr lang="fr-CH" sz="2800" b="0" i="1">
                            <a:latin typeface="Cambria Math" panose="02040503050406030204" pitchFamily="18" charset="0"/>
                          </a:rPr>
                          <m:t>∗</m:t>
                        </m:r>
                        <m:r>
                          <a:rPr lang="fr-CH" sz="2800" b="0" i="1">
                            <a:latin typeface="Cambria Math" panose="02040503050406030204" pitchFamily="18" charset="0"/>
                          </a:rPr>
                          <m:t>𝑝𝑖𝑣𝑜𝑡</m:t>
                        </m:r>
                        <m:r>
                          <a:rPr lang="fr-CH" sz="2800" b="0" i="1">
                            <a:latin typeface="Cambria Math" panose="02040503050406030204" pitchFamily="18" charset="0"/>
                          </a:rPr>
                          <m:t>+</m:t>
                        </m:r>
                        <m:r>
                          <a:rPr lang="fr-CH" sz="2800" b="0" i="1">
                            <a:latin typeface="Cambria Math" panose="02040503050406030204" pitchFamily="18" charset="0"/>
                          </a:rPr>
                          <m:t>𝑠</m:t>
                        </m:r>
                        <m:r>
                          <a:rPr lang="fr-CH" sz="2800" b="0" i="1">
                            <a:latin typeface="Cambria Math" panose="02040503050406030204" pitchFamily="18" charset="0"/>
                          </a:rPr>
                          <m:t>∗</m:t>
                        </m:r>
                        <m:r>
                          <a:rPr lang="fr-CH" sz="2800" b="0" i="1">
                            <a:latin typeface="Cambria Math" panose="02040503050406030204" pitchFamily="18" charset="0"/>
                          </a:rPr>
                          <m:t>𝑛</m:t>
                        </m:r>
                        <m:r>
                          <a:rPr lang="fr-CH" sz="2800" b="0" i="1">
                            <a:latin typeface="Cambria Math" panose="02040503050406030204" pitchFamily="18" charset="0"/>
                          </a:rPr>
                          <m:t>)</m:t>
                        </m:r>
                      </m:den>
                    </m:f>
                  </m:oMath>
                </a14:m>
                <a:endParaRPr lang="en-US" sz="2800" dirty="0"/>
              </a:p>
              <a:p>
                <a:pPr marL="0" indent="0"/>
                <a14:m>
                  <m:oMath xmlns:m="http://schemas.openxmlformats.org/officeDocument/2006/math">
                    <m:r>
                      <a:rPr lang="fr-CH" sz="2800" i="1">
                        <a:latin typeface="Cambria Math" panose="02040503050406030204" pitchFamily="18" charset="0"/>
                      </a:rPr>
                      <m:t>𝑠</m:t>
                    </m:r>
                  </m:oMath>
                </a14:m>
                <a:r>
                  <a:rPr lang="en-US" sz="2800" dirty="0"/>
                  <a:t> = slope </a:t>
                </a:r>
              </a:p>
              <a:p>
                <a:pPr marL="0" indent="0"/>
                <a14:m>
                  <m:oMath xmlns:m="http://schemas.openxmlformats.org/officeDocument/2006/math">
                    <m:r>
                      <a:rPr lang="fr-CH" sz="2800" i="1">
                        <a:latin typeface="Cambria Math" panose="02040503050406030204" pitchFamily="18" charset="0"/>
                      </a:rPr>
                      <m:t>𝑛</m:t>
                    </m:r>
                  </m:oMath>
                </a14:m>
                <a:r>
                  <a:rPr lang="en-US" sz="2800" dirty="0"/>
                  <a:t> = original normalization factor, i.e. </a:t>
                </a:r>
                <a14:m>
                  <m:oMath xmlns:m="http://schemas.openxmlformats.org/officeDocument/2006/math">
                    <m:d>
                      <m:dPr>
                        <m:begChr m:val="|"/>
                        <m:endChr m:val="|"/>
                        <m:ctrlPr>
                          <a:rPr lang="en-US" sz="2800" i="1">
                            <a:latin typeface="Cambria Math" panose="02040503050406030204" pitchFamily="18" charset="0"/>
                          </a:rPr>
                        </m:ctrlPr>
                      </m:dPr>
                      <m:e>
                        <m:acc>
                          <m:accPr>
                            <m:chr m:val="⃗"/>
                            <m:ctrlPr>
                              <a:rPr lang="en-US" sz="2800" i="1">
                                <a:latin typeface="Cambria Math" panose="02040503050406030204" pitchFamily="18" charset="0"/>
                              </a:rPr>
                            </m:ctrlPr>
                          </m:accPr>
                          <m:e>
                            <m:r>
                              <a:rPr lang="fr-CH" sz="2800" b="0" i="1">
                                <a:latin typeface="Cambria Math" panose="02040503050406030204" pitchFamily="18" charset="0"/>
                              </a:rPr>
                              <m:t>𝑑</m:t>
                            </m:r>
                          </m:e>
                        </m:acc>
                      </m:e>
                    </m:d>
                  </m:oMath>
                </a14:m>
                <a:endParaRPr lang="en-US" sz="2800" dirty="0"/>
              </a:p>
              <a:p>
                <a:pPr marL="0" indent="0"/>
                <a:endParaRPr lang="en-US" sz="2800" dirty="0"/>
              </a:p>
              <a:p>
                <a:pPr marL="0" indent="0"/>
                <a:r>
                  <a:rPr lang="en-US" sz="2800" dirty="0"/>
                  <a:t>Result</a:t>
                </a:r>
              </a:p>
              <a:p>
                <a:pPr marL="857250" lvl="1" indent="-457200">
                  <a:buFont typeface="Arial" panose="020B0604020202020204" pitchFamily="34" charset="0"/>
                  <a:buChar char="•"/>
                </a:pPr>
                <a:r>
                  <a:rPr lang="en-US" sz="2400" dirty="0"/>
                  <a:t>If n &lt; pivot, then N(n) &gt; n and therefore weights will be smaller</a:t>
                </a:r>
              </a:p>
              <a:p>
                <a:endParaRPr lang="en-US" sz="2800" dirty="0"/>
              </a:p>
            </p:txBody>
          </p:sp>
        </mc:Choice>
        <mc:Fallback xmlns="">
          <p:sp>
            <p:nvSpPr>
              <p:cNvPr id="3" name="Content Placeholder 2">
                <a:extLst>
                  <a:ext uri="{FF2B5EF4-FFF2-40B4-BE49-F238E27FC236}">
                    <a16:creationId xmlns:a16="http://schemas.microsoft.com/office/drawing/2014/main" id="{84C9D655-DF03-E646-AD18-6B9E6143E0DF}"/>
                  </a:ext>
                </a:extLst>
              </p:cNvPr>
              <p:cNvSpPr>
                <a:spLocks noGrp="1" noRot="1" noChangeAspect="1" noMove="1" noResize="1" noEditPoints="1" noAdjustHandles="1" noChangeArrowheads="1" noChangeShapeType="1" noTextEdit="1"/>
              </p:cNvSpPr>
              <p:nvPr>
                <p:ph idx="1"/>
              </p:nvPr>
            </p:nvSpPr>
            <p:spPr>
              <a:blipFill>
                <a:blip r:embed="rId3"/>
                <a:stretch>
                  <a:fillRect l="-1410"/>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BA30ECED-C543-1F45-BE2E-75D9681E9C24}"/>
              </a:ext>
            </a:extLst>
          </p:cNvPr>
          <p:cNvSpPr>
            <a:spLocks noGrp="1"/>
          </p:cNvSpPr>
          <p:nvPr>
            <p:ph type="ftr" sz="quarter" idx="10"/>
          </p:nvPr>
        </p:nvSpPr>
        <p:spPr/>
        <p:txBody>
          <a:bodyPr/>
          <a:lstStyle/>
          <a:p>
            <a:pPr>
              <a:defRPr/>
            </a:pPr>
            <a:r>
              <a:rPr lang="fr-CH"/>
              <a:t>©2024, Karl Aberer, EPFL-IC, Laboratoire de systèmes d'informations répartis </a:t>
            </a:r>
            <a:endParaRPr lang="en-GB"/>
          </a:p>
        </p:txBody>
      </p:sp>
    </p:spTree>
    <p:extLst>
      <p:ext uri="{BB962C8B-B14F-4D97-AF65-F5344CB8AC3E}">
        <p14:creationId xmlns:p14="http://schemas.microsoft.com/office/powerpoint/2010/main" val="15598130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C4B00-C153-0245-84DE-AEF35C563232}"/>
              </a:ext>
            </a:extLst>
          </p:cNvPr>
          <p:cNvSpPr>
            <a:spLocks noGrp="1"/>
          </p:cNvSpPr>
          <p:nvPr>
            <p:ph type="title"/>
          </p:nvPr>
        </p:nvSpPr>
        <p:spPr/>
        <p:txBody>
          <a:bodyPr/>
          <a:lstStyle/>
          <a:p>
            <a:r>
              <a:rPr lang="en-US" dirty="0"/>
              <a:t>Pivoted Unique Query Normalization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908652-DA34-A540-A1AE-4FDCD88EE234}"/>
                  </a:ext>
                </a:extLst>
              </p:cNvPr>
              <p:cNvSpPr>
                <a:spLocks noGrp="1"/>
              </p:cNvSpPr>
              <p:nvPr>
                <p:ph idx="1"/>
              </p:nvPr>
            </p:nvSpPr>
            <p:spPr/>
            <p:txBody>
              <a:bodyPr/>
              <a:lstStyle/>
              <a:p>
                <a:r>
                  <a:rPr lang="en-US" dirty="0"/>
                  <a:t>Practical implementation of the approach</a:t>
                </a:r>
              </a:p>
              <a:p>
                <a:r>
                  <a:rPr lang="en-US" dirty="0"/>
                  <a:t>Weighting scheme:    </a:t>
                </a:r>
                <a14:m>
                  <m:oMath xmlns:m="http://schemas.openxmlformats.org/officeDocument/2006/math">
                    <m:f>
                      <m:fPr>
                        <m:ctrlPr>
                          <a:rPr lang="en-US" i="1">
                            <a:latin typeface="Cambria Math" panose="02040503050406030204" pitchFamily="18" charset="0"/>
                          </a:rPr>
                        </m:ctrlPr>
                      </m:fPr>
                      <m:num>
                        <m:r>
                          <a:rPr lang="fr-CH" i="1">
                            <a:latin typeface="Cambria Math" panose="02040503050406030204" pitchFamily="18" charset="0"/>
                          </a:rPr>
                          <m:t>𝑡𝑓</m:t>
                        </m:r>
                        <m:r>
                          <a:rPr lang="fr-CH" i="1">
                            <a:latin typeface="Cambria Math" panose="02040503050406030204" pitchFamily="18" charset="0"/>
                          </a:rPr>
                          <m:t>∗</m:t>
                        </m:r>
                        <m:r>
                          <a:rPr lang="fr-CH" i="1">
                            <a:latin typeface="Cambria Math" panose="02040503050406030204" pitchFamily="18" charset="0"/>
                          </a:rPr>
                          <m:t>𝑖𝑑𝑓</m:t>
                        </m:r>
                      </m:num>
                      <m:den>
                        <m:r>
                          <a:rPr lang="fr-CH" i="1">
                            <a:latin typeface="Cambria Math" panose="02040503050406030204" pitchFamily="18" charset="0"/>
                          </a:rPr>
                          <m:t>(</m:t>
                        </m:r>
                        <m:d>
                          <m:dPr>
                            <m:ctrlPr>
                              <a:rPr lang="fr-CH" i="1">
                                <a:latin typeface="Cambria Math" panose="02040503050406030204" pitchFamily="18" charset="0"/>
                              </a:rPr>
                            </m:ctrlPr>
                          </m:dPr>
                          <m:e>
                            <m:r>
                              <a:rPr lang="fr-CH" i="1">
                                <a:latin typeface="Cambria Math" panose="02040503050406030204" pitchFamily="18" charset="0"/>
                              </a:rPr>
                              <m:t>1−</m:t>
                            </m:r>
                            <m:r>
                              <a:rPr lang="fr-CH" i="1">
                                <a:latin typeface="Cambria Math" panose="02040503050406030204" pitchFamily="18" charset="0"/>
                              </a:rPr>
                              <m:t>𝑠</m:t>
                            </m:r>
                          </m:e>
                        </m:d>
                        <m:r>
                          <a:rPr lang="fr-CH" i="1">
                            <a:latin typeface="Cambria Math" panose="02040503050406030204" pitchFamily="18" charset="0"/>
                          </a:rPr>
                          <m:t>∗</m:t>
                        </m:r>
                        <m:r>
                          <a:rPr lang="fr-CH" i="1">
                            <a:latin typeface="Cambria Math" panose="02040503050406030204" pitchFamily="18" charset="0"/>
                          </a:rPr>
                          <m:t>𝑝𝑖𝑣𝑜𝑡</m:t>
                        </m:r>
                        <m:r>
                          <a:rPr lang="fr-CH" i="1">
                            <a:latin typeface="Cambria Math" panose="02040503050406030204" pitchFamily="18" charset="0"/>
                          </a:rPr>
                          <m:t>+</m:t>
                        </m:r>
                        <m:r>
                          <a:rPr lang="fr-CH" i="1">
                            <a:latin typeface="Cambria Math" panose="02040503050406030204" pitchFamily="18" charset="0"/>
                          </a:rPr>
                          <m:t>𝑠</m:t>
                        </m:r>
                        <m:r>
                          <a:rPr lang="fr-CH" i="1">
                            <a:latin typeface="Cambria Math" panose="02040503050406030204" pitchFamily="18" charset="0"/>
                          </a:rPr>
                          <m:t>∗</m:t>
                        </m:r>
                        <m:r>
                          <a:rPr lang="fr-CH" b="0" i="1" smtClean="0">
                            <a:latin typeface="Cambria Math" panose="02040503050406030204" pitchFamily="18" charset="0"/>
                          </a:rPr>
                          <m:t>𝑢</m:t>
                        </m:r>
                        <m:r>
                          <a:rPr lang="fr-CH" i="1">
                            <a:latin typeface="Cambria Math" panose="02040503050406030204" pitchFamily="18" charset="0"/>
                          </a:rPr>
                          <m:t>)</m:t>
                        </m:r>
                      </m:den>
                    </m:f>
                  </m:oMath>
                </a14:m>
                <a:endParaRPr lang="en-US" dirty="0"/>
              </a:p>
              <a:p>
                <a:r>
                  <a:rPr lang="en-US" dirty="0"/>
                  <a:t>with</a:t>
                </a:r>
              </a:p>
              <a:p>
                <a:pPr/>
                <a14:m>
                  <m:oMathPara xmlns:m="http://schemas.openxmlformats.org/officeDocument/2006/math">
                    <m:oMathParaPr>
                      <m:jc m:val="left"/>
                    </m:oMathParaPr>
                    <m:oMath xmlns:m="http://schemas.openxmlformats.org/officeDocument/2006/math">
                      <m:r>
                        <a:rPr lang="fr-CH" b="0" i="1" smtClean="0">
                          <a:latin typeface="Cambria Math" panose="02040503050406030204" pitchFamily="18" charset="0"/>
                        </a:rPr>
                        <m:t>𝑠</m:t>
                      </m:r>
                      <m:r>
                        <a:rPr lang="fr-CH" b="0" i="1" smtClean="0">
                          <a:latin typeface="Cambria Math" panose="02040503050406030204" pitchFamily="18" charset="0"/>
                        </a:rPr>
                        <m:t>=0.2</m:t>
                      </m:r>
                    </m:oMath>
                  </m:oMathPara>
                </a14:m>
                <a:endParaRPr lang="fr-CH" b="0" i="1" dirty="0">
                  <a:latin typeface="Cambria Math" panose="02040503050406030204" pitchFamily="18" charset="0"/>
                </a:endParaRPr>
              </a:p>
              <a:p>
                <a:r>
                  <a:rPr lang="fr-CH" b="0" dirty="0"/>
                  <a:t>	</a:t>
                </a:r>
                <a14:m>
                  <m:oMath xmlns:m="http://schemas.openxmlformats.org/officeDocument/2006/math">
                    <m:r>
                      <a:rPr lang="fr-CH" b="0" i="1" smtClean="0">
                        <a:latin typeface="Cambria Math" panose="02040503050406030204" pitchFamily="18" charset="0"/>
                      </a:rPr>
                      <m:t>𝑝𝑖𝑣𝑜𝑡</m:t>
                    </m:r>
                    <m:r>
                      <a:rPr lang="fr-CH" b="0" i="1" smtClean="0">
                        <a:latin typeface="Cambria Math" panose="02040503050406030204" pitchFamily="18" charset="0"/>
                      </a:rPr>
                      <m:t>= </m:t>
                    </m:r>
                  </m:oMath>
                </a14:m>
                <a:r>
                  <a:rPr lang="en-US" dirty="0"/>
                  <a:t>average number of distinct terms in a document</a:t>
                </a:r>
              </a:p>
              <a:p>
                <a:r>
                  <a:rPr lang="en-US" dirty="0"/>
                  <a:t>	</a:t>
                </a:r>
                <a14:m>
                  <m:oMath xmlns:m="http://schemas.openxmlformats.org/officeDocument/2006/math">
                    <m:r>
                      <a:rPr lang="fr-CH" b="0" i="1" smtClean="0">
                        <a:latin typeface="Cambria Math" panose="02040503050406030204" pitchFamily="18" charset="0"/>
                      </a:rPr>
                      <m:t>𝑢</m:t>
                    </m:r>
                    <m:r>
                      <a:rPr lang="fr-CH" b="0" i="1" smtClean="0">
                        <a:latin typeface="Cambria Math" panose="02040503050406030204" pitchFamily="18" charset="0"/>
                      </a:rPr>
                      <m:t>=</m:t>
                    </m:r>
                  </m:oMath>
                </a14:m>
                <a:r>
                  <a:rPr lang="en-US" dirty="0"/>
                  <a:t> number of distinct terms in the document</a:t>
                </a:r>
              </a:p>
              <a:p>
                <a:endParaRPr lang="en-US" dirty="0"/>
              </a:p>
            </p:txBody>
          </p:sp>
        </mc:Choice>
        <mc:Fallback xmlns="">
          <p:sp>
            <p:nvSpPr>
              <p:cNvPr id="3" name="Content Placeholder 2">
                <a:extLst>
                  <a:ext uri="{FF2B5EF4-FFF2-40B4-BE49-F238E27FC236}">
                    <a16:creationId xmlns:a16="http://schemas.microsoft.com/office/drawing/2014/main" id="{8D908652-DA34-A540-A1AE-4FDCD88EE234}"/>
                  </a:ext>
                </a:extLst>
              </p:cNvPr>
              <p:cNvSpPr>
                <a:spLocks noGrp="1" noRot="1" noChangeAspect="1" noMove="1" noResize="1" noEditPoints="1" noAdjustHandles="1" noChangeArrowheads="1" noChangeShapeType="1" noTextEdit="1"/>
              </p:cNvSpPr>
              <p:nvPr>
                <p:ph idx="1"/>
              </p:nvPr>
            </p:nvSpPr>
            <p:spPr>
              <a:blipFill>
                <a:blip r:embed="rId3"/>
                <a:stretch>
                  <a:fillRect l="-1693" t="-1511"/>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182A4DB7-C244-2A45-8502-9F1627B5D17D}"/>
              </a:ext>
            </a:extLst>
          </p:cNvPr>
          <p:cNvSpPr>
            <a:spLocks noGrp="1"/>
          </p:cNvSpPr>
          <p:nvPr>
            <p:ph type="ftr" sz="quarter" idx="10"/>
          </p:nvPr>
        </p:nvSpPr>
        <p:spPr/>
        <p:txBody>
          <a:bodyPr/>
          <a:lstStyle/>
          <a:p>
            <a:pPr>
              <a:defRPr/>
            </a:pPr>
            <a:r>
              <a:rPr lang="fr-CH"/>
              <a:t>©2024, Karl Aberer, EPFL-IC, Laboratoire de systèmes d'informations répartis </a:t>
            </a:r>
            <a:endParaRPr lang="en-GB"/>
          </a:p>
        </p:txBody>
      </p:sp>
    </p:spTree>
    <p:extLst>
      <p:ext uri="{BB962C8B-B14F-4D97-AF65-F5344CB8AC3E}">
        <p14:creationId xmlns:p14="http://schemas.microsoft.com/office/powerpoint/2010/main" val="2097860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7CA3B-6445-2945-B03D-0281538691D2}"/>
              </a:ext>
            </a:extLst>
          </p:cNvPr>
          <p:cNvSpPr>
            <a:spLocks noGrp="1"/>
          </p:cNvSpPr>
          <p:nvPr>
            <p:ph type="title"/>
          </p:nvPr>
        </p:nvSpPr>
        <p:spPr/>
        <p:txBody>
          <a:bodyPr/>
          <a:lstStyle/>
          <a:p>
            <a:r>
              <a:rPr lang="en-US" dirty="0"/>
              <a:t>Different Types of Information Retrieval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BD888F-14F5-8948-97B5-A7484BCF282D}"/>
                  </a:ext>
                </a:extLst>
              </p:cNvPr>
              <p:cNvSpPr>
                <a:spLocks noGrp="1"/>
              </p:cNvSpPr>
              <p:nvPr>
                <p:ph idx="1"/>
              </p:nvPr>
            </p:nvSpPr>
            <p:spPr/>
            <p:txBody>
              <a:bodyPr/>
              <a:lstStyle/>
              <a:p>
                <a:pPr marL="457200" indent="-457200"/>
                <a:r>
                  <a:rPr lang="en-US" dirty="0"/>
                  <a:t>Documents </a:t>
                </a:r>
                <a14:m>
                  <m:oMath xmlns:m="http://schemas.openxmlformats.org/officeDocument/2006/math">
                    <m:r>
                      <a:rPr lang="fr-CH" i="1">
                        <a:latin typeface="Cambria Math" panose="02040503050406030204" pitchFamily="18" charset="0"/>
                        <a:ea typeface="Cambria Math" panose="02040503050406030204" pitchFamily="18" charset="0"/>
                        <a:cs typeface="Calibri" charset="0"/>
                      </a:rPr>
                      <m:t>𝐷</m:t>
                    </m:r>
                    <m:r>
                      <a:rPr lang="fr-CH" i="1">
                        <a:latin typeface="Cambria Math" panose="02040503050406030204" pitchFamily="18" charset="0"/>
                        <a:ea typeface="Cambria Math" panose="02040503050406030204" pitchFamily="18" charset="0"/>
                        <a:cs typeface="Calibri" charset="0"/>
                      </a:rPr>
                      <m:t> </m:t>
                    </m:r>
                  </m:oMath>
                </a14:m>
                <a:r>
                  <a:rPr lang="en-US" dirty="0"/>
                  <a:t>can be</a:t>
                </a:r>
              </a:p>
              <a:p>
                <a:pPr marL="857250" lvl="1" indent="-457200"/>
                <a:r>
                  <a:rPr lang="en-US" dirty="0"/>
                  <a:t>unstructured data like text, images, audio, multimedia, genomic data, but also geographic data, chemical data, software code, …</a:t>
                </a:r>
              </a:p>
              <a:p>
                <a:pPr marL="457200" indent="-457200"/>
                <a:r>
                  <a:rPr lang="en-US" dirty="0"/>
                  <a:t>Queries </a:t>
                </a:r>
                <a14:m>
                  <m:oMath xmlns:m="http://schemas.openxmlformats.org/officeDocument/2006/math">
                    <m:r>
                      <a:rPr lang="fr-CH" i="1" dirty="0">
                        <a:latin typeface="Cambria Math" panose="02040503050406030204" pitchFamily="18" charset="0"/>
                        <a:ea typeface="Cambria Math" panose="02040503050406030204" pitchFamily="18" charset="0"/>
                      </a:rPr>
                      <m:t>𝑄</m:t>
                    </m:r>
                  </m:oMath>
                </a14:m>
                <a:r>
                  <a:rPr lang="en-US" dirty="0"/>
                  <a:t> can be both structured and unstructured</a:t>
                </a:r>
              </a:p>
              <a:p>
                <a:pPr marL="857250" lvl="1" indent="-457200">
                  <a:buFont typeface="Arial" panose="020B0604020202020204" pitchFamily="34" charset="0"/>
                  <a:buChar char="–"/>
                </a:pPr>
                <a:r>
                  <a:rPr lang="en-US" dirty="0"/>
                  <a:t>Boolean expressions</a:t>
                </a:r>
              </a:p>
              <a:p>
                <a:pPr marL="857250" lvl="1" indent="-457200">
                  <a:buFont typeface="Arial" panose="020B0604020202020204" pitchFamily="34" charset="0"/>
                  <a:buChar char="–"/>
                </a:pPr>
                <a:r>
                  <a:rPr lang="en-US" dirty="0"/>
                  <a:t>Free text, sample documents</a:t>
                </a:r>
              </a:p>
              <a:p>
                <a:pPr marL="0" indent="0"/>
                <a:r>
                  <a:rPr lang="en-US" dirty="0"/>
                  <a:t>Results </a:t>
                </a:r>
                <a14:m>
                  <m:oMath xmlns:m="http://schemas.openxmlformats.org/officeDocument/2006/math">
                    <m:r>
                      <a:rPr lang="fr-CH" i="1" dirty="0">
                        <a:latin typeface="Cambria Math" panose="02040503050406030204" pitchFamily="18" charset="0"/>
                        <a:ea typeface="Cambria Math" panose="02040503050406030204" pitchFamily="18" charset="0"/>
                      </a:rPr>
                      <m:t>𝑅</m:t>
                    </m:r>
                  </m:oMath>
                </a14:m>
                <a:r>
                  <a:rPr lang="en-US" dirty="0"/>
                  <a:t> can be sorted or unsorted</a:t>
                </a:r>
              </a:p>
              <a:p>
                <a:pPr marL="857250" lvl="1" indent="-457200">
                  <a:buFont typeface="Arial" panose="020B0604020202020204" pitchFamily="34" charset="0"/>
                  <a:buChar char="–"/>
                </a:pPr>
                <a:r>
                  <a:rPr lang="en-US" dirty="0"/>
                  <a:t>Results sets</a:t>
                </a:r>
              </a:p>
              <a:p>
                <a:pPr marL="857250" lvl="1" indent="-457200">
                  <a:buFont typeface="Arial" panose="020B0604020202020204" pitchFamily="34" charset="0"/>
                  <a:buChar char="–"/>
                </a:pPr>
                <a:r>
                  <a:rPr lang="en-US" dirty="0"/>
                  <a:t>Ranked lists</a:t>
                </a:r>
              </a:p>
            </p:txBody>
          </p:sp>
        </mc:Choice>
        <mc:Fallback xmlns="">
          <p:sp>
            <p:nvSpPr>
              <p:cNvPr id="3" name="Content Placeholder 2">
                <a:extLst>
                  <a:ext uri="{FF2B5EF4-FFF2-40B4-BE49-F238E27FC236}">
                    <a16:creationId xmlns:a16="http://schemas.microsoft.com/office/drawing/2014/main" id="{C3BD888F-14F5-8948-97B5-A7484BCF282D}"/>
                  </a:ext>
                </a:extLst>
              </p:cNvPr>
              <p:cNvSpPr>
                <a:spLocks noGrp="1" noRot="1" noChangeAspect="1" noMove="1" noResize="1" noEditPoints="1" noAdjustHandles="1" noChangeArrowheads="1" noChangeShapeType="1" noTextEdit="1"/>
              </p:cNvSpPr>
              <p:nvPr>
                <p:ph idx="1"/>
              </p:nvPr>
            </p:nvSpPr>
            <p:spPr>
              <a:blipFill>
                <a:blip r:embed="rId3"/>
                <a:stretch>
                  <a:fillRect l="-1693" t="-1511" r="-2398" b="-6045"/>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D0D553D6-BF05-F74D-ABDA-FD65E93CDED8}"/>
              </a:ext>
            </a:extLst>
          </p:cNvPr>
          <p:cNvSpPr>
            <a:spLocks noGrp="1"/>
          </p:cNvSpPr>
          <p:nvPr>
            <p:ph type="ftr" sz="quarter" idx="10"/>
          </p:nvPr>
        </p:nvSpPr>
        <p:spPr/>
        <p:txBody>
          <a:bodyPr/>
          <a:lstStyle/>
          <a:p>
            <a:pPr>
              <a:defRPr/>
            </a:pPr>
            <a:r>
              <a:rPr lang="fr-CH"/>
              <a:t>©2024, Karl Aberer, EPFL-IC, Laboratoire de systèmes d'informations répartis </a:t>
            </a:r>
            <a:endParaRPr lang="en-GB"/>
          </a:p>
        </p:txBody>
      </p:sp>
    </p:spTree>
    <p:extLst>
      <p:ext uri="{BB962C8B-B14F-4D97-AF65-F5344CB8AC3E}">
        <p14:creationId xmlns:p14="http://schemas.microsoft.com/office/powerpoint/2010/main" val="27782570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Variants of Vector Space Retrieval Model</a:t>
            </a:r>
          </a:p>
        </p:txBody>
      </p:sp>
      <p:sp>
        <p:nvSpPr>
          <p:cNvPr id="97282" name="Rectangle 3"/>
          <p:cNvSpPr>
            <a:spLocks noGrp="1" noChangeArrowheads="1"/>
          </p:cNvSpPr>
          <p:nvPr>
            <p:ph idx="1"/>
          </p:nvPr>
        </p:nvSpPr>
        <p:spPr/>
        <p:txBody>
          <a:bodyPr lIns="92066" tIns="46034" rIns="92066" bIns="46034"/>
          <a:lstStyle/>
          <a:p>
            <a:pPr marL="0" indent="0" eaLnBrk="1" hangingPunct="1"/>
            <a:r>
              <a:rPr lang="en-US" sz="2400" dirty="0">
                <a:latin typeface="Calibri" charset="0"/>
                <a:ea typeface="ＭＳ Ｐゴシック" charset="0"/>
              </a:rPr>
              <a:t>The vector model with  </a:t>
            </a:r>
            <a:r>
              <a:rPr lang="en-US" sz="2400" dirty="0" err="1">
                <a:latin typeface="Calibri" charset="0"/>
                <a:ea typeface="ＭＳ Ｐゴシック" charset="0"/>
              </a:rPr>
              <a:t>tf-idf</a:t>
            </a:r>
            <a:r>
              <a:rPr lang="en-US" sz="2400" dirty="0">
                <a:latin typeface="Calibri" charset="0"/>
                <a:ea typeface="ＭＳ Ｐゴシック" charset="0"/>
              </a:rPr>
              <a:t>  weights is a good ranking strategy for general collections</a:t>
            </a:r>
          </a:p>
          <a:p>
            <a:pPr lvl="1" eaLnBrk="1" hangingPunct="1"/>
            <a:r>
              <a:rPr lang="en-US" sz="2000" dirty="0">
                <a:latin typeface="Calibri" charset="0"/>
                <a:ea typeface="Calibri" charset="0"/>
                <a:cs typeface="Calibri" charset="0"/>
              </a:rPr>
              <a:t>many alternative weighting schemes exist, but are not fundamentally different</a:t>
            </a:r>
          </a:p>
          <a:p>
            <a:pPr lvl="1" eaLnBrk="1" hangingPunct="1"/>
            <a:endParaRPr lang="en-US" sz="2000" dirty="0">
              <a:latin typeface="Calibri" charset="0"/>
              <a:ea typeface="Calibri" charset="0"/>
              <a:cs typeface="Calibri" charset="0"/>
            </a:endParaRPr>
          </a:p>
          <a:p>
            <a:pPr marL="0" indent="0" eaLnBrk="1" hangingPunct="1">
              <a:buFontTx/>
              <a:buChar char="–"/>
            </a:pPr>
            <a:endParaRPr lang="en-US" sz="1400" dirty="0">
              <a:latin typeface="Calibri" charset="0"/>
              <a:ea typeface="ＭＳ Ｐゴシック" charset="0"/>
            </a:endParaRPr>
          </a:p>
        </p:txBody>
      </p:sp>
      <p:sp>
        <p:nvSpPr>
          <p:cNvPr id="97283"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©2024, Karl Aberer, EPFL-IC, Laboratoire de systèmes d'informations répartis </a:t>
            </a:r>
            <a:endParaRPr lang="en-GB" sz="900">
              <a:latin typeface="Verdana" charset="0"/>
              <a:cs typeface="Calibri"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24944"/>
            <a:ext cx="9906000" cy="3181986"/>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ＭＳ Ｐゴシック" charset="0"/>
              </a:rPr>
              <a:t>Discussion of Vector Space Retrieval Model</a:t>
            </a:r>
            <a:endParaRPr lang="en-US" dirty="0"/>
          </a:p>
        </p:txBody>
      </p:sp>
      <p:sp>
        <p:nvSpPr>
          <p:cNvPr id="3" name="Content Placeholder 2"/>
          <p:cNvSpPr>
            <a:spLocks noGrp="1"/>
          </p:cNvSpPr>
          <p:nvPr>
            <p:ph idx="1"/>
          </p:nvPr>
        </p:nvSpPr>
        <p:spPr/>
        <p:txBody>
          <a:bodyPr/>
          <a:lstStyle/>
          <a:p>
            <a:pPr marL="0" indent="0" eaLnBrk="1" hangingPunct="1"/>
            <a:r>
              <a:rPr lang="en-US" sz="2800" dirty="0">
                <a:latin typeface="Calibri" charset="0"/>
                <a:ea typeface="ＭＳ Ｐゴシック" charset="0"/>
              </a:rPr>
              <a:t>Advantages</a:t>
            </a:r>
          </a:p>
          <a:p>
            <a:pPr lvl="1" eaLnBrk="1" hangingPunct="1"/>
            <a:r>
              <a:rPr lang="en-US" sz="2400" dirty="0">
                <a:latin typeface="Calibri" charset="0"/>
                <a:ea typeface="Calibri" charset="0"/>
                <a:cs typeface="Calibri" charset="0"/>
              </a:rPr>
              <a:t>term-weighting improves quality of the answer set</a:t>
            </a:r>
          </a:p>
          <a:p>
            <a:pPr lvl="1" eaLnBrk="1" hangingPunct="1"/>
            <a:r>
              <a:rPr lang="en-US" sz="2400" dirty="0">
                <a:latin typeface="Calibri" charset="0"/>
                <a:ea typeface="Calibri" charset="0"/>
                <a:cs typeface="Calibri" charset="0"/>
              </a:rPr>
              <a:t>partial matching allows retrieval of docs that approximate the query conditions</a:t>
            </a:r>
          </a:p>
          <a:p>
            <a:pPr lvl="1" eaLnBrk="1" hangingPunct="1"/>
            <a:r>
              <a:rPr lang="en-US" sz="2400" dirty="0">
                <a:latin typeface="Calibri" charset="0"/>
                <a:ea typeface="Calibri" charset="0"/>
                <a:cs typeface="Calibri" charset="0"/>
              </a:rPr>
              <a:t>cosine ranking formula sorts documents according to degree of similarity to the query</a:t>
            </a:r>
          </a:p>
          <a:p>
            <a:pPr marL="0" indent="0" eaLnBrk="1" hangingPunct="1"/>
            <a:r>
              <a:rPr lang="en-US" sz="2800" dirty="0">
                <a:latin typeface="Calibri" charset="0"/>
                <a:ea typeface="ＭＳ Ｐゴシック" charset="0"/>
              </a:rPr>
              <a:t>Disadvantages</a:t>
            </a:r>
          </a:p>
          <a:p>
            <a:pPr lvl="1" eaLnBrk="1" hangingPunct="1"/>
            <a:r>
              <a:rPr lang="en-US" sz="2400" dirty="0">
                <a:latin typeface="Calibri" charset="0"/>
                <a:ea typeface="Calibri" charset="0"/>
                <a:cs typeface="Calibri" charset="0"/>
              </a:rPr>
              <a:t>assumes independence of index terms; not clear that this is a disadvantage</a:t>
            </a:r>
          </a:p>
          <a:p>
            <a:pPr lvl="1" eaLnBrk="1" hangingPunct="1"/>
            <a:r>
              <a:rPr lang="en-US" sz="2400" dirty="0">
                <a:latin typeface="Calibri" charset="0"/>
                <a:ea typeface="Calibri" charset="0"/>
                <a:cs typeface="Calibri" charset="0"/>
              </a:rPr>
              <a:t>No theoretical justification why the model works</a:t>
            </a:r>
          </a:p>
          <a:p>
            <a:endParaRPr lang="en-US" sz="3600" dirty="0"/>
          </a:p>
        </p:txBody>
      </p:sp>
      <p:sp>
        <p:nvSpPr>
          <p:cNvPr id="4" name="Footer Placeholder 3"/>
          <p:cNvSpPr>
            <a:spLocks noGrp="1"/>
          </p:cNvSpPr>
          <p:nvPr>
            <p:ph type="ftr" sz="quarter" idx="10"/>
          </p:nvPr>
        </p:nvSpPr>
        <p:spPr/>
        <p:txBody>
          <a:bodyPr/>
          <a:lstStyle/>
          <a:p>
            <a:pPr>
              <a:defRPr/>
            </a:pPr>
            <a:r>
              <a:rPr lang="fr-CH"/>
              <a:t>©2024, Karl Aberer, EPFL-IC, Laboratoire de systèmes d'informations répartis </a:t>
            </a:r>
            <a:endParaRPr lang="en-GB"/>
          </a:p>
        </p:txBody>
      </p:sp>
    </p:spTree>
    <p:extLst>
      <p:ext uri="{BB962C8B-B14F-4D97-AF65-F5344CB8AC3E}">
        <p14:creationId xmlns:p14="http://schemas.microsoft.com/office/powerpoint/2010/main" val="17375468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p:txBody>
          <a:bodyPr/>
          <a:lstStyle/>
          <a:p>
            <a:pPr eaLnBrk="1" hangingPunct="1"/>
            <a:r>
              <a:rPr lang="en-US" dirty="0">
                <a:latin typeface="Calibri" charset="0"/>
                <a:ea typeface="ＭＳ Ｐゴシック" charset="0"/>
              </a:rPr>
              <a:t>1.2.4 Evaluating Information Retrieval</a:t>
            </a:r>
          </a:p>
        </p:txBody>
      </p:sp>
      <p:sp>
        <p:nvSpPr>
          <p:cNvPr id="34818" name="Rectangle 3"/>
          <p:cNvSpPr>
            <a:spLocks noGrp="1" noChangeArrowheads="1"/>
          </p:cNvSpPr>
          <p:nvPr>
            <p:ph idx="1"/>
          </p:nvPr>
        </p:nvSpPr>
        <p:spPr/>
        <p:txBody>
          <a:bodyPr/>
          <a:lstStyle/>
          <a:p>
            <a:pPr marL="0" indent="0" eaLnBrk="1" hangingPunct="1"/>
            <a:r>
              <a:rPr lang="en-US" dirty="0">
                <a:latin typeface="Calibri" charset="0"/>
                <a:ea typeface="ＭＳ Ｐゴシック" charset="0"/>
              </a:rPr>
              <a:t>Quality of a retrieval model depends on how well it matches user needs!</a:t>
            </a:r>
          </a:p>
          <a:p>
            <a:pPr marL="0" indent="0" eaLnBrk="1" hangingPunct="1"/>
            <a:endParaRPr lang="en-US" sz="1800" dirty="0">
              <a:latin typeface="Calibri" charset="0"/>
              <a:ea typeface="ＭＳ Ｐゴシック" charset="0"/>
            </a:endParaRPr>
          </a:p>
          <a:p>
            <a:pPr marL="0" indent="0" eaLnBrk="1" hangingPunct="1"/>
            <a:r>
              <a:rPr lang="en-US" dirty="0">
                <a:latin typeface="Calibri" charset="0"/>
                <a:ea typeface="ＭＳ Ｐゴシック" charset="0"/>
              </a:rPr>
              <a:t>Comparison to database querying</a:t>
            </a:r>
          </a:p>
          <a:p>
            <a:pPr lvl="1" eaLnBrk="1" hangingPunct="1"/>
            <a:r>
              <a:rPr lang="en-US" dirty="0">
                <a:latin typeface="Calibri" charset="0"/>
                <a:ea typeface="Calibri" charset="0"/>
                <a:cs typeface="Calibri" charset="0"/>
              </a:rPr>
              <a:t>correct evaluation can be formally verified</a:t>
            </a:r>
          </a:p>
        </p:txBody>
      </p:sp>
      <p:sp>
        <p:nvSpPr>
          <p:cNvPr id="34819"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©2024, Karl Aberer, EPFL-IC, Laboratoire de systèmes d'informations répartis </a:t>
            </a:r>
            <a:endParaRPr lang="en-GB" sz="900">
              <a:latin typeface="Verdana" charset="0"/>
              <a:cs typeface="Calibri" charset="0"/>
            </a:endParaRPr>
          </a:p>
        </p:txBody>
      </p:sp>
    </p:spTree>
    <p:extLst>
      <p:ext uri="{BB962C8B-B14F-4D97-AF65-F5344CB8AC3E}">
        <p14:creationId xmlns:p14="http://schemas.microsoft.com/office/powerpoint/2010/main" val="35078642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Evaluating Information Retrieval</a:t>
            </a:r>
          </a:p>
        </p:txBody>
      </p:sp>
      <p:sp>
        <p:nvSpPr>
          <p:cNvPr id="41986" name="Rectangle 3"/>
          <p:cNvSpPr>
            <a:spLocks noGrp="1" noChangeArrowheads="1"/>
          </p:cNvSpPr>
          <p:nvPr>
            <p:ph idx="1"/>
          </p:nvPr>
        </p:nvSpPr>
        <p:spPr/>
        <p:txBody>
          <a:bodyPr lIns="92066" tIns="46034" rIns="92066" bIns="46034"/>
          <a:lstStyle/>
          <a:p>
            <a:pPr marL="0" indent="0" eaLnBrk="1" hangingPunct="1"/>
            <a:r>
              <a:rPr lang="en-US" sz="2400" dirty="0">
                <a:latin typeface="Calibri" charset="0"/>
                <a:ea typeface="ＭＳ Ｐゴシック" charset="0"/>
              </a:rPr>
              <a:t>Test collections with test queries, where the relevant documents are identified manually, are used to determine the quality of an IR system (e.g. TREC)</a:t>
            </a:r>
          </a:p>
        </p:txBody>
      </p:sp>
      <p:sp>
        <p:nvSpPr>
          <p:cNvPr id="41987"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©2024, Karl Aberer, EPFL-IC, Laboratoire de systèmes d'informations répartis </a:t>
            </a:r>
            <a:endParaRPr lang="en-GB" sz="900">
              <a:latin typeface="Verdana" charset="0"/>
              <a:cs typeface="Calibri" charset="0"/>
            </a:endParaRPr>
          </a:p>
        </p:txBody>
      </p:sp>
      <p:sp>
        <p:nvSpPr>
          <p:cNvPr id="41988" name="Oval 4"/>
          <p:cNvSpPr>
            <a:spLocks noChangeArrowheads="1"/>
          </p:cNvSpPr>
          <p:nvPr/>
        </p:nvSpPr>
        <p:spPr bwMode="auto">
          <a:xfrm>
            <a:off x="1919908" y="3429000"/>
            <a:ext cx="2803525" cy="1449338"/>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41989" name="Oval 5"/>
          <p:cNvSpPr>
            <a:spLocks noChangeArrowheads="1"/>
          </p:cNvSpPr>
          <p:nvPr/>
        </p:nvSpPr>
        <p:spPr bwMode="auto">
          <a:xfrm>
            <a:off x="3570908" y="3501008"/>
            <a:ext cx="2803525" cy="137733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41990" name="Oval 6"/>
          <p:cNvSpPr>
            <a:spLocks noChangeArrowheads="1"/>
          </p:cNvSpPr>
          <p:nvPr/>
        </p:nvSpPr>
        <p:spPr bwMode="auto">
          <a:xfrm>
            <a:off x="1424608" y="2924944"/>
            <a:ext cx="5610225" cy="2410594"/>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41991" name="Rectangle 7"/>
          <p:cNvSpPr>
            <a:spLocks noChangeArrowheads="1"/>
          </p:cNvSpPr>
          <p:nvPr/>
        </p:nvSpPr>
        <p:spPr bwMode="auto">
          <a:xfrm>
            <a:off x="6720508" y="2924944"/>
            <a:ext cx="1651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lstStyle/>
          <a:p>
            <a:pPr eaLnBrk="0" hangingPunct="0"/>
            <a:r>
              <a:rPr lang="en-US" b="1">
                <a:latin typeface="Calibri" charset="0"/>
                <a:cs typeface="Calibri" charset="0"/>
              </a:rPr>
              <a:t>Document collection</a:t>
            </a:r>
          </a:p>
        </p:txBody>
      </p:sp>
      <p:sp>
        <p:nvSpPr>
          <p:cNvPr id="41992" name="Rectangle 8"/>
          <p:cNvSpPr>
            <a:spLocks noChangeArrowheads="1"/>
          </p:cNvSpPr>
          <p:nvPr/>
        </p:nvSpPr>
        <p:spPr bwMode="auto">
          <a:xfrm>
            <a:off x="2083421" y="3924821"/>
            <a:ext cx="1651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lstStyle/>
          <a:p>
            <a:pPr eaLnBrk="0" hangingPunct="0"/>
            <a:r>
              <a:rPr lang="en-US" b="1">
                <a:latin typeface="Calibri" charset="0"/>
                <a:cs typeface="Calibri" charset="0"/>
              </a:rPr>
              <a:t>Relevant documents R</a:t>
            </a:r>
          </a:p>
        </p:txBody>
      </p:sp>
      <p:sp>
        <p:nvSpPr>
          <p:cNvPr id="41993" name="Rectangle 9"/>
          <p:cNvSpPr>
            <a:spLocks noChangeArrowheads="1"/>
          </p:cNvSpPr>
          <p:nvPr/>
        </p:nvSpPr>
        <p:spPr bwMode="auto">
          <a:xfrm>
            <a:off x="4825979" y="3909524"/>
            <a:ext cx="1849437"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lstStyle/>
          <a:p>
            <a:pPr eaLnBrk="0" hangingPunct="0"/>
            <a:r>
              <a:rPr lang="en-US" b="1">
                <a:latin typeface="Calibri" charset="0"/>
                <a:cs typeface="Calibri" charset="0"/>
              </a:rPr>
              <a:t>Answer set A</a:t>
            </a:r>
          </a:p>
        </p:txBody>
      </p:sp>
      <p:sp>
        <p:nvSpPr>
          <p:cNvPr id="41994" name="Line 10"/>
          <p:cNvSpPr>
            <a:spLocks noChangeShapeType="1"/>
          </p:cNvSpPr>
          <p:nvPr/>
        </p:nvSpPr>
        <p:spPr bwMode="auto">
          <a:xfrm>
            <a:off x="3982071" y="3717031"/>
            <a:ext cx="4953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41995" name="Line 11"/>
          <p:cNvSpPr>
            <a:spLocks noChangeShapeType="1"/>
          </p:cNvSpPr>
          <p:nvPr/>
        </p:nvSpPr>
        <p:spPr bwMode="auto">
          <a:xfrm>
            <a:off x="3714013" y="3933055"/>
            <a:ext cx="9906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lIns="91431" tIns="45715" rIns="91431" bIns="45715"/>
          <a:lstStyle/>
          <a:p>
            <a:endParaRPr lang="en-US" dirty="0">
              <a:latin typeface="Calibri" charset="0"/>
              <a:ea typeface="Calibri" charset="0"/>
              <a:cs typeface="Calibri" charset="0"/>
            </a:endParaRPr>
          </a:p>
        </p:txBody>
      </p:sp>
      <p:sp>
        <p:nvSpPr>
          <p:cNvPr id="41996" name="Line 12"/>
          <p:cNvSpPr>
            <a:spLocks noChangeShapeType="1"/>
          </p:cNvSpPr>
          <p:nvPr/>
        </p:nvSpPr>
        <p:spPr bwMode="auto">
          <a:xfrm>
            <a:off x="3567733" y="4178250"/>
            <a:ext cx="11557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41997" name="Line 13"/>
          <p:cNvSpPr>
            <a:spLocks noChangeShapeType="1"/>
          </p:cNvSpPr>
          <p:nvPr/>
        </p:nvSpPr>
        <p:spPr bwMode="auto">
          <a:xfrm>
            <a:off x="3567733" y="4365103"/>
            <a:ext cx="11557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41998" name="Line 14"/>
          <p:cNvSpPr>
            <a:spLocks noChangeShapeType="1"/>
          </p:cNvSpPr>
          <p:nvPr/>
        </p:nvSpPr>
        <p:spPr bwMode="auto">
          <a:xfrm flipV="1">
            <a:off x="3734421" y="4509120"/>
            <a:ext cx="790575" cy="1122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lIns="91431" tIns="45715" rIns="91431" bIns="45715"/>
          <a:lstStyle/>
          <a:p>
            <a:endParaRPr lang="en-US"/>
          </a:p>
        </p:txBody>
      </p:sp>
      <p:sp>
        <p:nvSpPr>
          <p:cNvPr id="3" name="AutoShape 1" descr="data:image/gif;base64,R0lGODlhAQABAIAAAAAAAP///yH5BAEAAAAALAAAAAABAAEAAAIBRAA7"/>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2"/>
          <p:cNvSpPr>
            <a:spLocks noChangeArrowheads="1"/>
          </p:cNvSpPr>
          <p:nvPr/>
        </p:nvSpPr>
        <p:spPr bwMode="auto">
          <a:xfrm>
            <a:off x="3634023" y="4036239"/>
            <a:ext cx="1063112" cy="261610"/>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H" altLang="x-none" sz="1100" b="0" i="0" u="none" strike="noStrike" cap="none" normalizeH="0" baseline="0" dirty="0" err="1">
                <a:ln>
                  <a:noFill/>
                </a:ln>
                <a:solidFill>
                  <a:schemeClr val="tx1"/>
                </a:solidFill>
                <a:effectLst/>
                <a:latin typeface="Arial" charset="0"/>
              </a:rPr>
              <a:t>True</a:t>
            </a:r>
            <a:r>
              <a:rPr kumimoji="0" lang="fr-CH" altLang="x-none" sz="1100" b="0" i="0" u="none" strike="noStrike" cap="none" normalizeH="0" dirty="0">
                <a:ln>
                  <a:noFill/>
                </a:ln>
                <a:solidFill>
                  <a:schemeClr val="tx1"/>
                </a:solidFill>
                <a:effectLst/>
                <a:latin typeface="Arial" charset="0"/>
              </a:rPr>
              <a:t> positives</a:t>
            </a:r>
            <a:endParaRPr kumimoji="0" lang="x-none" altLang="x-none" sz="1100" b="0" i="0" u="none" strike="noStrike" cap="none" normalizeH="0" baseline="0" dirty="0">
              <a:ln>
                <a:noFill/>
              </a:ln>
              <a:solidFill>
                <a:schemeClr val="tx1"/>
              </a:solidFill>
              <a:effectLst/>
              <a:latin typeface="Arial" charset="0"/>
            </a:endParaRPr>
          </a:p>
        </p:txBody>
      </p:sp>
      <p:sp>
        <p:nvSpPr>
          <p:cNvPr id="21" name="Rectangle 2"/>
          <p:cNvSpPr>
            <a:spLocks noChangeArrowheads="1"/>
          </p:cNvSpPr>
          <p:nvPr/>
        </p:nvSpPr>
        <p:spPr bwMode="auto">
          <a:xfrm>
            <a:off x="4892701" y="4294186"/>
            <a:ext cx="1119217" cy="261610"/>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H" altLang="x-none" sz="1100" b="0" i="0" u="none" strike="noStrike" cap="none" normalizeH="0" baseline="0" dirty="0">
                <a:ln>
                  <a:noFill/>
                </a:ln>
                <a:solidFill>
                  <a:schemeClr val="tx1"/>
                </a:solidFill>
                <a:effectLst/>
                <a:latin typeface="Arial" charset="0"/>
              </a:rPr>
              <a:t>False </a:t>
            </a:r>
            <a:r>
              <a:rPr kumimoji="0" lang="fr-CH" altLang="x-none" sz="1100" b="0" i="0" u="none" strike="noStrike" cap="none" normalizeH="0" dirty="0">
                <a:ln>
                  <a:noFill/>
                </a:ln>
                <a:solidFill>
                  <a:schemeClr val="tx1"/>
                </a:solidFill>
                <a:effectLst/>
                <a:latin typeface="Arial" charset="0"/>
              </a:rPr>
              <a:t>positives</a:t>
            </a:r>
            <a:endParaRPr kumimoji="0" lang="x-none" altLang="x-none" sz="1100" b="0" i="0" u="none" strike="noStrike" cap="none" normalizeH="0" baseline="0" dirty="0">
              <a:ln>
                <a:noFill/>
              </a:ln>
              <a:solidFill>
                <a:schemeClr val="tx1"/>
              </a:solidFill>
              <a:effectLst/>
              <a:latin typeface="Arial" charset="0"/>
            </a:endParaRPr>
          </a:p>
        </p:txBody>
      </p:sp>
      <p:sp>
        <p:nvSpPr>
          <p:cNvPr id="22" name="Rectangle 2"/>
          <p:cNvSpPr>
            <a:spLocks noChangeArrowheads="1"/>
          </p:cNvSpPr>
          <p:nvPr/>
        </p:nvSpPr>
        <p:spPr bwMode="auto">
          <a:xfrm>
            <a:off x="2379300" y="3647914"/>
            <a:ext cx="1173719" cy="261610"/>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H" altLang="x-none" sz="1100" b="0" i="0" u="none" strike="noStrike" cap="none" normalizeH="0" baseline="0" dirty="0">
                <a:ln>
                  <a:noFill/>
                </a:ln>
                <a:solidFill>
                  <a:schemeClr val="tx1"/>
                </a:solidFill>
                <a:effectLst/>
                <a:latin typeface="Arial" charset="0"/>
              </a:rPr>
              <a:t>False </a:t>
            </a:r>
            <a:r>
              <a:rPr kumimoji="0" lang="fr-CH" altLang="x-none" sz="1100" b="0" i="0" u="none" strike="noStrike" cap="none" normalizeH="0" dirty="0" err="1">
                <a:ln>
                  <a:noFill/>
                </a:ln>
                <a:solidFill>
                  <a:schemeClr val="tx1"/>
                </a:solidFill>
                <a:effectLst/>
                <a:latin typeface="Arial" charset="0"/>
              </a:rPr>
              <a:t>negatives</a:t>
            </a:r>
            <a:endParaRPr kumimoji="0" lang="x-none" altLang="x-none" sz="1100" b="0" i="0" u="none" strike="noStrike" cap="none" normalizeH="0" baseline="0" dirty="0">
              <a:ln>
                <a:noFill/>
              </a:ln>
              <a:solidFill>
                <a:schemeClr val="tx1"/>
              </a:solidFill>
              <a:effectLst/>
              <a:latin typeface="Arial" charset="0"/>
            </a:endParaRPr>
          </a:p>
        </p:txBody>
      </p:sp>
      <p:sp>
        <p:nvSpPr>
          <p:cNvPr id="23" name="Rectangle 2"/>
          <p:cNvSpPr>
            <a:spLocks noChangeArrowheads="1"/>
          </p:cNvSpPr>
          <p:nvPr/>
        </p:nvSpPr>
        <p:spPr bwMode="auto">
          <a:xfrm>
            <a:off x="3652260" y="3064207"/>
            <a:ext cx="1117614" cy="261610"/>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H" altLang="x-none" sz="1100" b="0" i="0" u="none" strike="noStrike" cap="none" normalizeH="0" baseline="0" dirty="0" err="1">
                <a:ln>
                  <a:noFill/>
                </a:ln>
                <a:solidFill>
                  <a:schemeClr val="tx1"/>
                </a:solidFill>
                <a:effectLst/>
                <a:latin typeface="Arial" charset="0"/>
              </a:rPr>
              <a:t>True</a:t>
            </a:r>
            <a:r>
              <a:rPr kumimoji="0" lang="fr-CH" altLang="x-none" sz="1100" b="0" i="0" u="none" strike="noStrike" cap="none" normalizeH="0" baseline="0" dirty="0">
                <a:ln>
                  <a:noFill/>
                </a:ln>
                <a:solidFill>
                  <a:schemeClr val="tx1"/>
                </a:solidFill>
                <a:effectLst/>
                <a:latin typeface="Arial" charset="0"/>
              </a:rPr>
              <a:t> </a:t>
            </a:r>
            <a:r>
              <a:rPr kumimoji="0" lang="fr-CH" altLang="x-none" sz="1100" b="0" i="0" u="none" strike="noStrike" cap="none" normalizeH="0" dirty="0" err="1">
                <a:ln>
                  <a:noFill/>
                </a:ln>
                <a:solidFill>
                  <a:schemeClr val="tx1"/>
                </a:solidFill>
                <a:effectLst/>
                <a:latin typeface="Arial" charset="0"/>
              </a:rPr>
              <a:t>negatives</a:t>
            </a:r>
            <a:endParaRPr kumimoji="0" lang="x-none" altLang="x-none" sz="11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6319282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1.2.4.1 Recall and Precision</a:t>
            </a:r>
          </a:p>
        </p:txBody>
      </p:sp>
      <p:sp>
        <p:nvSpPr>
          <p:cNvPr id="3" name="Content Placeholder 2"/>
          <p:cNvSpPr>
            <a:spLocks noGrp="1"/>
          </p:cNvSpPr>
          <p:nvPr>
            <p:ph idx="1"/>
          </p:nvPr>
        </p:nvSpPr>
        <p:spPr/>
        <p:txBody>
          <a:bodyPr/>
          <a:lstStyle/>
          <a:p>
            <a:pPr marL="0" indent="0" eaLnBrk="1" hangingPunct="1"/>
            <a:r>
              <a:rPr lang="en-US" i="1" dirty="0">
                <a:latin typeface="Calibri" charset="0"/>
                <a:ea typeface="ＭＳ Ｐゴシック" charset="0"/>
              </a:rPr>
              <a:t>Recall</a:t>
            </a:r>
            <a:r>
              <a:rPr lang="en-US" dirty="0">
                <a:latin typeface="Calibri" charset="0"/>
                <a:ea typeface="ＭＳ Ｐゴシック" charset="0"/>
              </a:rPr>
              <a:t> is the fraction of relevant documents retrieved from the set of total relevant documents collection-wide</a:t>
            </a:r>
          </a:p>
          <a:p>
            <a:pPr marL="0" indent="0" eaLnBrk="1" hangingPunct="1"/>
            <a:r>
              <a:rPr lang="en-US" i="1" dirty="0">
                <a:latin typeface="Calibri" charset="0"/>
                <a:ea typeface="ＭＳ Ｐゴシック" charset="0"/>
              </a:rPr>
              <a:t>Precision</a:t>
            </a:r>
            <a:r>
              <a:rPr lang="en-US" dirty="0">
                <a:latin typeface="Calibri" charset="0"/>
                <a:ea typeface="ＭＳ Ｐゴシック" charset="0"/>
              </a:rPr>
              <a:t> is the fraction of relevant documents retrieved from the total number retrieved (answer set)</a:t>
            </a:r>
          </a:p>
          <a:p>
            <a:endParaRPr lang="en-US" dirty="0"/>
          </a:p>
        </p:txBody>
      </p:sp>
      <p:sp>
        <p:nvSpPr>
          <p:cNvPr id="4" name="Footer Placeholder 3"/>
          <p:cNvSpPr>
            <a:spLocks noGrp="1"/>
          </p:cNvSpPr>
          <p:nvPr>
            <p:ph type="ftr" sz="quarter" idx="10"/>
          </p:nvPr>
        </p:nvSpPr>
        <p:spPr/>
        <p:txBody>
          <a:bodyPr/>
          <a:lstStyle/>
          <a:p>
            <a:pPr>
              <a:defRPr/>
            </a:pPr>
            <a:r>
              <a:rPr lang="fr-CH"/>
              <a:t>©2024, Karl Aberer, EPFL-IC, Laboratoire de systèmes d'informations répartis </a:t>
            </a:r>
            <a:endParaRPr lang="en-GB"/>
          </a:p>
        </p:txBody>
      </p:sp>
      <p:graphicFrame>
        <p:nvGraphicFramePr>
          <p:cNvPr id="6" name="Table 5"/>
          <p:cNvGraphicFramePr>
            <a:graphicFrameLocks noGrp="1"/>
          </p:cNvGraphicFramePr>
          <p:nvPr/>
        </p:nvGraphicFramePr>
        <p:xfrm>
          <a:off x="344489" y="4600833"/>
          <a:ext cx="5112567" cy="1651000"/>
        </p:xfrm>
        <a:graphic>
          <a:graphicData uri="http://schemas.openxmlformats.org/drawingml/2006/table">
            <a:tbl>
              <a:tblPr firstRow="1" bandRow="1">
                <a:tableStyleId>{5C22544A-7EE6-4342-B048-85BDC9FD1C3A}</a:tableStyleId>
              </a:tblPr>
              <a:tblGrid>
                <a:gridCol w="1704189">
                  <a:extLst>
                    <a:ext uri="{9D8B030D-6E8A-4147-A177-3AD203B41FA5}">
                      <a16:colId xmlns:a16="http://schemas.microsoft.com/office/drawing/2014/main" val="20000"/>
                    </a:ext>
                  </a:extLst>
                </a:gridCol>
                <a:gridCol w="1704189">
                  <a:extLst>
                    <a:ext uri="{9D8B030D-6E8A-4147-A177-3AD203B41FA5}">
                      <a16:colId xmlns:a16="http://schemas.microsoft.com/office/drawing/2014/main" val="20001"/>
                    </a:ext>
                  </a:extLst>
                </a:gridCol>
                <a:gridCol w="1704189">
                  <a:extLst>
                    <a:ext uri="{9D8B030D-6E8A-4147-A177-3AD203B41FA5}">
                      <a16:colId xmlns:a16="http://schemas.microsoft.com/office/drawing/2014/main" val="20002"/>
                    </a:ext>
                  </a:extLst>
                </a:gridCol>
              </a:tblGrid>
              <a:tr h="370840">
                <a:tc>
                  <a:txBody>
                    <a:bodyPr/>
                    <a:lstStyle/>
                    <a:p>
                      <a:endParaRPr lang="en-US" dirty="0">
                        <a:latin typeface="Calibri" charset="0"/>
                        <a:ea typeface="Calibri" charset="0"/>
                        <a:cs typeface="Calibri" charset="0"/>
                      </a:endParaRPr>
                    </a:p>
                  </a:txBody>
                  <a:tcPr/>
                </a:tc>
                <a:tc>
                  <a:txBody>
                    <a:bodyPr/>
                    <a:lstStyle/>
                    <a:p>
                      <a:r>
                        <a:rPr lang="en-US" dirty="0">
                          <a:latin typeface="Calibri" charset="0"/>
                          <a:ea typeface="Calibri" charset="0"/>
                          <a:cs typeface="Calibri" charset="0"/>
                        </a:rPr>
                        <a:t>Relevant</a:t>
                      </a:r>
                    </a:p>
                  </a:txBody>
                  <a:tcPr/>
                </a:tc>
                <a:tc>
                  <a:txBody>
                    <a:bodyPr/>
                    <a:lstStyle/>
                    <a:p>
                      <a:r>
                        <a:rPr lang="en-US" dirty="0">
                          <a:latin typeface="Calibri" charset="0"/>
                          <a:ea typeface="Calibri" charset="0"/>
                          <a:cs typeface="Calibri" charset="0"/>
                        </a:rPr>
                        <a:t>Non-relevant</a:t>
                      </a:r>
                    </a:p>
                  </a:txBody>
                  <a:tcPr/>
                </a:tc>
                <a:extLst>
                  <a:ext uri="{0D108BD9-81ED-4DB2-BD59-A6C34878D82A}">
                    <a16:rowId xmlns:a16="http://schemas.microsoft.com/office/drawing/2014/main" val="10000"/>
                  </a:ext>
                </a:extLst>
              </a:tr>
              <a:tr h="370840">
                <a:tc>
                  <a:txBody>
                    <a:bodyPr/>
                    <a:lstStyle/>
                    <a:p>
                      <a:r>
                        <a:rPr lang="en-US" dirty="0">
                          <a:latin typeface="Calibri" charset="0"/>
                          <a:ea typeface="Calibri" charset="0"/>
                          <a:cs typeface="Calibri" charset="0"/>
                        </a:rPr>
                        <a:t>Retrieved</a:t>
                      </a:r>
                    </a:p>
                  </a:txBody>
                  <a:tcPr/>
                </a:tc>
                <a:tc>
                  <a:txBody>
                    <a:bodyPr/>
                    <a:lstStyle/>
                    <a:p>
                      <a:r>
                        <a:rPr lang="en-US" dirty="0">
                          <a:latin typeface="Calibri" charset="0"/>
                          <a:ea typeface="Calibri" charset="0"/>
                          <a:cs typeface="Calibri" charset="0"/>
                        </a:rPr>
                        <a:t>True positives (</a:t>
                      </a:r>
                      <a:r>
                        <a:rPr lang="en-US" dirty="0" err="1">
                          <a:latin typeface="Calibri" charset="0"/>
                          <a:ea typeface="Calibri" charset="0"/>
                          <a:cs typeface="Calibri" charset="0"/>
                        </a:rPr>
                        <a:t>tp</a:t>
                      </a:r>
                      <a:r>
                        <a:rPr lang="en-US" dirty="0">
                          <a:latin typeface="Calibri" charset="0"/>
                          <a:ea typeface="Calibri" charset="0"/>
                          <a:cs typeface="Calibri" charset="0"/>
                        </a:rPr>
                        <a:t>)</a:t>
                      </a:r>
                    </a:p>
                  </a:txBody>
                  <a:tcPr/>
                </a:tc>
                <a:tc>
                  <a:txBody>
                    <a:bodyPr/>
                    <a:lstStyle/>
                    <a:p>
                      <a:r>
                        <a:rPr lang="en-US" dirty="0">
                          <a:latin typeface="Calibri" charset="0"/>
                          <a:ea typeface="Calibri" charset="0"/>
                          <a:cs typeface="Calibri" charset="0"/>
                        </a:rPr>
                        <a:t>False positives (</a:t>
                      </a:r>
                      <a:r>
                        <a:rPr lang="en-US" dirty="0" err="1">
                          <a:latin typeface="Calibri" charset="0"/>
                          <a:ea typeface="Calibri" charset="0"/>
                          <a:cs typeface="Calibri" charset="0"/>
                        </a:rPr>
                        <a:t>fp</a:t>
                      </a:r>
                      <a:r>
                        <a:rPr lang="en-US" dirty="0">
                          <a:latin typeface="Calibri" charset="0"/>
                          <a:ea typeface="Calibri" charset="0"/>
                          <a:cs typeface="Calibri" charset="0"/>
                        </a:rPr>
                        <a:t>)</a:t>
                      </a:r>
                    </a:p>
                  </a:txBody>
                  <a:tcPr/>
                </a:tc>
                <a:extLst>
                  <a:ext uri="{0D108BD9-81ED-4DB2-BD59-A6C34878D82A}">
                    <a16:rowId xmlns:a16="http://schemas.microsoft.com/office/drawing/2014/main" val="10001"/>
                  </a:ext>
                </a:extLst>
              </a:tr>
              <a:tr h="370840">
                <a:tc>
                  <a:txBody>
                    <a:bodyPr/>
                    <a:lstStyle/>
                    <a:p>
                      <a:r>
                        <a:rPr lang="en-US" dirty="0">
                          <a:latin typeface="Calibri" charset="0"/>
                          <a:ea typeface="Calibri" charset="0"/>
                          <a:cs typeface="Calibri" charset="0"/>
                        </a:rPr>
                        <a:t>Not Retrieved</a:t>
                      </a:r>
                    </a:p>
                  </a:txBody>
                  <a:tcPr/>
                </a:tc>
                <a:tc>
                  <a:txBody>
                    <a:bodyPr/>
                    <a:lstStyle/>
                    <a:p>
                      <a:r>
                        <a:rPr lang="en-US" dirty="0">
                          <a:latin typeface="Calibri" charset="0"/>
                          <a:ea typeface="Calibri" charset="0"/>
                          <a:cs typeface="Calibri" charset="0"/>
                        </a:rPr>
                        <a:t>False</a:t>
                      </a:r>
                      <a:r>
                        <a:rPr lang="en-US" baseline="0" dirty="0">
                          <a:latin typeface="Calibri" charset="0"/>
                          <a:ea typeface="Calibri" charset="0"/>
                          <a:cs typeface="Calibri" charset="0"/>
                        </a:rPr>
                        <a:t> negatives (</a:t>
                      </a:r>
                      <a:r>
                        <a:rPr lang="en-US" baseline="0" dirty="0" err="1">
                          <a:latin typeface="Calibri" charset="0"/>
                          <a:ea typeface="Calibri" charset="0"/>
                          <a:cs typeface="Calibri" charset="0"/>
                        </a:rPr>
                        <a:t>fn</a:t>
                      </a:r>
                      <a:r>
                        <a:rPr lang="en-US" baseline="0" dirty="0">
                          <a:latin typeface="Calibri" charset="0"/>
                          <a:ea typeface="Calibri" charset="0"/>
                          <a:cs typeface="Calibri" charset="0"/>
                        </a:rPr>
                        <a:t>)</a:t>
                      </a:r>
                    </a:p>
                  </a:txBody>
                  <a:tcPr/>
                </a:tc>
                <a:tc>
                  <a:txBody>
                    <a:bodyPr/>
                    <a:lstStyle/>
                    <a:p>
                      <a:r>
                        <a:rPr lang="en-US" dirty="0">
                          <a:latin typeface="Calibri" charset="0"/>
                          <a:ea typeface="Calibri" charset="0"/>
                          <a:cs typeface="Calibri" charset="0"/>
                        </a:rPr>
                        <a:t>True negatives (</a:t>
                      </a:r>
                      <a:r>
                        <a:rPr lang="en-US" dirty="0" err="1">
                          <a:latin typeface="Calibri" charset="0"/>
                          <a:ea typeface="Calibri" charset="0"/>
                          <a:cs typeface="Calibri" charset="0"/>
                        </a:rPr>
                        <a:t>tn</a:t>
                      </a:r>
                      <a:r>
                        <a:rPr lang="en-US" dirty="0">
                          <a:latin typeface="Calibri" charset="0"/>
                          <a:ea typeface="Calibri" charset="0"/>
                          <a:cs typeface="Calibri" charset="0"/>
                        </a:rPr>
                        <a:t>)</a:t>
                      </a:r>
                    </a:p>
                  </a:txBody>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TextBox 6"/>
              <p:cNvSpPr txBox="1"/>
              <p:nvPr/>
            </p:nvSpPr>
            <p:spPr>
              <a:xfrm>
                <a:off x="5457056" y="4769578"/>
                <a:ext cx="4210704" cy="17441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CH" b="0" i="1" smtClean="0">
                          <a:latin typeface="Cambria Math" charset="0"/>
                        </a:rPr>
                        <m:t>𝑅</m:t>
                      </m:r>
                      <m:r>
                        <a:rPr lang="fr-CH" b="0" i="1" smtClean="0">
                          <a:latin typeface="Cambria Math" charset="0"/>
                        </a:rPr>
                        <m:t>=</m:t>
                      </m:r>
                      <m:f>
                        <m:fPr>
                          <m:ctrlPr>
                            <a:rPr lang="fr-CH" b="0" i="1" smtClean="0">
                              <a:latin typeface="Cambria Math" panose="02040503050406030204" pitchFamily="18" charset="0"/>
                            </a:rPr>
                          </m:ctrlPr>
                        </m:fPr>
                        <m:num>
                          <m:r>
                            <a:rPr lang="fr-CH" b="0" i="1" smtClean="0">
                              <a:latin typeface="Cambria Math" charset="0"/>
                            </a:rPr>
                            <m:t>𝑡𝑝</m:t>
                          </m:r>
                        </m:num>
                        <m:den>
                          <m:r>
                            <a:rPr lang="fr-CH" b="0" i="1" smtClean="0">
                              <a:latin typeface="Cambria Math" charset="0"/>
                            </a:rPr>
                            <m:t>𝑡𝑝</m:t>
                          </m:r>
                          <m:r>
                            <a:rPr lang="fr-CH" b="0" i="1" smtClean="0">
                              <a:latin typeface="Cambria Math" charset="0"/>
                            </a:rPr>
                            <m:t>+</m:t>
                          </m:r>
                          <m:r>
                            <a:rPr lang="fr-CH" b="0" i="1" smtClean="0">
                              <a:latin typeface="Cambria Math" charset="0"/>
                            </a:rPr>
                            <m:t>𝑓𝑛</m:t>
                          </m:r>
                        </m:den>
                      </m:f>
                      <m:r>
                        <a:rPr lang="fr-CH" b="0" i="1" smtClean="0">
                          <a:latin typeface="Cambria Math" charset="0"/>
                        </a:rPr>
                        <m:t>=</m:t>
                      </m:r>
                      <m:r>
                        <a:rPr lang="fr-CH" b="0" i="1" smtClean="0">
                          <a:latin typeface="Cambria Math" charset="0"/>
                        </a:rPr>
                        <m:t>𝑃</m:t>
                      </m:r>
                      <m:d>
                        <m:dPr>
                          <m:ctrlPr>
                            <a:rPr lang="fr-CH" b="0" i="1" smtClean="0">
                              <a:latin typeface="Cambria Math" panose="02040503050406030204" pitchFamily="18" charset="0"/>
                            </a:rPr>
                          </m:ctrlPr>
                        </m:dPr>
                        <m:e>
                          <m:r>
                            <a:rPr lang="fr-CH" b="0" i="1" smtClean="0">
                              <a:latin typeface="Cambria Math" charset="0"/>
                            </a:rPr>
                            <m:t>𝑟𝑒𝑡𝑟𝑖𝑒𝑣𝑒𝑑</m:t>
                          </m:r>
                        </m:e>
                        <m:e>
                          <m:r>
                            <a:rPr lang="fr-CH" b="0" i="1" smtClean="0">
                              <a:latin typeface="Cambria Math" charset="0"/>
                            </a:rPr>
                            <m:t>𝑟𝑒𝑙𝑒𝑣𝑎𝑛𝑡</m:t>
                          </m:r>
                        </m:e>
                      </m:d>
                    </m:oMath>
                  </m:oMathPara>
                </a14:m>
                <a:endParaRPr lang="fr-CH" b="0" dirty="0"/>
              </a:p>
              <a:p>
                <a:endParaRPr lang="fr-CH" b="0" dirty="0"/>
              </a:p>
              <a:p>
                <a:pPr/>
                <a14:m>
                  <m:oMathPara xmlns:m="http://schemas.openxmlformats.org/officeDocument/2006/math">
                    <m:oMathParaPr>
                      <m:jc m:val="centerGroup"/>
                    </m:oMathParaPr>
                    <m:oMath xmlns:m="http://schemas.openxmlformats.org/officeDocument/2006/math">
                      <m:r>
                        <a:rPr lang="fr-CH" b="0" i="1" smtClean="0">
                          <a:latin typeface="Cambria Math" charset="0"/>
                        </a:rPr>
                        <m:t>𝑃</m:t>
                      </m:r>
                      <m:r>
                        <a:rPr lang="fr-CH" i="1">
                          <a:latin typeface="Cambria Math" charset="0"/>
                        </a:rPr>
                        <m:t>=</m:t>
                      </m:r>
                      <m:f>
                        <m:fPr>
                          <m:ctrlPr>
                            <a:rPr lang="fr-CH" i="1">
                              <a:latin typeface="Cambria Math" panose="02040503050406030204" pitchFamily="18" charset="0"/>
                            </a:rPr>
                          </m:ctrlPr>
                        </m:fPr>
                        <m:num>
                          <m:r>
                            <a:rPr lang="fr-CH" i="1">
                              <a:latin typeface="Cambria Math" charset="0"/>
                            </a:rPr>
                            <m:t>𝑡𝑝</m:t>
                          </m:r>
                        </m:num>
                        <m:den>
                          <m:r>
                            <a:rPr lang="fr-CH" i="1">
                              <a:latin typeface="Cambria Math" charset="0"/>
                            </a:rPr>
                            <m:t>𝑡𝑝</m:t>
                          </m:r>
                          <m:r>
                            <a:rPr lang="fr-CH" i="1">
                              <a:latin typeface="Cambria Math" charset="0"/>
                            </a:rPr>
                            <m:t>+</m:t>
                          </m:r>
                          <m:r>
                            <a:rPr lang="fr-CH" i="1">
                              <a:latin typeface="Cambria Math" charset="0"/>
                            </a:rPr>
                            <m:t>𝑓𝑝</m:t>
                          </m:r>
                        </m:den>
                      </m:f>
                      <m:r>
                        <a:rPr lang="fr-CH" i="1">
                          <a:latin typeface="Cambria Math" charset="0"/>
                        </a:rPr>
                        <m:t>=</m:t>
                      </m:r>
                      <m:r>
                        <a:rPr lang="fr-CH" i="1">
                          <a:latin typeface="Cambria Math" charset="0"/>
                        </a:rPr>
                        <m:t>𝑃</m:t>
                      </m:r>
                      <m:r>
                        <a:rPr lang="fr-CH" i="1">
                          <a:latin typeface="Cambria Math" charset="0"/>
                        </a:rPr>
                        <m:t>(</m:t>
                      </m:r>
                      <m:r>
                        <a:rPr lang="fr-CH" b="0" i="1" smtClean="0">
                          <a:latin typeface="Cambria Math" charset="0"/>
                        </a:rPr>
                        <m:t>𝑟𝑒𝑙𝑒𝑣𝑎𝑛𝑡</m:t>
                      </m:r>
                      <m:r>
                        <a:rPr lang="fr-CH" i="1">
                          <a:latin typeface="Cambria Math" charset="0"/>
                        </a:rPr>
                        <m:t>|</m:t>
                      </m:r>
                      <m:r>
                        <a:rPr lang="fr-CH" b="0" i="1" smtClean="0">
                          <a:latin typeface="Cambria Math" charset="0"/>
                        </a:rPr>
                        <m:t>𝑟𝑒𝑡𝑟𝑖𝑒𝑣𝑒𝑑</m:t>
                      </m:r>
                      <m:r>
                        <a:rPr lang="fr-CH" i="1">
                          <a:latin typeface="Cambria Math" charset="0"/>
                        </a:rPr>
                        <m:t>)</m:t>
                      </m:r>
                    </m:oMath>
                  </m:oMathPara>
                </a14:m>
                <a:endParaRPr lang="en-US" dirty="0"/>
              </a:p>
              <a:p>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457056" y="4769578"/>
                <a:ext cx="4210704" cy="1744195"/>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973769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p:txBody>
          <a:bodyPr/>
          <a:lstStyle/>
          <a:p>
            <a:pPr eaLnBrk="1" hangingPunct="1"/>
            <a:r>
              <a:rPr lang="en-US">
                <a:latin typeface="Calibri" charset="0"/>
                <a:ea typeface="ＭＳ Ｐゴシック" charset="0"/>
              </a:rPr>
              <a:t>Recall and Precision – A Tradeoff</a:t>
            </a:r>
          </a:p>
        </p:txBody>
      </p:sp>
      <p:sp>
        <p:nvSpPr>
          <p:cNvPr id="44034" name="Content Placeholder 2"/>
          <p:cNvSpPr>
            <a:spLocks noGrp="1"/>
          </p:cNvSpPr>
          <p:nvPr>
            <p:ph idx="1"/>
          </p:nvPr>
        </p:nvSpPr>
        <p:spPr/>
        <p:txBody>
          <a:bodyPr/>
          <a:lstStyle/>
          <a:p>
            <a:pPr marL="0" indent="0" algn="just" eaLnBrk="1" hangingPunct="1"/>
            <a:r>
              <a:rPr lang="en-US" sz="2400" dirty="0">
                <a:latin typeface="Calibri" charset="0"/>
                <a:ea typeface="ＭＳ Ｐゴシック" charset="0"/>
              </a:rPr>
              <a:t>Suppose you search for </a:t>
            </a:r>
            <a:r>
              <a:rPr lang="ja-JP" altLang="en-US" sz="2400" dirty="0">
                <a:latin typeface="Calibri" charset="0"/>
                <a:ea typeface="ＭＳ Ｐゴシック" charset="0"/>
              </a:rPr>
              <a:t>“</a:t>
            </a:r>
            <a:r>
              <a:rPr lang="en-US" altLang="ja-JP" sz="2400" dirty="0">
                <a:latin typeface="Calibri" charset="0"/>
                <a:ea typeface="ＭＳ Ｐゴシック" charset="0"/>
              </a:rPr>
              <a:t>Theory of Relativity</a:t>
            </a:r>
            <a:r>
              <a:rPr lang="ja-JP" altLang="en-US" sz="2400" dirty="0">
                <a:latin typeface="Calibri" charset="0"/>
                <a:ea typeface="ＭＳ Ｐゴシック" charset="0"/>
              </a:rPr>
              <a:t>”</a:t>
            </a:r>
            <a:r>
              <a:rPr lang="en-US" altLang="ja-JP" sz="2400" dirty="0">
                <a:latin typeface="Calibri" charset="0"/>
                <a:ea typeface="ＭＳ Ｐゴシック" charset="0"/>
              </a:rPr>
              <a:t>. </a:t>
            </a:r>
          </a:p>
          <a:p>
            <a:pPr marL="0" indent="0" algn="just" eaLnBrk="1" hangingPunct="1"/>
            <a:endParaRPr lang="en-US" altLang="ja-JP" sz="2400" dirty="0">
              <a:latin typeface="Calibri" charset="0"/>
              <a:ea typeface="ＭＳ Ｐゴシック" charset="0"/>
            </a:endParaRPr>
          </a:p>
          <a:p>
            <a:pPr marL="0" indent="0" algn="just" eaLnBrk="1" hangingPunct="1"/>
            <a:r>
              <a:rPr lang="en-US" altLang="ja-JP" sz="2400" dirty="0">
                <a:latin typeface="Calibri" charset="0"/>
                <a:ea typeface="ＭＳ Ｐゴシック" charset="0"/>
              </a:rPr>
              <a:t>Optimizing recall: retrieve all pages mentioning “theory” and “</a:t>
            </a:r>
            <a:r>
              <a:rPr lang="en-US" altLang="ja-JP" sz="2400" dirty="0" err="1">
                <a:latin typeface="Calibri" charset="0"/>
                <a:ea typeface="ＭＳ Ｐゴシック" charset="0"/>
              </a:rPr>
              <a:t>relativ</a:t>
            </a:r>
            <a:r>
              <a:rPr lang="en-US" altLang="ja-JP" sz="2400" dirty="0">
                <a:latin typeface="Calibri" charset="0"/>
                <a:ea typeface="ＭＳ Ｐゴシック" charset="0"/>
              </a:rPr>
              <a:t>*” </a:t>
            </a:r>
          </a:p>
          <a:p>
            <a:pPr algn="just" eaLnBrk="1" hangingPunct="1">
              <a:buFont typeface="Arial" panose="020B0604020202020204" pitchFamily="34" charset="0"/>
              <a:buChar char="•"/>
            </a:pPr>
            <a:r>
              <a:rPr lang="en-US" altLang="ja-JP" sz="2400" dirty="0">
                <a:latin typeface="Calibri" charset="0"/>
                <a:ea typeface="ＭＳ Ｐゴシック" charset="0"/>
              </a:rPr>
              <a:t>We will have probably most documents talking about the topic</a:t>
            </a:r>
          </a:p>
          <a:p>
            <a:pPr algn="just" eaLnBrk="1" hangingPunct="1">
              <a:buFont typeface="Arial" panose="020B0604020202020204" pitchFamily="34" charset="0"/>
              <a:buChar char="•"/>
            </a:pPr>
            <a:r>
              <a:rPr lang="en-US" altLang="ja-JP" sz="2400" dirty="0">
                <a:latin typeface="Calibri" charset="0"/>
                <a:ea typeface="ＭＳ Ｐゴシック" charset="0"/>
              </a:rPr>
              <a:t>We might have results such as, “In theory, I feel relatively good”, “Relative to the theory of evolution …” etc.</a:t>
            </a:r>
          </a:p>
          <a:p>
            <a:pPr marL="0" indent="0" algn="just" eaLnBrk="1" hangingPunct="1"/>
            <a:r>
              <a:rPr lang="en-US" altLang="ja-JP" sz="2400" dirty="0">
                <a:latin typeface="Calibri" charset="0"/>
                <a:ea typeface="ＭＳ Ｐゴシック" charset="0"/>
              </a:rPr>
              <a:t>Optimizing precision: retrieve all pages mentioning “relativity theory” and “expanding universe”</a:t>
            </a:r>
          </a:p>
          <a:p>
            <a:pPr algn="just" eaLnBrk="1" hangingPunct="1">
              <a:buFont typeface="Arial" panose="020B0604020202020204" pitchFamily="34" charset="0"/>
              <a:buChar char="•"/>
            </a:pPr>
            <a:r>
              <a:rPr lang="en-US" altLang="ja-JP" sz="2400" dirty="0">
                <a:latin typeface="Calibri" charset="0"/>
                <a:ea typeface="ＭＳ Ｐゴシック" charset="0"/>
              </a:rPr>
              <a:t>Most likely all results are relevant</a:t>
            </a:r>
          </a:p>
          <a:p>
            <a:pPr algn="just" eaLnBrk="1" hangingPunct="1">
              <a:buFont typeface="Arial" panose="020B0604020202020204" pitchFamily="34" charset="0"/>
              <a:buChar char="•"/>
            </a:pPr>
            <a:r>
              <a:rPr lang="en-US" altLang="ja-JP" sz="2400" dirty="0">
                <a:latin typeface="Calibri" charset="0"/>
                <a:ea typeface="ＭＳ Ｐゴシック" charset="0"/>
              </a:rPr>
              <a:t>But we might miss “the theory of relativity by Einstein”</a:t>
            </a:r>
          </a:p>
          <a:p>
            <a:pPr marL="0" indent="0" algn="just" eaLnBrk="1" hangingPunct="1"/>
            <a:endParaRPr lang="en-US" altLang="ja-JP" sz="2400" dirty="0">
              <a:latin typeface="Calibri" charset="0"/>
              <a:ea typeface="ＭＳ Ｐゴシック" charset="0"/>
            </a:endParaRPr>
          </a:p>
          <a:p>
            <a:pPr marL="0" indent="0" algn="just" eaLnBrk="1" hangingPunct="1"/>
            <a:r>
              <a:rPr lang="en-US" altLang="ja-JP" sz="2400" dirty="0">
                <a:latin typeface="Calibri" charset="0"/>
                <a:ea typeface="ＭＳ Ｐゴシック" charset="0"/>
              </a:rPr>
              <a:t>Thus, high recall hurts precision and vice versa</a:t>
            </a:r>
          </a:p>
          <a:p>
            <a:pPr marL="0" indent="0" algn="just" eaLnBrk="1" hangingPunct="1"/>
            <a:endParaRPr lang="en-US" sz="1800" dirty="0">
              <a:latin typeface="Calibri" charset="0"/>
              <a:ea typeface="ＭＳ Ｐゴシック" charset="0"/>
            </a:endParaRPr>
          </a:p>
        </p:txBody>
      </p:sp>
      <p:sp>
        <p:nvSpPr>
          <p:cNvPr id="44035"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©2024, Karl Aberer, EPFL-IC, Laboratoire de systèmes d'informations répartis </a:t>
            </a:r>
            <a:endParaRPr lang="en-GB" sz="900">
              <a:latin typeface="Verdana" charset="0"/>
              <a:cs typeface="Calibri" charset="0"/>
            </a:endParaRPr>
          </a:p>
        </p:txBody>
      </p:sp>
    </p:spTree>
    <p:extLst>
      <p:ext uri="{BB962C8B-B14F-4D97-AF65-F5344CB8AC3E}">
        <p14:creationId xmlns:p14="http://schemas.microsoft.com/office/powerpoint/2010/main" val="34654837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Combined Measures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r>
                  <a:rPr lang="en-US" dirty="0"/>
                  <a:t>Sometimes we want to characterize the performance of a retrieval system by one number</a:t>
                </a:r>
              </a:p>
              <a:p>
                <a:pPr marL="0" indent="0"/>
                <a:r>
                  <a:rPr lang="en-US" dirty="0"/>
                  <a:t>F-Measure: weighted harmonic mean</a:t>
                </a:r>
              </a:p>
              <a:p>
                <a:pPr marL="0" indent="0"/>
                <a:endParaRPr lang="en-US" dirty="0"/>
              </a:p>
              <a:p>
                <a:pPr marL="0" indent="0"/>
                <a14:m>
                  <m:oMathPara xmlns:m="http://schemas.openxmlformats.org/officeDocument/2006/math">
                    <m:oMathParaPr>
                      <m:jc m:val="centerGroup"/>
                    </m:oMathParaPr>
                    <m:oMath xmlns:m="http://schemas.openxmlformats.org/officeDocument/2006/math">
                      <m:r>
                        <a:rPr lang="fr-CH" b="0" i="1" smtClean="0">
                          <a:latin typeface="Cambria Math" charset="0"/>
                        </a:rPr>
                        <m:t>𝐹</m:t>
                      </m:r>
                      <m:r>
                        <a:rPr lang="fr-CH" b="0" i="1" smtClean="0">
                          <a:latin typeface="Cambria Math" charset="0"/>
                        </a:rPr>
                        <m:t>=</m:t>
                      </m:r>
                      <m:f>
                        <m:fPr>
                          <m:ctrlPr>
                            <a:rPr lang="fr-CH" b="0" i="1" smtClean="0">
                              <a:latin typeface="Cambria Math" panose="02040503050406030204" pitchFamily="18" charset="0"/>
                            </a:rPr>
                          </m:ctrlPr>
                        </m:fPr>
                        <m:num>
                          <m:r>
                            <a:rPr lang="fr-CH" b="0" i="1" smtClean="0">
                              <a:latin typeface="Cambria Math" charset="0"/>
                            </a:rPr>
                            <m:t>1</m:t>
                          </m:r>
                        </m:num>
                        <m:den>
                          <m:r>
                            <a:rPr lang="fr-CH" b="0" i="1" smtClean="0">
                              <a:latin typeface="Cambria Math" charset="0"/>
                              <a:ea typeface="Cambria Math" charset="0"/>
                              <a:cs typeface="Cambria Math" charset="0"/>
                            </a:rPr>
                            <m:t>𝛼</m:t>
                          </m:r>
                          <m:f>
                            <m:fPr>
                              <m:ctrlPr>
                                <a:rPr lang="fr-CH" b="0" i="1" smtClean="0">
                                  <a:latin typeface="Cambria Math" panose="02040503050406030204" pitchFamily="18" charset="0"/>
                                  <a:ea typeface="Cambria Math" charset="0"/>
                                  <a:cs typeface="Cambria Math" charset="0"/>
                                </a:rPr>
                              </m:ctrlPr>
                            </m:fPr>
                            <m:num>
                              <m:r>
                                <a:rPr lang="fr-CH" b="0" i="1" smtClean="0">
                                  <a:latin typeface="Cambria Math" charset="0"/>
                                  <a:ea typeface="Cambria Math" charset="0"/>
                                  <a:cs typeface="Cambria Math" charset="0"/>
                                </a:rPr>
                                <m:t>1</m:t>
                              </m:r>
                            </m:num>
                            <m:den>
                              <m:r>
                                <a:rPr lang="fr-CH" b="0" i="1" smtClean="0">
                                  <a:latin typeface="Cambria Math" charset="0"/>
                                  <a:ea typeface="Cambria Math" charset="0"/>
                                  <a:cs typeface="Cambria Math" charset="0"/>
                                </a:rPr>
                                <m:t>𝑃</m:t>
                              </m:r>
                            </m:den>
                          </m:f>
                          <m:r>
                            <a:rPr lang="fr-CH" b="0" i="1" smtClean="0">
                              <a:latin typeface="Cambria Math" charset="0"/>
                              <a:ea typeface="Cambria Math" charset="0"/>
                              <a:cs typeface="Cambria Math" charset="0"/>
                            </a:rPr>
                            <m:t>+(1−</m:t>
                          </m:r>
                          <m:r>
                            <a:rPr lang="fr-CH" b="0" i="1" smtClean="0">
                              <a:latin typeface="Cambria Math" charset="0"/>
                              <a:ea typeface="Cambria Math" charset="0"/>
                              <a:cs typeface="Cambria Math" charset="0"/>
                            </a:rPr>
                            <m:t>𝛼</m:t>
                          </m:r>
                          <m:r>
                            <a:rPr lang="fr-CH" b="0" i="1" smtClean="0">
                              <a:latin typeface="Cambria Math" charset="0"/>
                              <a:ea typeface="Cambria Math" charset="0"/>
                              <a:cs typeface="Cambria Math" charset="0"/>
                            </a:rPr>
                            <m:t>)</m:t>
                          </m:r>
                          <m:f>
                            <m:fPr>
                              <m:ctrlPr>
                                <a:rPr lang="fr-CH" b="0" i="1" smtClean="0">
                                  <a:latin typeface="Cambria Math" panose="02040503050406030204" pitchFamily="18" charset="0"/>
                                  <a:ea typeface="Cambria Math" charset="0"/>
                                  <a:cs typeface="Cambria Math" charset="0"/>
                                </a:rPr>
                              </m:ctrlPr>
                            </m:fPr>
                            <m:num>
                              <m:r>
                                <a:rPr lang="fr-CH" b="0" i="1" smtClean="0">
                                  <a:latin typeface="Cambria Math" charset="0"/>
                                  <a:ea typeface="Cambria Math" charset="0"/>
                                  <a:cs typeface="Cambria Math" charset="0"/>
                                </a:rPr>
                                <m:t>1</m:t>
                              </m:r>
                            </m:num>
                            <m:den>
                              <m:r>
                                <a:rPr lang="fr-CH" b="0" i="1" smtClean="0">
                                  <a:latin typeface="Cambria Math" charset="0"/>
                                  <a:ea typeface="Cambria Math" charset="0"/>
                                  <a:cs typeface="Cambria Math" charset="0"/>
                                </a:rPr>
                                <m:t>𝑅</m:t>
                              </m:r>
                            </m:den>
                          </m:f>
                        </m:den>
                      </m:f>
                      <m:r>
                        <a:rPr lang="fr-CH" b="0" i="1" smtClean="0">
                          <a:latin typeface="Cambria Math" charset="0"/>
                        </a:rPr>
                        <m:t>,  </m:t>
                      </m:r>
                      <m:r>
                        <a:rPr lang="fr-CH" b="0" i="1" smtClean="0">
                          <a:latin typeface="Cambria Math" charset="0"/>
                          <a:ea typeface="Cambria Math" charset="0"/>
                          <a:cs typeface="Cambria Math" charset="0"/>
                        </a:rPr>
                        <m:t>𝛼𝜖</m:t>
                      </m:r>
                      <m:r>
                        <a:rPr lang="fr-CH" b="0" i="1" smtClean="0">
                          <a:latin typeface="Cambria Math" charset="0"/>
                          <a:ea typeface="Cambria Math" charset="0"/>
                          <a:cs typeface="Cambria Math" charset="0"/>
                        </a:rPr>
                        <m:t>[0,1]</m:t>
                      </m:r>
                    </m:oMath>
                  </m:oMathPara>
                </a14:m>
                <a:endParaRPr lang="en-US" dirty="0"/>
              </a:p>
              <a:p>
                <a:pPr marL="0" indent="0"/>
                <a:endParaRPr lang="en-US" dirty="0"/>
              </a:p>
              <a:p>
                <a:pPr marL="0" indent="0"/>
                <a:r>
                  <a:rPr lang="en-US" dirty="0"/>
                  <a:t>F1: balanced F-Measure with </a:t>
                </a:r>
                <a14:m>
                  <m:oMath xmlns:m="http://schemas.openxmlformats.org/officeDocument/2006/math">
                    <m:r>
                      <a:rPr lang="en-US" i="1" smtClean="0">
                        <a:latin typeface="Cambria Math" charset="0"/>
                        <a:ea typeface="Cambria Math" charset="0"/>
                        <a:cs typeface="Cambria Math" charset="0"/>
                      </a:rPr>
                      <m:t>𝛼</m:t>
                    </m:r>
                    <m:r>
                      <a:rPr lang="fr-CH" b="0" i="1" smtClean="0">
                        <a:latin typeface="Cambria Math" charset="0"/>
                        <a:ea typeface="Cambria Math" charset="0"/>
                        <a:cs typeface="Cambria Math" charset="0"/>
                      </a:rPr>
                      <m:t>=</m:t>
                    </m:r>
                    <m:f>
                      <m:fPr>
                        <m:ctrlPr>
                          <a:rPr lang="fr-CH" b="0" i="1" smtClean="0">
                            <a:latin typeface="Cambria Math" panose="02040503050406030204" pitchFamily="18" charset="0"/>
                            <a:ea typeface="Cambria Math" charset="0"/>
                            <a:cs typeface="Cambria Math" charset="0"/>
                          </a:rPr>
                        </m:ctrlPr>
                      </m:fPr>
                      <m:num>
                        <m:r>
                          <a:rPr lang="fr-CH" b="0" i="1" smtClean="0">
                            <a:latin typeface="Cambria Math" charset="0"/>
                            <a:ea typeface="Cambria Math" charset="0"/>
                            <a:cs typeface="Cambria Math" charset="0"/>
                          </a:rPr>
                          <m:t>1</m:t>
                        </m:r>
                      </m:num>
                      <m:den>
                        <m:r>
                          <a:rPr lang="fr-CH" b="0" i="1" smtClean="0">
                            <a:latin typeface="Cambria Math" charset="0"/>
                            <a:ea typeface="Cambria Math" charset="0"/>
                            <a:cs typeface="Cambria Math" charset="0"/>
                          </a:rPr>
                          <m:t>2</m:t>
                        </m:r>
                      </m:den>
                    </m:f>
                  </m:oMath>
                </a14:m>
                <a:r>
                  <a:rPr lang="en-US" dirty="0"/>
                  <a:t>: </a:t>
                </a:r>
                <a14:m>
                  <m:oMath xmlns:m="http://schemas.openxmlformats.org/officeDocument/2006/math">
                    <m:r>
                      <a:rPr lang="fr-CH" b="0" i="0" smtClean="0">
                        <a:latin typeface="Cambria Math" charset="0"/>
                      </a:rPr>
                      <m:t>      </m:t>
                    </m:r>
                    <m:r>
                      <a:rPr lang="fr-CH" b="0" i="1" smtClean="0">
                        <a:latin typeface="Cambria Math" charset="0"/>
                      </a:rPr>
                      <m:t>𝐹</m:t>
                    </m:r>
                    <m:r>
                      <a:rPr lang="fr-CH" b="0" i="1" smtClean="0">
                        <a:latin typeface="Cambria Math" charset="0"/>
                      </a:rPr>
                      <m:t>1=</m:t>
                    </m:r>
                    <m:f>
                      <m:fPr>
                        <m:ctrlPr>
                          <a:rPr lang="fr-CH" b="0" i="1" smtClean="0">
                            <a:latin typeface="Cambria Math" panose="02040503050406030204" pitchFamily="18" charset="0"/>
                          </a:rPr>
                        </m:ctrlPr>
                      </m:fPr>
                      <m:num>
                        <m:r>
                          <a:rPr lang="fr-CH" b="0" i="1" smtClean="0">
                            <a:latin typeface="Cambria Math" charset="0"/>
                          </a:rPr>
                          <m:t>2</m:t>
                        </m:r>
                        <m:r>
                          <a:rPr lang="fr-CH" b="0" i="1" smtClean="0">
                            <a:latin typeface="Cambria Math" charset="0"/>
                          </a:rPr>
                          <m:t>𝑃𝑅</m:t>
                        </m:r>
                      </m:num>
                      <m:den>
                        <m:r>
                          <a:rPr lang="fr-CH" b="0" i="1" smtClean="0">
                            <a:latin typeface="Cambria Math" charset="0"/>
                          </a:rPr>
                          <m:t>𝑃</m:t>
                        </m:r>
                        <m:r>
                          <a:rPr lang="fr-CH" b="0" i="1" smtClean="0">
                            <a:latin typeface="Cambria Math" charset="0"/>
                          </a:rPr>
                          <m:t>+</m:t>
                        </m:r>
                        <m:r>
                          <a:rPr lang="fr-CH" b="0" i="1" smtClean="0">
                            <a:latin typeface="Cambria Math" charset="0"/>
                          </a:rPr>
                          <m:t>𝑅</m:t>
                        </m:r>
                      </m:den>
                    </m:f>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762" t="-1576" r="-2507" b="-727"/>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pPr>
              <a:defRPr/>
            </a:pPr>
            <a:r>
              <a:rPr lang="fr-CH"/>
              <a:t>©2024, Karl Aberer, EPFL-IC, Laboratoire de systèmes d'informations répartis </a:t>
            </a:r>
            <a:endParaRPr lang="en-GB"/>
          </a:p>
        </p:txBody>
      </p:sp>
    </p:spTree>
    <p:extLst>
      <p:ext uri="{BB962C8B-B14F-4D97-AF65-F5344CB8AC3E}">
        <p14:creationId xmlns:p14="http://schemas.microsoft.com/office/powerpoint/2010/main" val="22163947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Accuracy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GB" dirty="0"/>
              </a:p>
              <a:p>
                <a:pPr/>
                <a14:m>
                  <m:oMathPara xmlns:m="http://schemas.openxmlformats.org/officeDocument/2006/math">
                    <m:oMathParaPr>
                      <m:jc m:val="centerGroup"/>
                    </m:oMathParaPr>
                    <m:oMath xmlns:m="http://schemas.openxmlformats.org/officeDocument/2006/math">
                      <m:r>
                        <a:rPr lang="fr-CH" b="0" i="1" smtClean="0">
                          <a:latin typeface="Cambria Math" panose="02040503050406030204" pitchFamily="18" charset="0"/>
                        </a:rPr>
                        <m:t>𝐴</m:t>
                      </m:r>
                      <m:r>
                        <a:rPr lang="fr-CH" b="0" i="1" smtClean="0">
                          <a:latin typeface="Cambria Math" panose="02040503050406030204" pitchFamily="18" charset="0"/>
                        </a:rPr>
                        <m:t>=</m:t>
                      </m:r>
                      <m:f>
                        <m:fPr>
                          <m:ctrlPr>
                            <a:rPr lang="fr-CH" b="0" i="1" smtClean="0">
                              <a:latin typeface="Cambria Math" panose="02040503050406030204" pitchFamily="18" charset="0"/>
                            </a:rPr>
                          </m:ctrlPr>
                        </m:fPr>
                        <m:num>
                          <m:r>
                            <a:rPr lang="fr-CH" b="0" i="1" smtClean="0">
                              <a:latin typeface="Cambria Math" panose="02040503050406030204" pitchFamily="18" charset="0"/>
                            </a:rPr>
                            <m:t>𝑡𝑝</m:t>
                          </m:r>
                          <m:r>
                            <a:rPr lang="fr-CH" b="0" i="1" smtClean="0">
                              <a:latin typeface="Cambria Math" panose="02040503050406030204" pitchFamily="18" charset="0"/>
                            </a:rPr>
                            <m:t>+</m:t>
                          </m:r>
                          <m:r>
                            <a:rPr lang="fr-CH" b="0" i="1" smtClean="0">
                              <a:latin typeface="Cambria Math" panose="02040503050406030204" pitchFamily="18" charset="0"/>
                            </a:rPr>
                            <m:t>𝑡𝑛</m:t>
                          </m:r>
                        </m:num>
                        <m:den>
                          <m:r>
                            <a:rPr lang="fr-CH" b="0" i="1" smtClean="0">
                              <a:latin typeface="Cambria Math" panose="02040503050406030204" pitchFamily="18" charset="0"/>
                            </a:rPr>
                            <m:t>𝑡𝑝</m:t>
                          </m:r>
                          <m:r>
                            <a:rPr lang="fr-CH" b="0" i="1" smtClean="0">
                              <a:latin typeface="Cambria Math" panose="02040503050406030204" pitchFamily="18" charset="0"/>
                            </a:rPr>
                            <m:t>+</m:t>
                          </m:r>
                          <m:r>
                            <a:rPr lang="fr-CH" b="0" i="1" smtClean="0">
                              <a:latin typeface="Cambria Math" panose="02040503050406030204" pitchFamily="18" charset="0"/>
                            </a:rPr>
                            <m:t>𝑡𝑛</m:t>
                          </m:r>
                          <m:r>
                            <a:rPr lang="fr-CH" b="0" i="1" smtClean="0">
                              <a:latin typeface="Cambria Math" panose="02040503050406030204" pitchFamily="18" charset="0"/>
                            </a:rPr>
                            <m:t>+</m:t>
                          </m:r>
                          <m:r>
                            <a:rPr lang="fr-CH" b="0" i="1" smtClean="0">
                              <a:latin typeface="Cambria Math" panose="02040503050406030204" pitchFamily="18" charset="0"/>
                            </a:rPr>
                            <m:t>𝑓𝑝</m:t>
                          </m:r>
                          <m:r>
                            <a:rPr lang="fr-CH" b="0" i="1" smtClean="0">
                              <a:latin typeface="Cambria Math" panose="02040503050406030204" pitchFamily="18" charset="0"/>
                            </a:rPr>
                            <m:t>+</m:t>
                          </m:r>
                          <m:r>
                            <a:rPr lang="fr-CH" b="0" i="1" smtClean="0">
                              <a:latin typeface="Cambria Math" panose="02040503050406030204" pitchFamily="18" charset="0"/>
                            </a:rPr>
                            <m:t>𝑓𝑛</m:t>
                          </m:r>
                        </m:den>
                      </m:f>
                      <m:r>
                        <a:rPr lang="fr-CH" b="0" i="1" smtClean="0">
                          <a:latin typeface="Cambria Math" panose="02040503050406030204" pitchFamily="18" charset="0"/>
                        </a:rPr>
                        <m:t>=</m:t>
                      </m:r>
                      <m:f>
                        <m:fPr>
                          <m:ctrlPr>
                            <a:rPr lang="fr-CH" b="0" i="1" smtClean="0">
                              <a:latin typeface="Cambria Math" panose="02040503050406030204" pitchFamily="18" charset="0"/>
                            </a:rPr>
                          </m:ctrlPr>
                        </m:fPr>
                        <m:num>
                          <m:r>
                            <a:rPr lang="fr-CH" b="0" i="1" smtClean="0">
                              <a:latin typeface="Cambria Math" panose="02040503050406030204" pitchFamily="18" charset="0"/>
                            </a:rPr>
                            <m:t>𝑡𝑝</m:t>
                          </m:r>
                          <m:r>
                            <a:rPr lang="fr-CH" b="0" i="1" smtClean="0">
                              <a:latin typeface="Cambria Math" panose="02040503050406030204" pitchFamily="18" charset="0"/>
                            </a:rPr>
                            <m:t>+</m:t>
                          </m:r>
                          <m:r>
                            <a:rPr lang="fr-CH" b="0" i="1" smtClean="0">
                              <a:latin typeface="Cambria Math" panose="02040503050406030204" pitchFamily="18" charset="0"/>
                            </a:rPr>
                            <m:t>𝑡𝑛</m:t>
                          </m:r>
                        </m:num>
                        <m:den>
                          <m:r>
                            <a:rPr lang="fr-CH" b="0" i="1" smtClean="0">
                              <a:latin typeface="Cambria Math" panose="02040503050406030204" pitchFamily="18" charset="0"/>
                            </a:rPr>
                            <m:t>𝑛</m:t>
                          </m:r>
                        </m:den>
                      </m:f>
                    </m:oMath>
                  </m:oMathPara>
                </a14:m>
                <a:endParaRPr lang="en-GB" dirty="0"/>
              </a:p>
              <a:p>
                <a:endParaRPr lang="en-GB" dirty="0"/>
              </a:p>
              <a:p>
                <a:endParaRPr lang="en-GB" dirty="0"/>
              </a:p>
              <a:p>
                <a:r>
                  <a:rPr lang="en-GB" dirty="0"/>
                  <a:t>Appropriate metric when </a:t>
                </a:r>
              </a:p>
              <a:p>
                <a:pPr marL="1200150" lvl="1" indent="-457200">
                  <a:buFont typeface="Lucida Grande"/>
                  <a:buChar char="-"/>
                </a:pPr>
                <a:r>
                  <a:rPr lang="en-GB" dirty="0"/>
                  <a:t>Classes are not skewed</a:t>
                </a:r>
              </a:p>
              <a:p>
                <a:pPr marL="1200150" lvl="1" indent="-457200">
                  <a:buFont typeface="Lucida Grande"/>
                  <a:buChar char="-"/>
                </a:pPr>
                <a:r>
                  <a:rPr lang="en-GB" dirty="0"/>
                  <a:t>Errors have the same importance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693"/>
                </a:stretch>
              </a:blipFill>
            </p:spPr>
            <p:txBody>
              <a:bodyPr/>
              <a:lstStyle/>
              <a:p>
                <a:r>
                  <a:rPr lang="en-CH">
                    <a:noFill/>
                  </a:rPr>
                  <a:t> </a:t>
                </a:r>
              </a:p>
            </p:txBody>
          </p:sp>
        </mc:Fallback>
      </mc:AlternateContent>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7520908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Accuracy - Pitfall</a:t>
            </a:r>
          </a:p>
        </p:txBody>
      </p:sp>
      <p:sp>
        <p:nvSpPr>
          <p:cNvPr id="3" name="Content Placeholder 2"/>
          <p:cNvSpPr>
            <a:spLocks noGrp="1"/>
          </p:cNvSpPr>
          <p:nvPr>
            <p:ph idx="1"/>
          </p:nvPr>
        </p:nvSpPr>
        <p:spPr/>
        <p:txBody>
          <a:bodyPr/>
          <a:lstStyle/>
          <a:p>
            <a:pPr marL="514350" indent="-514350">
              <a:buFont typeface="Arial"/>
              <a:buChar char="•"/>
            </a:pPr>
            <a:endParaRPr lang="en-GB" b="1" dirty="0">
              <a:solidFill>
                <a:srgbClr val="000000"/>
              </a:solidFill>
            </a:endParaRPr>
          </a:p>
          <a:p>
            <a:pPr marL="514350" indent="-514350">
              <a:buFont typeface="Arial"/>
              <a:buChar char="•"/>
            </a:pPr>
            <a:endParaRPr lang="en-GB" b="1" dirty="0">
              <a:solidFill>
                <a:srgbClr val="000000"/>
              </a:solidFill>
            </a:endParaRPr>
          </a:p>
          <a:p>
            <a:pPr marL="514350" indent="-514350">
              <a:buFont typeface="Arial"/>
              <a:buChar char="•"/>
            </a:pPr>
            <a:endParaRPr lang="en-GB" b="1" dirty="0">
              <a:solidFill>
                <a:srgbClr val="000000"/>
              </a:solidFill>
            </a:endParaRPr>
          </a:p>
          <a:p>
            <a:r>
              <a:rPr lang="en-GB" sz="2800" dirty="0">
                <a:solidFill>
                  <a:srgbClr val="000000"/>
                </a:solidFill>
              </a:rPr>
              <a:t>A = 85/100 = 0.85</a:t>
            </a:r>
          </a:p>
          <a:p>
            <a:endParaRPr lang="en-GB" dirty="0">
              <a:solidFill>
                <a:srgbClr val="000000"/>
              </a:solidFill>
            </a:endParaRPr>
          </a:p>
          <a:p>
            <a:endParaRPr lang="en-GB" dirty="0">
              <a:solidFill>
                <a:srgbClr val="000000"/>
              </a:solidFill>
            </a:endParaRPr>
          </a:p>
          <a:p>
            <a:endParaRPr lang="en-GB" dirty="0">
              <a:solidFill>
                <a:srgbClr val="000000"/>
              </a:solidFill>
            </a:endParaRPr>
          </a:p>
          <a:p>
            <a:endParaRPr lang="en-GB" sz="2800" dirty="0">
              <a:solidFill>
                <a:srgbClr val="000000"/>
              </a:solidFill>
            </a:endParaRPr>
          </a:p>
          <a:p>
            <a:r>
              <a:rPr lang="en-GB" sz="2800" dirty="0">
                <a:solidFill>
                  <a:srgbClr val="000000"/>
                </a:solidFill>
              </a:rPr>
              <a:t>A = 90/100 = 0.90</a:t>
            </a:r>
          </a:p>
          <a:p>
            <a:endParaRPr lang="en-GB" dirty="0">
              <a:solidFill>
                <a:srgbClr val="000000"/>
              </a:solidFill>
            </a:endParaRP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graphicFrame>
        <p:nvGraphicFramePr>
          <p:cNvPr id="6" name="Table 5"/>
          <p:cNvGraphicFramePr>
            <a:graphicFrameLocks noGrp="1"/>
          </p:cNvGraphicFramePr>
          <p:nvPr/>
        </p:nvGraphicFramePr>
        <p:xfrm>
          <a:off x="2360712" y="1268760"/>
          <a:ext cx="5184576" cy="1569720"/>
        </p:xfrm>
        <a:graphic>
          <a:graphicData uri="http://schemas.openxmlformats.org/drawingml/2006/table">
            <a:tbl>
              <a:tblPr firstRow="1" bandRow="1">
                <a:tableStyleId>{2D5ABB26-0587-4C30-8999-92F81FD0307C}</a:tableStyleId>
              </a:tblPr>
              <a:tblGrid>
                <a:gridCol w="1750636">
                  <a:extLst>
                    <a:ext uri="{9D8B030D-6E8A-4147-A177-3AD203B41FA5}">
                      <a16:colId xmlns:a16="http://schemas.microsoft.com/office/drawing/2014/main" val="20000"/>
                    </a:ext>
                  </a:extLst>
                </a:gridCol>
                <a:gridCol w="841652">
                  <a:extLst>
                    <a:ext uri="{9D8B030D-6E8A-4147-A177-3AD203B41FA5}">
                      <a16:colId xmlns:a16="http://schemas.microsoft.com/office/drawing/2014/main" val="20001"/>
                    </a:ext>
                  </a:extLst>
                </a:gridCol>
                <a:gridCol w="1296144">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370840">
                <a:tc rowSpan="2"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dirty="0">
                          <a:latin typeface="Calibri"/>
                          <a:cs typeface="Calibri"/>
                        </a:rPr>
                        <a:t>Classifier 1</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24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24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dirty="0">
                          <a:latin typeface="Calibri"/>
                          <a:cs typeface="Calibri"/>
                        </a:rPr>
                        <a:t>Fraud</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800" dirty="0">
                          <a:latin typeface="Calibri"/>
                          <a:cs typeface="Calibri"/>
                        </a:rPr>
                        <a:t>¬Fraud</a:t>
                      </a:r>
                      <a:endParaRPr lang="en-GB"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2400" b="1" i="0" u="none" strike="noStrike" kern="1200" cap="none" spc="0" normalizeH="0" baseline="0" noProof="0" dirty="0">
                          <a:ln>
                            <a:noFill/>
                          </a:ln>
                          <a:solidFill>
                            <a:srgbClr val="000000"/>
                          </a:solidFill>
                          <a:effectLst/>
                          <a:uLnTx/>
                          <a:uFillTx/>
                          <a:latin typeface="Calibri"/>
                          <a:ea typeface="+mn-ea"/>
                          <a:cs typeface="Calibri"/>
                        </a:rPr>
                        <a:t>Classified</a:t>
                      </a:r>
                      <a:endParaRPr lang="en-GB"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dirty="0">
                          <a:latin typeface="Calibri"/>
                          <a:cs typeface="Calibri"/>
                        </a:rPr>
                        <a:t>Fraud</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dirty="0">
                          <a:latin typeface="Calibri"/>
                          <a:cs typeface="Calibri"/>
                        </a:rPr>
                        <a:t>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algn="ctr"/>
                      <a:r>
                        <a:rPr lang="en-GB" sz="1800" dirty="0">
                          <a:latin typeface="Calibri"/>
                          <a:cs typeface="Calibri"/>
                        </a:rPr>
                        <a:t>¬Fraud</a:t>
                      </a:r>
                      <a:endParaRPr lang="en-GB"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dirty="0">
                          <a:latin typeface="Calibri"/>
                          <a:cs typeface="Calibri"/>
                        </a:rPr>
                        <a:t>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dirty="0">
                          <a:latin typeface="Calibri"/>
                          <a:cs typeface="Calibri"/>
                        </a:rPr>
                        <a:t>80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10" name="Table 9"/>
          <p:cNvGraphicFramePr>
            <a:graphicFrameLocks noGrp="1"/>
          </p:cNvGraphicFramePr>
          <p:nvPr/>
        </p:nvGraphicFramePr>
        <p:xfrm>
          <a:off x="2360712" y="3789040"/>
          <a:ext cx="5184576" cy="1569720"/>
        </p:xfrm>
        <a:graphic>
          <a:graphicData uri="http://schemas.openxmlformats.org/drawingml/2006/table">
            <a:tbl>
              <a:tblPr firstRow="1" bandRow="1">
                <a:tableStyleId>{2D5ABB26-0587-4C30-8999-92F81FD0307C}</a:tableStyleId>
              </a:tblPr>
              <a:tblGrid>
                <a:gridCol w="1750636">
                  <a:extLst>
                    <a:ext uri="{9D8B030D-6E8A-4147-A177-3AD203B41FA5}">
                      <a16:colId xmlns:a16="http://schemas.microsoft.com/office/drawing/2014/main" val="20000"/>
                    </a:ext>
                  </a:extLst>
                </a:gridCol>
                <a:gridCol w="841652">
                  <a:extLst>
                    <a:ext uri="{9D8B030D-6E8A-4147-A177-3AD203B41FA5}">
                      <a16:colId xmlns:a16="http://schemas.microsoft.com/office/drawing/2014/main" val="20001"/>
                    </a:ext>
                  </a:extLst>
                </a:gridCol>
                <a:gridCol w="1296144">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370840">
                <a:tc rowSpan="2"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dirty="0">
                          <a:latin typeface="Calibri"/>
                          <a:cs typeface="Calibri"/>
                        </a:rPr>
                        <a:t>Always </a:t>
                      </a:r>
                      <a:r>
                        <a:rPr lang="en-GB" sz="1800" dirty="0">
                          <a:latin typeface="Calibri"/>
                          <a:cs typeface="Calibri"/>
                        </a:rPr>
                        <a:t>¬Fraud</a:t>
                      </a:r>
                      <a:endParaRPr lang="en-GB" dirty="0">
                        <a:latin typeface="Calibri"/>
                        <a:cs typeface="Calibri"/>
                      </a:endParaRP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24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24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dirty="0">
                          <a:latin typeface="Calibri"/>
                          <a:cs typeface="Calibri"/>
                        </a:rPr>
                        <a:t>Fraud</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800" dirty="0">
                          <a:latin typeface="Calibri"/>
                          <a:cs typeface="Calibri"/>
                        </a:rPr>
                        <a:t>¬Fraud</a:t>
                      </a:r>
                      <a:endParaRPr lang="en-GB"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2400" b="1" i="0" u="none" strike="noStrike" kern="1200" cap="none" spc="0" normalizeH="0" baseline="0" noProof="0" dirty="0">
                          <a:ln>
                            <a:noFill/>
                          </a:ln>
                          <a:solidFill>
                            <a:srgbClr val="000000"/>
                          </a:solidFill>
                          <a:effectLst/>
                          <a:uLnTx/>
                          <a:uFillTx/>
                          <a:latin typeface="Calibri"/>
                          <a:ea typeface="+mn-ea"/>
                          <a:cs typeface="Calibri"/>
                        </a:rPr>
                        <a:t>Classified</a:t>
                      </a:r>
                      <a:endParaRPr lang="en-GB"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dirty="0">
                          <a:latin typeface="Calibri"/>
                          <a:cs typeface="Calibri"/>
                        </a:rPr>
                        <a:t>Fraud</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dirty="0">
                          <a:latin typeface="Calibri"/>
                          <a:cs typeface="Calibri"/>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dirty="0">
                          <a:latin typeface="Calibri"/>
                          <a:cs typeface="Calibri"/>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algn="ctr"/>
                      <a:r>
                        <a:rPr lang="en-GB" sz="1800" dirty="0">
                          <a:latin typeface="Calibri"/>
                          <a:cs typeface="Calibri"/>
                        </a:rPr>
                        <a:t>¬Fraud</a:t>
                      </a:r>
                      <a:endParaRPr lang="en-GB"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dirty="0">
                          <a:latin typeface="Calibri"/>
                          <a:cs typeface="Calibri"/>
                        </a:rPr>
                        <a:t>90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5195372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GB" dirty="0">
                <a:solidFill>
                  <a:srgbClr val="000000"/>
                </a:solidFill>
              </a:rPr>
              <a:t>Which is the “best” classifier?</a:t>
            </a:r>
            <a:endParaRPr lang="en-GB" sz="4000" dirty="0"/>
          </a:p>
        </p:txBody>
      </p:sp>
      <p:sp>
        <p:nvSpPr>
          <p:cNvPr id="13314" name="TPAnswers"/>
          <p:cNvSpPr>
            <a:spLocks noGrp="1"/>
          </p:cNvSpPr>
          <p:nvPr>
            <p:ph idx="1"/>
            <p:custDataLst>
              <p:tags r:id="rId2"/>
            </p:custDataLst>
          </p:nvPr>
        </p:nvSpPr>
        <p:spPr>
          <a:xfrm>
            <a:off x="560388" y="3068960"/>
            <a:ext cx="8305800" cy="3301678"/>
          </a:xfrm>
        </p:spPr>
        <p:txBody>
          <a:bodyPr>
            <a:normAutofit/>
          </a:bodyPr>
          <a:lstStyle/>
          <a:p>
            <a:pPr marL="857250" indent="-514350">
              <a:buFont typeface="+mj-lt"/>
              <a:buAutoNum type="alphaUcPeriod"/>
            </a:pPr>
            <a:r>
              <a:rPr lang="en-GB" sz="3600" dirty="0"/>
              <a:t>Classifier 1</a:t>
            </a:r>
          </a:p>
          <a:p>
            <a:pPr marL="857250" indent="-514350">
              <a:buFont typeface="+mj-lt"/>
              <a:buAutoNum type="alphaUcPeriod"/>
            </a:pPr>
            <a:r>
              <a:rPr lang="en-GB" sz="3600" dirty="0"/>
              <a:t>Classifier 2</a:t>
            </a:r>
          </a:p>
          <a:p>
            <a:pPr marL="857250" indent="-514350">
              <a:buFont typeface="+mj-lt"/>
              <a:buAutoNum type="alphaUcPeriod"/>
            </a:pPr>
            <a:r>
              <a:rPr lang="en-GB" sz="3600" dirty="0"/>
              <a:t>Both are equally good</a:t>
            </a:r>
            <a:endParaRPr lang="en-GB" dirty="0">
              <a:solidFill>
                <a:srgbClr val="000000"/>
              </a:solidFill>
            </a:endParaRPr>
          </a:p>
        </p:txBody>
      </p:sp>
      <p:sp>
        <p:nvSpPr>
          <p:cNvPr id="2" name="Footer Placeholder 1">
            <a:extLst>
              <a:ext uri="{FF2B5EF4-FFF2-40B4-BE49-F238E27FC236}">
                <a16:creationId xmlns:a16="http://schemas.microsoft.com/office/drawing/2014/main" id="{49755E22-912B-BA45-97CB-61578C97E25B}"/>
              </a:ext>
            </a:extLst>
          </p:cNvPr>
          <p:cNvSpPr>
            <a:spLocks noGrp="1"/>
          </p:cNvSpPr>
          <p:nvPr>
            <p:ph type="ftr" sz="quarter" idx="10"/>
          </p:nvPr>
        </p:nvSpPr>
        <p:spPr/>
        <p:txBody>
          <a:bodyPr/>
          <a:lstStyle/>
          <a:p>
            <a:pPr>
              <a:defRPr/>
            </a:pPr>
            <a:r>
              <a:rPr lang="en-US"/>
              <a:t>©2024, Karl Aberer, EPFL-IC, Laboratoire de systèmes d'informations répartis </a:t>
            </a:r>
          </a:p>
        </p:txBody>
      </p:sp>
      <p:pic>
        <p:nvPicPr>
          <p:cNvPr id="9" name="TPChart" hidden="1" title="Results Chart">
            <a:extLst>
              <a:ext uri="{FF2B5EF4-FFF2-40B4-BE49-F238E27FC236}">
                <a16:creationId xmlns:a16="http://schemas.microsoft.com/office/drawing/2014/main" id="{6DDFE27B-0C77-F340-A821-1CBDC24B5183}"/>
              </a:ext>
            </a:extLst>
          </p:cNvPr>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5530949" y="3284984"/>
            <a:ext cx="3351014" cy="3529459"/>
          </a:xfrm>
          <a:prstGeom prst="rect">
            <a:avLst/>
          </a:prstGeom>
        </p:spPr>
      </p:pic>
      <p:graphicFrame>
        <p:nvGraphicFramePr>
          <p:cNvPr id="5" name="Table 4"/>
          <p:cNvGraphicFramePr>
            <a:graphicFrameLocks noGrp="1"/>
          </p:cNvGraphicFramePr>
          <p:nvPr/>
        </p:nvGraphicFramePr>
        <p:xfrm>
          <a:off x="1064568" y="1268760"/>
          <a:ext cx="3312368" cy="1483360"/>
        </p:xfrm>
        <a:graphic>
          <a:graphicData uri="http://schemas.openxmlformats.org/drawingml/2006/table">
            <a:tbl>
              <a:tblPr firstRow="1" bandRow="1">
                <a:tableStyleId>{2D5ABB26-0587-4C30-8999-92F81FD0307C}</a:tableStyleId>
              </a:tblPr>
              <a:tblGrid>
                <a:gridCol w="1118462">
                  <a:extLst>
                    <a:ext uri="{9D8B030D-6E8A-4147-A177-3AD203B41FA5}">
                      <a16:colId xmlns:a16="http://schemas.microsoft.com/office/drawing/2014/main" val="20000"/>
                    </a:ext>
                  </a:extLst>
                </a:gridCol>
                <a:gridCol w="537722">
                  <a:extLst>
                    <a:ext uri="{9D8B030D-6E8A-4147-A177-3AD203B41FA5}">
                      <a16:colId xmlns:a16="http://schemas.microsoft.com/office/drawing/2014/main" val="20001"/>
                    </a:ext>
                  </a:extLst>
                </a:gridCol>
                <a:gridCol w="828092">
                  <a:extLst>
                    <a:ext uri="{9D8B030D-6E8A-4147-A177-3AD203B41FA5}">
                      <a16:colId xmlns:a16="http://schemas.microsoft.com/office/drawing/2014/main" val="20002"/>
                    </a:ext>
                  </a:extLst>
                </a:gridCol>
                <a:gridCol w="828092">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1</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A</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B</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A</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20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algn="ctr"/>
                      <a:r>
                        <a:rPr lang="en-GB" sz="1400" dirty="0">
                          <a:latin typeface="Calibri"/>
                          <a:cs typeface="Calibri"/>
                        </a:rPr>
                        <a:t>B</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30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6" name="Table 5"/>
          <p:cNvGraphicFramePr>
            <a:graphicFrameLocks noGrp="1"/>
          </p:cNvGraphicFramePr>
          <p:nvPr/>
        </p:nvGraphicFramePr>
        <p:xfrm>
          <a:off x="5385048" y="1268760"/>
          <a:ext cx="3312368" cy="1483360"/>
        </p:xfrm>
        <a:graphic>
          <a:graphicData uri="http://schemas.openxmlformats.org/drawingml/2006/table">
            <a:tbl>
              <a:tblPr firstRow="1" bandRow="1">
                <a:tableStyleId>{2D5ABB26-0587-4C30-8999-92F81FD0307C}</a:tableStyleId>
              </a:tblPr>
              <a:tblGrid>
                <a:gridCol w="1118462">
                  <a:extLst>
                    <a:ext uri="{9D8B030D-6E8A-4147-A177-3AD203B41FA5}">
                      <a16:colId xmlns:a16="http://schemas.microsoft.com/office/drawing/2014/main" val="20000"/>
                    </a:ext>
                  </a:extLst>
                </a:gridCol>
                <a:gridCol w="537722">
                  <a:extLst>
                    <a:ext uri="{9D8B030D-6E8A-4147-A177-3AD203B41FA5}">
                      <a16:colId xmlns:a16="http://schemas.microsoft.com/office/drawing/2014/main" val="20001"/>
                    </a:ext>
                  </a:extLst>
                </a:gridCol>
                <a:gridCol w="828092">
                  <a:extLst>
                    <a:ext uri="{9D8B030D-6E8A-4147-A177-3AD203B41FA5}">
                      <a16:colId xmlns:a16="http://schemas.microsoft.com/office/drawing/2014/main" val="20002"/>
                    </a:ext>
                  </a:extLst>
                </a:gridCol>
                <a:gridCol w="828092">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2</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A</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B</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A</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algn="ctr"/>
                      <a:r>
                        <a:rPr lang="en-GB" sz="1400" dirty="0">
                          <a:latin typeface="Calibri"/>
                          <a:cs typeface="Calibri"/>
                        </a:rPr>
                        <a:t>B</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spTree>
    <p:custDataLst>
      <p:tags r:id="rId1"/>
    </p:custDataLst>
    <p:extLst>
      <p:ext uri="{BB962C8B-B14F-4D97-AF65-F5344CB8AC3E}">
        <p14:creationId xmlns:p14="http://schemas.microsoft.com/office/powerpoint/2010/main" val="1852256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pPr eaLnBrk="1" hangingPunct="1"/>
            <a:r>
              <a:rPr lang="en-US" dirty="0">
                <a:latin typeface="Calibri" charset="0"/>
                <a:ea typeface="ＭＳ Ｐゴシック" charset="0"/>
              </a:rPr>
              <a:t>Basic Information Retrieval Approach</a:t>
            </a:r>
          </a:p>
        </p:txBody>
      </p:sp>
      <p:sp>
        <p:nvSpPr>
          <p:cNvPr id="25602"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Calibri" charset="0"/>
                <a:cs typeface="Calibri" charset="0"/>
              </a:rPr>
              <a:t>©2024, Karl Aberer, EPFL-IC, Laboratoire de systèmes d'informations répartis </a:t>
            </a:r>
            <a:endParaRPr lang="en-GB" sz="900">
              <a:latin typeface="Calibri" charset="0"/>
              <a:cs typeface="Calibri" charset="0"/>
            </a:endParaRPr>
          </a:p>
        </p:txBody>
      </p:sp>
      <p:sp>
        <p:nvSpPr>
          <p:cNvPr id="25603" name="Oval 41"/>
          <p:cNvSpPr>
            <a:spLocks noChangeArrowheads="1"/>
          </p:cNvSpPr>
          <p:nvPr/>
        </p:nvSpPr>
        <p:spPr bwMode="auto">
          <a:xfrm>
            <a:off x="4171950" y="1916113"/>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04" name="Oval 42"/>
          <p:cNvSpPr>
            <a:spLocks noChangeArrowheads="1"/>
          </p:cNvSpPr>
          <p:nvPr/>
        </p:nvSpPr>
        <p:spPr bwMode="auto">
          <a:xfrm>
            <a:off x="4251325" y="1844675"/>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05" name="AutoShape 4"/>
          <p:cNvSpPr>
            <a:spLocks noChangeArrowheads="1"/>
          </p:cNvSpPr>
          <p:nvPr/>
        </p:nvSpPr>
        <p:spPr bwMode="auto">
          <a:xfrm>
            <a:off x="506413" y="1916113"/>
            <a:ext cx="1481137" cy="1512887"/>
          </a:xfrm>
          <a:prstGeom prst="can">
            <a:avLst>
              <a:gd name="adj" fmla="val 27664"/>
            </a:avLst>
          </a:prstGeom>
          <a:solidFill>
            <a:schemeClr val="bg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grpSp>
        <p:nvGrpSpPr>
          <p:cNvPr id="25606" name="Group 5"/>
          <p:cNvGrpSpPr>
            <a:grpSpLocks/>
          </p:cNvGrpSpPr>
          <p:nvPr/>
        </p:nvGrpSpPr>
        <p:grpSpPr bwMode="auto">
          <a:xfrm>
            <a:off x="1597025" y="4221163"/>
            <a:ext cx="1017588" cy="779462"/>
            <a:chOff x="1004" y="3068"/>
            <a:chExt cx="591" cy="491"/>
          </a:xfrm>
        </p:grpSpPr>
        <p:pic>
          <p:nvPicPr>
            <p:cNvPr id="25632" name="Picture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633" name="Rectangle 7"/>
            <p:cNvSpPr>
              <a:spLocks noChangeArrowheads="1"/>
            </p:cNvSpPr>
            <p:nvPr/>
          </p:nvSpPr>
          <p:spPr bwMode="auto">
            <a:xfrm>
              <a:off x="1132" y="3160"/>
              <a:ext cx="296" cy="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25607" name="Picture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800" y="4908550"/>
            <a:ext cx="849313" cy="86042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25608" name="AutoShape 9"/>
          <p:cNvSpPr>
            <a:spLocks noChangeArrowheads="1"/>
          </p:cNvSpPr>
          <p:nvPr/>
        </p:nvSpPr>
        <p:spPr bwMode="auto">
          <a:xfrm>
            <a:off x="739775" y="2420938"/>
            <a:ext cx="390525" cy="360362"/>
          </a:xfrm>
          <a:prstGeom prst="foldedCorner">
            <a:avLst>
              <a:gd name="adj" fmla="val 12500"/>
            </a:avLst>
          </a:prstGeom>
          <a:solidFill>
            <a:schemeClr val="accent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09" name="AutoShape 10"/>
          <p:cNvSpPr>
            <a:spLocks noChangeArrowheads="1"/>
          </p:cNvSpPr>
          <p:nvPr/>
        </p:nvSpPr>
        <p:spPr bwMode="auto">
          <a:xfrm>
            <a:off x="1363663" y="2420938"/>
            <a:ext cx="390525" cy="360362"/>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10" name="AutoShape 11"/>
          <p:cNvSpPr>
            <a:spLocks noChangeArrowheads="1"/>
          </p:cNvSpPr>
          <p:nvPr/>
        </p:nvSpPr>
        <p:spPr bwMode="auto">
          <a:xfrm>
            <a:off x="1363663" y="2924175"/>
            <a:ext cx="390525" cy="3603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11" name="AutoShape 12"/>
          <p:cNvSpPr>
            <a:spLocks noChangeArrowheads="1"/>
          </p:cNvSpPr>
          <p:nvPr/>
        </p:nvSpPr>
        <p:spPr bwMode="auto">
          <a:xfrm>
            <a:off x="739775" y="2924175"/>
            <a:ext cx="390525" cy="360363"/>
          </a:xfrm>
          <a:prstGeom prst="foldedCorner">
            <a:avLst>
              <a:gd name="adj" fmla="val 12500"/>
            </a:avLst>
          </a:prstGeom>
          <a:solidFill>
            <a:schemeClr val="accent2"/>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12" name="AutoShape 13"/>
          <p:cNvSpPr>
            <a:spLocks noChangeArrowheads="1"/>
          </p:cNvSpPr>
          <p:nvPr/>
        </p:nvSpPr>
        <p:spPr bwMode="auto">
          <a:xfrm>
            <a:off x="2689225" y="2659063"/>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5613" name="AutoShape 14"/>
          <p:cNvSpPr>
            <a:spLocks noChangeArrowheads="1"/>
          </p:cNvSpPr>
          <p:nvPr/>
        </p:nvSpPr>
        <p:spPr bwMode="auto">
          <a:xfrm>
            <a:off x="2689225" y="5126038"/>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5614" name="Oval 15"/>
          <p:cNvSpPr>
            <a:spLocks noChangeArrowheads="1"/>
          </p:cNvSpPr>
          <p:nvPr/>
        </p:nvSpPr>
        <p:spPr bwMode="auto">
          <a:xfrm>
            <a:off x="4094163" y="2001838"/>
            <a:ext cx="2108200"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15" name="Oval 16"/>
          <p:cNvSpPr>
            <a:spLocks noChangeArrowheads="1"/>
          </p:cNvSpPr>
          <p:nvPr/>
        </p:nvSpPr>
        <p:spPr bwMode="auto">
          <a:xfrm>
            <a:off x="4171950" y="3983038"/>
            <a:ext cx="2030413" cy="1978025"/>
          </a:xfrm>
          <a:prstGeom prst="ellipse">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16" name="Rectangle 17"/>
          <p:cNvSpPr>
            <a:spLocks noChangeArrowheads="1"/>
          </p:cNvSpPr>
          <p:nvPr/>
        </p:nvSpPr>
        <p:spPr bwMode="auto">
          <a:xfrm>
            <a:off x="4348163" y="2349500"/>
            <a:ext cx="1582737"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structured</a:t>
            </a:r>
            <a:br>
              <a:rPr lang="en-US">
                <a:latin typeface="Calibri" charset="0"/>
                <a:cs typeface="Calibri" charset="0"/>
              </a:rPr>
            </a:br>
            <a:r>
              <a:rPr lang="en-US">
                <a:latin typeface="Calibri" charset="0"/>
                <a:cs typeface="Calibri" charset="0"/>
              </a:rPr>
              <a:t>document</a:t>
            </a:r>
            <a:br>
              <a:rPr lang="en-US">
                <a:latin typeface="Calibri" charset="0"/>
                <a:cs typeface="Calibri" charset="0"/>
              </a:rPr>
            </a:br>
            <a:r>
              <a:rPr lang="en-US">
                <a:latin typeface="Calibri" charset="0"/>
                <a:cs typeface="Calibri" charset="0"/>
              </a:rPr>
              <a:t>representation</a:t>
            </a:r>
          </a:p>
        </p:txBody>
      </p:sp>
      <p:sp>
        <p:nvSpPr>
          <p:cNvPr id="25617" name="AutoShape 20"/>
          <p:cNvSpPr>
            <a:spLocks noChangeArrowheads="1"/>
          </p:cNvSpPr>
          <p:nvPr/>
        </p:nvSpPr>
        <p:spPr bwMode="auto">
          <a:xfrm>
            <a:off x="6375400" y="3906838"/>
            <a:ext cx="1317625" cy="482600"/>
          </a:xfrm>
          <a:prstGeom prst="rightArrow">
            <a:avLst>
              <a:gd name="adj1" fmla="val 50000"/>
              <a:gd name="adj2" fmla="val 63024"/>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5618" name="Rectangle 21"/>
          <p:cNvSpPr>
            <a:spLocks noChangeArrowheads="1"/>
          </p:cNvSpPr>
          <p:nvPr/>
        </p:nvSpPr>
        <p:spPr bwMode="auto">
          <a:xfrm>
            <a:off x="6546850" y="4437063"/>
            <a:ext cx="106045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matching</a:t>
            </a:r>
          </a:p>
        </p:txBody>
      </p:sp>
      <p:sp>
        <p:nvSpPr>
          <p:cNvPr id="25619" name="Rectangle 26"/>
          <p:cNvSpPr>
            <a:spLocks noChangeArrowheads="1"/>
          </p:cNvSpPr>
          <p:nvPr/>
        </p:nvSpPr>
        <p:spPr bwMode="auto">
          <a:xfrm>
            <a:off x="89674" y="1244174"/>
            <a:ext cx="2324914" cy="6469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dirty="0">
                <a:latin typeface="Calibri" charset="0"/>
                <a:cs typeface="Calibri" charset="0"/>
              </a:rPr>
              <a:t>information items</a:t>
            </a:r>
            <a:br>
              <a:rPr lang="en-US" dirty="0">
                <a:latin typeface="Calibri" charset="0"/>
                <a:cs typeface="Calibri" charset="0"/>
              </a:rPr>
            </a:br>
            <a:r>
              <a:rPr lang="en-US" dirty="0">
                <a:latin typeface="Calibri" charset="0"/>
                <a:cs typeface="Calibri" charset="0"/>
              </a:rPr>
              <a:t>(unstructured) content</a:t>
            </a:r>
          </a:p>
        </p:txBody>
      </p:sp>
      <p:sp>
        <p:nvSpPr>
          <p:cNvPr id="25620" name="Rectangle 27"/>
          <p:cNvSpPr>
            <a:spLocks noChangeArrowheads="1"/>
          </p:cNvSpPr>
          <p:nvPr/>
        </p:nvSpPr>
        <p:spPr bwMode="auto">
          <a:xfrm>
            <a:off x="293688" y="5874426"/>
            <a:ext cx="2139950" cy="6469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2066" tIns="46034" rIns="92066" bIns="46034">
            <a:spAutoFit/>
          </a:bodyPr>
          <a:lstStyle/>
          <a:p>
            <a:pPr algn="ctr" eaLnBrk="0" hangingPunct="0"/>
            <a:r>
              <a:rPr lang="en-US" dirty="0">
                <a:latin typeface="Calibri" charset="0"/>
                <a:cs typeface="Calibri" charset="0"/>
              </a:rPr>
              <a:t>information need</a:t>
            </a:r>
          </a:p>
          <a:p>
            <a:pPr algn="ctr" eaLnBrk="0" hangingPunct="0"/>
            <a:r>
              <a:rPr lang="en-US" dirty="0">
                <a:latin typeface="Calibri" charset="0"/>
                <a:cs typeface="Calibri" charset="0"/>
              </a:rPr>
              <a:t>(unstructured) query</a:t>
            </a:r>
          </a:p>
        </p:txBody>
      </p:sp>
      <p:sp>
        <p:nvSpPr>
          <p:cNvPr id="25621" name="Rectangle 28"/>
          <p:cNvSpPr>
            <a:spLocks noChangeArrowheads="1"/>
          </p:cNvSpPr>
          <p:nvPr/>
        </p:nvSpPr>
        <p:spPr bwMode="auto">
          <a:xfrm>
            <a:off x="2646363" y="1773238"/>
            <a:ext cx="1139825"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feature</a:t>
            </a:r>
            <a:br>
              <a:rPr lang="en-US">
                <a:latin typeface="Calibri" charset="0"/>
                <a:cs typeface="Calibri" charset="0"/>
              </a:rPr>
            </a:br>
            <a:r>
              <a:rPr lang="en-US">
                <a:latin typeface="Calibri" charset="0"/>
                <a:cs typeface="Calibri" charset="0"/>
              </a:rPr>
              <a:t>extraction</a:t>
            </a:r>
          </a:p>
        </p:txBody>
      </p:sp>
      <p:sp>
        <p:nvSpPr>
          <p:cNvPr id="25622" name="Rectangle 29"/>
          <p:cNvSpPr>
            <a:spLocks noChangeArrowheads="1"/>
          </p:cNvSpPr>
          <p:nvPr/>
        </p:nvSpPr>
        <p:spPr bwMode="auto">
          <a:xfrm>
            <a:off x="2514600" y="5734050"/>
            <a:ext cx="1300163"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query</a:t>
            </a:r>
            <a:br>
              <a:rPr lang="en-US">
                <a:latin typeface="Calibri" charset="0"/>
                <a:cs typeface="Calibri" charset="0"/>
              </a:rPr>
            </a:br>
            <a:r>
              <a:rPr lang="en-US">
                <a:latin typeface="Calibri" charset="0"/>
                <a:cs typeface="Calibri" charset="0"/>
              </a:rPr>
              <a:t>formulation</a:t>
            </a:r>
          </a:p>
        </p:txBody>
      </p:sp>
      <p:sp>
        <p:nvSpPr>
          <p:cNvPr id="25623" name="Rectangle 30"/>
          <p:cNvSpPr>
            <a:spLocks noChangeArrowheads="1"/>
          </p:cNvSpPr>
          <p:nvPr/>
        </p:nvSpPr>
        <p:spPr bwMode="auto">
          <a:xfrm>
            <a:off x="4365625" y="4437063"/>
            <a:ext cx="1582738"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structured</a:t>
            </a:r>
            <a:br>
              <a:rPr lang="en-US">
                <a:latin typeface="Calibri" charset="0"/>
                <a:cs typeface="Calibri" charset="0"/>
              </a:rPr>
            </a:br>
            <a:r>
              <a:rPr lang="en-US">
                <a:latin typeface="Calibri" charset="0"/>
                <a:cs typeface="Calibri" charset="0"/>
              </a:rPr>
              <a:t>query</a:t>
            </a:r>
            <a:br>
              <a:rPr lang="en-US">
                <a:latin typeface="Calibri" charset="0"/>
                <a:cs typeface="Calibri" charset="0"/>
              </a:rPr>
            </a:br>
            <a:r>
              <a:rPr lang="en-US">
                <a:latin typeface="Calibri" charset="0"/>
                <a:cs typeface="Calibri" charset="0"/>
              </a:rPr>
              <a:t>representation</a:t>
            </a:r>
          </a:p>
        </p:txBody>
      </p:sp>
      <p:sp>
        <p:nvSpPr>
          <p:cNvPr id="25624" name="AutoShape 31"/>
          <p:cNvSpPr>
            <a:spLocks noChangeArrowheads="1"/>
          </p:cNvSpPr>
          <p:nvPr/>
        </p:nvSpPr>
        <p:spPr bwMode="auto">
          <a:xfrm>
            <a:off x="8072438" y="2997200"/>
            <a:ext cx="1482725" cy="2016125"/>
          </a:xfrm>
          <a:prstGeom prst="cube">
            <a:avLst>
              <a:gd name="adj" fmla="val 7718"/>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5625" name="Rectangle 32"/>
          <p:cNvSpPr>
            <a:spLocks noChangeArrowheads="1"/>
          </p:cNvSpPr>
          <p:nvPr/>
        </p:nvSpPr>
        <p:spPr bwMode="auto">
          <a:xfrm>
            <a:off x="8264525" y="3573463"/>
            <a:ext cx="928688"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ranked/</a:t>
            </a:r>
            <a:br>
              <a:rPr lang="en-US">
                <a:latin typeface="Calibri" charset="0"/>
                <a:cs typeface="Calibri" charset="0"/>
              </a:rPr>
            </a:br>
            <a:r>
              <a:rPr lang="en-US">
                <a:latin typeface="Calibri" charset="0"/>
                <a:cs typeface="Calibri" charset="0"/>
              </a:rPr>
              <a:t>binary</a:t>
            </a:r>
          </a:p>
          <a:p>
            <a:pPr algn="ctr" eaLnBrk="0" hangingPunct="0"/>
            <a:r>
              <a:rPr lang="en-US">
                <a:latin typeface="Calibri" charset="0"/>
                <a:cs typeface="Calibri" charset="0"/>
              </a:rPr>
              <a:t>result</a:t>
            </a:r>
          </a:p>
        </p:txBody>
      </p:sp>
      <p:sp>
        <p:nvSpPr>
          <p:cNvPr id="25626" name="AutoShape 33"/>
          <p:cNvSpPr>
            <a:spLocks noChangeArrowheads="1"/>
          </p:cNvSpPr>
          <p:nvPr/>
        </p:nvSpPr>
        <p:spPr bwMode="auto">
          <a:xfrm>
            <a:off x="4171950" y="3536950"/>
            <a:ext cx="1951038" cy="831850"/>
          </a:xfrm>
          <a:prstGeom prst="upDownArrow">
            <a:avLst>
              <a:gd name="adj1" fmla="val 85185"/>
              <a:gd name="adj2" fmla="val 32755"/>
            </a:avLst>
          </a:prstGeom>
          <a:solidFill>
            <a:srgbClr val="CC66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spAutoFit/>
          </a:bodyPr>
          <a:lstStyle/>
          <a:p>
            <a:pPr algn="ctr" eaLnBrk="0" hangingPunct="0"/>
            <a:endParaRPr lang="fr-FR">
              <a:latin typeface="Calibri" charset="0"/>
              <a:cs typeface="Calibri" charset="0"/>
            </a:endParaRPr>
          </a:p>
        </p:txBody>
      </p:sp>
      <p:sp>
        <p:nvSpPr>
          <p:cNvPr id="25627" name="Rectangle 36"/>
          <p:cNvSpPr>
            <a:spLocks noChangeArrowheads="1"/>
          </p:cNvSpPr>
          <p:nvPr/>
        </p:nvSpPr>
        <p:spPr bwMode="auto">
          <a:xfrm>
            <a:off x="4652963" y="3716338"/>
            <a:ext cx="1201737"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pPr algn="ctr"/>
            <a:r>
              <a:rPr lang="en-US">
                <a:solidFill>
                  <a:schemeClr val="bg1"/>
                </a:solidFill>
                <a:latin typeface="Calibri" charset="0"/>
                <a:cs typeface="Calibri" charset="0"/>
              </a:rPr>
              <a:t>similarity ?</a:t>
            </a:r>
          </a:p>
        </p:txBody>
      </p:sp>
      <p:sp>
        <p:nvSpPr>
          <p:cNvPr id="25628" name="AutoShape 37"/>
          <p:cNvSpPr>
            <a:spLocks noChangeArrowheads="1"/>
          </p:cNvSpPr>
          <p:nvPr/>
        </p:nvSpPr>
        <p:spPr bwMode="auto">
          <a:xfrm>
            <a:off x="4017963" y="1773238"/>
            <a:ext cx="3743325" cy="4392612"/>
          </a:xfrm>
          <a:prstGeom prst="roundRect">
            <a:avLst>
              <a:gd name="adj" fmla="val 16667"/>
            </a:avLst>
          </a:prstGeom>
          <a:noFill/>
          <a:ln w="12700">
            <a:solidFill>
              <a:schemeClr val="tx1"/>
            </a:solidFill>
            <a:prstDash val="dash"/>
            <a:round/>
            <a:headEnd/>
            <a:tailEnd/>
          </a:ln>
          <a:extLst>
            <a:ext uri="{909E8E84-426E-40dd-AFC4-6F175D3DCCD1}">
              <a14:hiddenFill xmlns:a14="http://schemas.microsoft.com/office/drawing/2010/main" xmlns="">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25629" name="Rectangle 38"/>
          <p:cNvSpPr>
            <a:spLocks noChangeArrowheads="1"/>
          </p:cNvSpPr>
          <p:nvPr/>
        </p:nvSpPr>
        <p:spPr bwMode="auto">
          <a:xfrm>
            <a:off x="6399213" y="1844675"/>
            <a:ext cx="1098550"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retrieval</a:t>
            </a:r>
            <a:br>
              <a:rPr lang="en-US">
                <a:latin typeface="Calibri" charset="0"/>
                <a:cs typeface="Calibri" charset="0"/>
              </a:rPr>
            </a:br>
            <a:r>
              <a:rPr lang="en-US">
                <a:latin typeface="Calibri" charset="0"/>
                <a:cs typeface="Calibri" charset="0"/>
              </a:rPr>
              <a:t>model:</a:t>
            </a:r>
            <a:br>
              <a:rPr lang="en-US">
                <a:latin typeface="Calibri" charset="0"/>
                <a:cs typeface="Calibri" charset="0"/>
              </a:rPr>
            </a:br>
            <a:r>
              <a:rPr lang="en-US" u="sng">
                <a:latin typeface="Calibri" charset="0"/>
                <a:cs typeface="Calibri" charset="0"/>
              </a:rPr>
              <a:t>relevance</a:t>
            </a:r>
          </a:p>
        </p:txBody>
      </p:sp>
      <p:sp>
        <p:nvSpPr>
          <p:cNvPr id="25630" name="AutoShape 39"/>
          <p:cNvSpPr>
            <a:spLocks noChangeArrowheads="1"/>
          </p:cNvSpPr>
          <p:nvPr/>
        </p:nvSpPr>
        <p:spPr bwMode="auto">
          <a:xfrm>
            <a:off x="117475" y="1125538"/>
            <a:ext cx="9634538" cy="5399087"/>
          </a:xfrm>
          <a:prstGeom prst="roundRect">
            <a:avLst>
              <a:gd name="adj" fmla="val 8380"/>
            </a:avLst>
          </a:prstGeom>
          <a:noFill/>
          <a:ln w="12700">
            <a:solidFill>
              <a:schemeClr val="tx1"/>
            </a:solidFill>
            <a:prstDash val="dash"/>
            <a:round/>
            <a:headEnd/>
            <a:tailEnd/>
          </a:ln>
          <a:extLst>
            <a:ext uri="{909E8E84-426E-40dd-AFC4-6F175D3DCCD1}">
              <a14:hiddenFill xmlns:a14="http://schemas.microsoft.com/office/drawing/2010/main" xmlns="">
                <a:solidFill>
                  <a:srgbClr val="FFFFFF"/>
                </a:solidFill>
              </a14:hiddenFill>
            </a:ext>
          </a:extLst>
        </p:spPr>
        <p:txBody>
          <a:bodyPr wrap="none" lIns="91431" tIns="45715" rIns="91431" bIns="45715" anchor="ctr"/>
          <a:lstStyle/>
          <a:p>
            <a:pPr algn="ctr"/>
            <a:endParaRPr lang="fr-FR">
              <a:latin typeface="Calibri" charset="0"/>
              <a:cs typeface="Calibri" charset="0"/>
            </a:endParaRPr>
          </a:p>
        </p:txBody>
      </p:sp>
      <p:sp>
        <p:nvSpPr>
          <p:cNvPr id="25631" name="Rectangle 40"/>
          <p:cNvSpPr>
            <a:spLocks noChangeArrowheads="1"/>
          </p:cNvSpPr>
          <p:nvPr/>
        </p:nvSpPr>
        <p:spPr bwMode="auto">
          <a:xfrm>
            <a:off x="8285163" y="1196975"/>
            <a:ext cx="1074737"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retrieval</a:t>
            </a:r>
            <a:br>
              <a:rPr lang="en-US">
                <a:latin typeface="Calibri" charset="0"/>
                <a:cs typeface="Calibri" charset="0"/>
              </a:rPr>
            </a:br>
            <a:r>
              <a:rPr lang="en-US">
                <a:latin typeface="Calibri" charset="0"/>
                <a:cs typeface="Calibri" charset="0"/>
              </a:rPr>
              <a:t>system:</a:t>
            </a:r>
            <a:br>
              <a:rPr lang="en-US">
                <a:latin typeface="Calibri" charset="0"/>
                <a:cs typeface="Calibri" charset="0"/>
              </a:rPr>
            </a:br>
            <a:r>
              <a:rPr lang="en-US" u="sng">
                <a:latin typeface="Calibri" charset="0"/>
                <a:cs typeface="Calibri" charset="0"/>
              </a:rPr>
              <a:t>efficiency</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GB" dirty="0">
                <a:solidFill>
                  <a:srgbClr val="000000"/>
                </a:solidFill>
              </a:rPr>
              <a:t>Which is the “best” classifier?</a:t>
            </a:r>
            <a:endParaRPr lang="en-GB" sz="4000" dirty="0"/>
          </a:p>
        </p:txBody>
      </p:sp>
      <p:sp>
        <p:nvSpPr>
          <p:cNvPr id="13314" name="TPAnswers"/>
          <p:cNvSpPr>
            <a:spLocks noGrp="1"/>
          </p:cNvSpPr>
          <p:nvPr>
            <p:ph idx="1"/>
            <p:custDataLst>
              <p:tags r:id="rId2"/>
            </p:custDataLst>
          </p:nvPr>
        </p:nvSpPr>
        <p:spPr>
          <a:xfrm>
            <a:off x="560388" y="3284984"/>
            <a:ext cx="8305800" cy="3085654"/>
          </a:xfrm>
        </p:spPr>
        <p:txBody>
          <a:bodyPr>
            <a:normAutofit/>
          </a:bodyPr>
          <a:lstStyle/>
          <a:p>
            <a:pPr marL="857250" indent="-514350">
              <a:buFont typeface="+mj-lt"/>
              <a:buAutoNum type="alphaUcPeriod"/>
            </a:pPr>
            <a:r>
              <a:rPr lang="en-GB" sz="3600" dirty="0"/>
              <a:t>Classifier 1</a:t>
            </a:r>
          </a:p>
          <a:p>
            <a:pPr marL="857250" indent="-514350">
              <a:buFont typeface="+mj-lt"/>
              <a:buAutoNum type="alphaUcPeriod"/>
            </a:pPr>
            <a:r>
              <a:rPr lang="en-GB" sz="3600" dirty="0"/>
              <a:t>Classifier 2</a:t>
            </a:r>
          </a:p>
          <a:p>
            <a:pPr marL="857250" indent="-514350">
              <a:buFont typeface="+mj-lt"/>
              <a:buAutoNum type="alphaUcPeriod"/>
            </a:pPr>
            <a:r>
              <a:rPr lang="en-GB" sz="3600" dirty="0"/>
              <a:t>Both are equally good</a:t>
            </a:r>
            <a:endParaRPr lang="en-GB" dirty="0">
              <a:solidFill>
                <a:srgbClr val="000000"/>
              </a:solidFill>
            </a:endParaRPr>
          </a:p>
        </p:txBody>
      </p:sp>
      <p:sp>
        <p:nvSpPr>
          <p:cNvPr id="2" name="Footer Placeholder 1">
            <a:extLst>
              <a:ext uri="{FF2B5EF4-FFF2-40B4-BE49-F238E27FC236}">
                <a16:creationId xmlns:a16="http://schemas.microsoft.com/office/drawing/2014/main" id="{EEC0A420-E3D3-C24A-8B4C-CC7FBE5AF2CD}"/>
              </a:ext>
            </a:extLst>
          </p:cNvPr>
          <p:cNvSpPr>
            <a:spLocks noGrp="1"/>
          </p:cNvSpPr>
          <p:nvPr>
            <p:ph type="ftr" sz="quarter" idx="10"/>
          </p:nvPr>
        </p:nvSpPr>
        <p:spPr/>
        <p:txBody>
          <a:bodyPr/>
          <a:lstStyle/>
          <a:p>
            <a:pPr>
              <a:defRPr/>
            </a:pPr>
            <a:r>
              <a:rPr lang="en-US"/>
              <a:t>©2024, Karl Aberer, EPFL-IC, Laboratoire de systèmes d'informations répartis </a:t>
            </a:r>
          </a:p>
        </p:txBody>
      </p:sp>
      <p:pic>
        <p:nvPicPr>
          <p:cNvPr id="12" name="TPChart" hidden="1" title="Results Chart">
            <a:extLst>
              <a:ext uri="{FF2B5EF4-FFF2-40B4-BE49-F238E27FC236}">
                <a16:creationId xmlns:a16="http://schemas.microsoft.com/office/drawing/2014/main" id="{CC6BB79F-C26C-4F41-A4D2-9DE97CB455E4}"/>
              </a:ext>
            </a:extLst>
          </p:cNvPr>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5530949" y="3212976"/>
            <a:ext cx="3351014" cy="3601467"/>
          </a:xfrm>
          <a:prstGeom prst="rect">
            <a:avLst/>
          </a:prstGeom>
        </p:spPr>
      </p:pic>
      <p:graphicFrame>
        <p:nvGraphicFramePr>
          <p:cNvPr id="7" name="Table 6"/>
          <p:cNvGraphicFramePr>
            <a:graphicFrameLocks noGrp="1"/>
          </p:cNvGraphicFramePr>
          <p:nvPr/>
        </p:nvGraphicFramePr>
        <p:xfrm>
          <a:off x="704528" y="1268760"/>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1</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20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30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8" name="Table 7"/>
          <p:cNvGraphicFramePr>
            <a:graphicFrameLocks noGrp="1"/>
          </p:cNvGraphicFramePr>
          <p:nvPr/>
        </p:nvGraphicFramePr>
        <p:xfrm>
          <a:off x="4953000" y="1268760"/>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2</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pSp>
        <p:nvGrpSpPr>
          <p:cNvPr id="9" name="Group 8"/>
          <p:cNvGrpSpPr/>
          <p:nvPr/>
        </p:nvGrpSpPr>
        <p:grpSpPr>
          <a:xfrm>
            <a:off x="2792760" y="2248064"/>
            <a:ext cx="5256584" cy="648072"/>
            <a:chOff x="2411760" y="5589240"/>
            <a:chExt cx="5256584" cy="648072"/>
          </a:xfrm>
        </p:grpSpPr>
        <p:sp>
          <p:nvSpPr>
            <p:cNvPr id="10" name="Rounded Rectangle 9"/>
            <p:cNvSpPr/>
            <p:nvPr/>
          </p:nvSpPr>
          <p:spPr bwMode="auto">
            <a:xfrm>
              <a:off x="2411760" y="5589240"/>
              <a:ext cx="1008112" cy="648072"/>
            </a:xfrm>
            <a:prstGeom prst="roundRect">
              <a:avLst/>
            </a:prstGeom>
            <a:noFill/>
            <a:ln w="635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1200">
                <a:solidFill>
                  <a:schemeClr val="tx2"/>
                </a:solidFill>
                <a:latin typeface="Tempus Sans ITC" pitchFamily="82" charset="0"/>
              </a:endParaRPr>
            </a:p>
          </p:txBody>
        </p:sp>
        <p:sp>
          <p:nvSpPr>
            <p:cNvPr id="11" name="Rounded Rectangle 10"/>
            <p:cNvSpPr/>
            <p:nvPr/>
          </p:nvSpPr>
          <p:spPr bwMode="auto">
            <a:xfrm>
              <a:off x="6660232" y="5589240"/>
              <a:ext cx="1008112" cy="648072"/>
            </a:xfrm>
            <a:prstGeom prst="roundRect">
              <a:avLst/>
            </a:prstGeom>
            <a:noFill/>
            <a:ln w="635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GB" sz="1200">
                <a:solidFill>
                  <a:schemeClr val="tx2"/>
                </a:solidFill>
                <a:latin typeface="Tempus Sans ITC" pitchFamily="82" charset="0"/>
              </a:endParaRPr>
            </a:p>
          </p:txBody>
        </p:sp>
      </p:grpSp>
    </p:spTree>
    <p:custDataLst>
      <p:tags r:id="rId1"/>
    </p:custDataLst>
    <p:extLst>
      <p:ext uri="{BB962C8B-B14F-4D97-AF65-F5344CB8AC3E}">
        <p14:creationId xmlns:p14="http://schemas.microsoft.com/office/powerpoint/2010/main" val="336389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Precision and Recall: Example</a:t>
            </a:r>
          </a:p>
        </p:txBody>
      </p:sp>
      <p:sp>
        <p:nvSpPr>
          <p:cNvPr id="3" name="Content Placeholder 2"/>
          <p:cNvSpPr>
            <a:spLocks noGrp="1"/>
          </p:cNvSpPr>
          <p:nvPr>
            <p:ph idx="1"/>
          </p:nvPr>
        </p:nvSpPr>
        <p:spPr>
          <a:xfrm>
            <a:off x="560388" y="1340768"/>
            <a:ext cx="8305800" cy="5029200"/>
          </a:xfrm>
        </p:spPr>
        <p:txBody>
          <a:bodyPr/>
          <a:lstStyle/>
          <a:p>
            <a:endParaRPr lang="en-GB" dirty="0">
              <a:solidFill>
                <a:srgbClr val="000000"/>
              </a:solidFill>
            </a:endParaRPr>
          </a:p>
          <a:p>
            <a:endParaRPr lang="en-GB" dirty="0">
              <a:solidFill>
                <a:srgbClr val="000000"/>
              </a:solidFill>
            </a:endParaRPr>
          </a:p>
          <a:p>
            <a:endParaRPr lang="en-GB" dirty="0">
              <a:solidFill>
                <a:srgbClr val="000000"/>
              </a:solidFill>
            </a:endParaRPr>
          </a:p>
          <a:p>
            <a:r>
              <a:rPr lang="en-GB" sz="2800" dirty="0">
                <a:solidFill>
                  <a:srgbClr val="000000"/>
                </a:solidFill>
              </a:rPr>
              <a:t>P</a:t>
            </a:r>
            <a:r>
              <a:rPr lang="en-GB" sz="2800" baseline="-25000" dirty="0">
                <a:solidFill>
                  <a:srgbClr val="000000"/>
                </a:solidFill>
              </a:rPr>
              <a:t>1</a:t>
            </a:r>
            <a:r>
              <a:rPr lang="en-GB" sz="2800" dirty="0">
                <a:solidFill>
                  <a:srgbClr val="000000"/>
                </a:solidFill>
              </a:rPr>
              <a:t>=45/65=0.69		        </a:t>
            </a:r>
            <a:r>
              <a:rPr lang="en-GB" sz="2800" dirty="0">
                <a:solidFill>
                  <a:srgbClr val="FF0000"/>
                </a:solidFill>
              </a:rPr>
              <a:t>P</a:t>
            </a:r>
            <a:r>
              <a:rPr lang="en-GB" sz="2800" baseline="-25000" dirty="0">
                <a:solidFill>
                  <a:srgbClr val="FF0000"/>
                </a:solidFill>
              </a:rPr>
              <a:t>2</a:t>
            </a:r>
            <a:r>
              <a:rPr lang="en-GB" sz="2800" dirty="0">
                <a:solidFill>
                  <a:srgbClr val="FF0000"/>
                </a:solidFill>
              </a:rPr>
              <a:t>=40/50=0.8</a:t>
            </a:r>
          </a:p>
          <a:p>
            <a:r>
              <a:rPr lang="en-GB" sz="2800" dirty="0">
                <a:solidFill>
                  <a:srgbClr val="FF0000"/>
                </a:solidFill>
              </a:rPr>
              <a:t>R</a:t>
            </a:r>
            <a:r>
              <a:rPr lang="en-GB" sz="2800" baseline="-25000" dirty="0">
                <a:solidFill>
                  <a:srgbClr val="FF0000"/>
                </a:solidFill>
              </a:rPr>
              <a:t>1</a:t>
            </a:r>
            <a:r>
              <a:rPr lang="en-GB" sz="2800" dirty="0">
                <a:solidFill>
                  <a:srgbClr val="FF0000"/>
                </a:solidFill>
              </a:rPr>
              <a:t>=45/50=0.9</a:t>
            </a:r>
            <a:r>
              <a:rPr lang="en-GB" sz="2800" dirty="0">
                <a:solidFill>
                  <a:srgbClr val="000000"/>
                </a:solidFill>
              </a:rPr>
              <a:t>		        R</a:t>
            </a:r>
            <a:r>
              <a:rPr lang="en-GB" sz="2800" baseline="-25000" dirty="0">
                <a:solidFill>
                  <a:srgbClr val="000000"/>
                </a:solidFill>
              </a:rPr>
              <a:t>2</a:t>
            </a:r>
            <a:r>
              <a:rPr lang="en-GB" sz="2800" dirty="0">
                <a:solidFill>
                  <a:srgbClr val="000000"/>
                </a:solidFill>
              </a:rPr>
              <a:t>=40/50=0.8</a:t>
            </a:r>
            <a:endParaRPr lang="en-GB" sz="2800" baseline="-25000" dirty="0">
              <a:solidFill>
                <a:srgbClr val="000000"/>
              </a:solidFill>
            </a:endParaRP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graphicFrame>
        <p:nvGraphicFramePr>
          <p:cNvPr id="12" name="Table 11"/>
          <p:cNvGraphicFramePr>
            <a:graphicFrameLocks noGrp="1"/>
          </p:cNvGraphicFramePr>
          <p:nvPr/>
        </p:nvGraphicFramePr>
        <p:xfrm>
          <a:off x="632520" y="1556792"/>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1</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20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30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14" name="Table 13"/>
          <p:cNvGraphicFramePr>
            <a:graphicFrameLocks noGrp="1"/>
          </p:cNvGraphicFramePr>
          <p:nvPr/>
        </p:nvGraphicFramePr>
        <p:xfrm>
          <a:off x="4953000" y="1556792"/>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2</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16" name="Table 15"/>
          <p:cNvGraphicFramePr>
            <a:graphicFrameLocks noGrp="1"/>
          </p:cNvGraphicFramePr>
          <p:nvPr/>
        </p:nvGraphicFramePr>
        <p:xfrm>
          <a:off x="632520" y="4656038"/>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Everybody has cancer</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50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50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sp>
        <p:nvSpPr>
          <p:cNvPr id="19" name="TextBox 18"/>
          <p:cNvSpPr txBox="1"/>
          <p:nvPr/>
        </p:nvSpPr>
        <p:spPr>
          <a:xfrm>
            <a:off x="4664968" y="5157193"/>
            <a:ext cx="2566728" cy="954107"/>
          </a:xfrm>
          <a:prstGeom prst="rect">
            <a:avLst/>
          </a:prstGeom>
          <a:noFill/>
        </p:spPr>
        <p:txBody>
          <a:bodyPr wrap="none" rtlCol="0">
            <a:spAutoFit/>
          </a:bodyPr>
          <a:lstStyle/>
          <a:p>
            <a:pPr algn="l"/>
            <a:r>
              <a:rPr lang="en-GB" sz="2800" dirty="0">
                <a:latin typeface="Calibri"/>
                <a:cs typeface="Calibri"/>
              </a:rPr>
              <a:t>P = 50/100 = 0.5</a:t>
            </a:r>
          </a:p>
          <a:p>
            <a:pPr algn="l"/>
            <a:r>
              <a:rPr lang="en-GB" sz="2800" dirty="0">
                <a:latin typeface="Calibri"/>
                <a:cs typeface="Calibri"/>
              </a:rPr>
              <a:t>R = 50/50 = 1</a:t>
            </a:r>
          </a:p>
        </p:txBody>
      </p:sp>
    </p:spTree>
    <p:extLst>
      <p:ext uri="{BB962C8B-B14F-4D97-AF65-F5344CB8AC3E}">
        <p14:creationId xmlns:p14="http://schemas.microsoft.com/office/powerpoint/2010/main" val="374929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F-Score: Example (alpha = 1/2)</a:t>
            </a:r>
          </a:p>
        </p:txBody>
      </p:sp>
      <p:sp>
        <p:nvSpPr>
          <p:cNvPr id="3" name="Content Placeholder 2"/>
          <p:cNvSpPr>
            <a:spLocks noGrp="1"/>
          </p:cNvSpPr>
          <p:nvPr>
            <p:ph idx="1"/>
          </p:nvPr>
        </p:nvSpPr>
        <p:spPr>
          <a:xfrm>
            <a:off x="560388" y="1340768"/>
            <a:ext cx="8305800" cy="5029200"/>
          </a:xfrm>
        </p:spPr>
        <p:txBody>
          <a:bodyPr/>
          <a:lstStyle/>
          <a:p>
            <a:endParaRPr lang="en-GB" dirty="0">
              <a:solidFill>
                <a:srgbClr val="000000"/>
              </a:solidFill>
            </a:endParaRPr>
          </a:p>
          <a:p>
            <a:endParaRPr lang="en-GB" dirty="0">
              <a:solidFill>
                <a:srgbClr val="000000"/>
              </a:solidFill>
            </a:endParaRPr>
          </a:p>
          <a:p>
            <a:endParaRPr lang="en-GB" dirty="0">
              <a:solidFill>
                <a:srgbClr val="000000"/>
              </a:solidFill>
            </a:endParaRPr>
          </a:p>
          <a:p>
            <a:r>
              <a:rPr lang="en-GB" sz="2800" dirty="0">
                <a:solidFill>
                  <a:srgbClr val="000000"/>
                </a:solidFill>
              </a:rPr>
              <a:t>F</a:t>
            </a:r>
            <a:r>
              <a:rPr lang="en-GB" sz="2800" baseline="-25000" dirty="0">
                <a:solidFill>
                  <a:srgbClr val="000000"/>
                </a:solidFill>
              </a:rPr>
              <a:t>1</a:t>
            </a:r>
            <a:r>
              <a:rPr lang="en-GB" sz="2800" dirty="0">
                <a:solidFill>
                  <a:srgbClr val="000000"/>
                </a:solidFill>
              </a:rPr>
              <a:t>=2*(0.69*0.9)/(0.69+0.9)    F</a:t>
            </a:r>
            <a:r>
              <a:rPr lang="en-GB" sz="2800" baseline="-25000" dirty="0">
                <a:solidFill>
                  <a:srgbClr val="000000"/>
                </a:solidFill>
              </a:rPr>
              <a:t>2</a:t>
            </a:r>
            <a:r>
              <a:rPr lang="en-GB" sz="2800" dirty="0">
                <a:solidFill>
                  <a:srgbClr val="000000"/>
                </a:solidFill>
              </a:rPr>
              <a:t>=2*(0.8*0.8)/(0.8+0.8)</a:t>
            </a:r>
          </a:p>
          <a:p>
            <a:r>
              <a:rPr lang="en-GB" sz="2800" dirty="0">
                <a:solidFill>
                  <a:srgbClr val="000000"/>
                </a:solidFill>
              </a:rPr>
              <a:t>    = 0.78			           =0.8</a:t>
            </a:r>
            <a:endParaRPr lang="en-GB" baseline="-25000" dirty="0">
              <a:solidFill>
                <a:srgbClr val="000000"/>
              </a:solidFill>
            </a:endParaRP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graphicFrame>
        <p:nvGraphicFramePr>
          <p:cNvPr id="12" name="Table 11"/>
          <p:cNvGraphicFramePr>
            <a:graphicFrameLocks noGrp="1"/>
          </p:cNvGraphicFramePr>
          <p:nvPr/>
        </p:nvGraphicFramePr>
        <p:xfrm>
          <a:off x="632520" y="1556792"/>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1</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20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30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14" name="Table 13"/>
          <p:cNvGraphicFramePr>
            <a:graphicFrameLocks noGrp="1"/>
          </p:cNvGraphicFramePr>
          <p:nvPr/>
        </p:nvGraphicFramePr>
        <p:xfrm>
          <a:off x="4953000" y="1556792"/>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2</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16" name="Table 15"/>
          <p:cNvGraphicFramePr>
            <a:graphicFrameLocks noGrp="1"/>
          </p:cNvGraphicFramePr>
          <p:nvPr/>
        </p:nvGraphicFramePr>
        <p:xfrm>
          <a:off x="632520" y="4656038"/>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Everybody has cancer</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50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50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sp>
        <p:nvSpPr>
          <p:cNvPr id="19" name="TextBox 18"/>
          <p:cNvSpPr txBox="1"/>
          <p:nvPr/>
        </p:nvSpPr>
        <p:spPr>
          <a:xfrm>
            <a:off x="4615018" y="5445224"/>
            <a:ext cx="4006225" cy="523220"/>
          </a:xfrm>
          <a:prstGeom prst="rect">
            <a:avLst/>
          </a:prstGeom>
          <a:noFill/>
        </p:spPr>
        <p:txBody>
          <a:bodyPr wrap="none" rtlCol="0">
            <a:spAutoFit/>
          </a:bodyPr>
          <a:lstStyle/>
          <a:p>
            <a:pPr algn="l"/>
            <a:r>
              <a:rPr lang="en-GB" sz="2800" dirty="0">
                <a:solidFill>
                  <a:srgbClr val="000000"/>
                </a:solidFill>
                <a:latin typeface="Calibri"/>
                <a:cs typeface="Calibri"/>
              </a:rPr>
              <a:t>F=2*(0.5*1)/(0.5+1)=0.66 </a:t>
            </a:r>
          </a:p>
        </p:txBody>
      </p:sp>
    </p:spTree>
    <p:extLst>
      <p:ext uri="{BB962C8B-B14F-4D97-AF65-F5344CB8AC3E}">
        <p14:creationId xmlns:p14="http://schemas.microsoft.com/office/powerpoint/2010/main" val="30663312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F-alpha-Score: Example (alpha = 1/5)</a:t>
            </a:r>
          </a:p>
        </p:txBody>
      </p:sp>
      <p:sp>
        <p:nvSpPr>
          <p:cNvPr id="3" name="Content Placeholder 2"/>
          <p:cNvSpPr>
            <a:spLocks noGrp="1"/>
          </p:cNvSpPr>
          <p:nvPr>
            <p:ph idx="1"/>
          </p:nvPr>
        </p:nvSpPr>
        <p:spPr>
          <a:xfrm>
            <a:off x="560388" y="1340768"/>
            <a:ext cx="8713092" cy="5029200"/>
          </a:xfrm>
        </p:spPr>
        <p:txBody>
          <a:bodyPr/>
          <a:lstStyle/>
          <a:p>
            <a:endParaRPr lang="en-GB" dirty="0">
              <a:solidFill>
                <a:srgbClr val="000000"/>
              </a:solidFill>
            </a:endParaRPr>
          </a:p>
          <a:p>
            <a:endParaRPr lang="en-GB" dirty="0">
              <a:solidFill>
                <a:srgbClr val="000000"/>
              </a:solidFill>
            </a:endParaRPr>
          </a:p>
          <a:p>
            <a:endParaRPr lang="en-GB" dirty="0">
              <a:solidFill>
                <a:srgbClr val="000000"/>
              </a:solidFill>
            </a:endParaRPr>
          </a:p>
          <a:p>
            <a:r>
              <a:rPr lang="en-GB" sz="2800" dirty="0">
                <a:solidFill>
                  <a:srgbClr val="000000"/>
                </a:solidFill>
              </a:rPr>
              <a:t>F</a:t>
            </a:r>
            <a:r>
              <a:rPr lang="en-GB" sz="2800" baseline="-25000" dirty="0">
                <a:solidFill>
                  <a:srgbClr val="000000"/>
                </a:solidFill>
              </a:rPr>
              <a:t>1</a:t>
            </a:r>
            <a:r>
              <a:rPr lang="en-GB" sz="2800" dirty="0">
                <a:solidFill>
                  <a:srgbClr val="000000"/>
                </a:solidFill>
              </a:rPr>
              <a:t>=5*(0.69*0.9)/(4*0.69+0.9)   F</a:t>
            </a:r>
            <a:r>
              <a:rPr lang="en-GB" sz="2800" baseline="-25000" dirty="0">
                <a:solidFill>
                  <a:srgbClr val="000000"/>
                </a:solidFill>
              </a:rPr>
              <a:t>2</a:t>
            </a:r>
            <a:r>
              <a:rPr lang="en-GB" sz="2800" dirty="0">
                <a:solidFill>
                  <a:srgbClr val="000000"/>
                </a:solidFill>
              </a:rPr>
              <a:t>=5*(0.8*0.8)/(4*0.8+0.8)</a:t>
            </a:r>
          </a:p>
          <a:p>
            <a:r>
              <a:rPr lang="en-GB" sz="2800" dirty="0">
                <a:solidFill>
                  <a:srgbClr val="000000"/>
                </a:solidFill>
              </a:rPr>
              <a:t>    = 0.84			           =0.8</a:t>
            </a:r>
            <a:endParaRPr lang="en-GB" baseline="-25000" dirty="0">
              <a:solidFill>
                <a:srgbClr val="000000"/>
              </a:solidFill>
            </a:endParaRPr>
          </a:p>
        </p:txBody>
      </p:sp>
      <p:sp>
        <p:nvSpPr>
          <p:cNvPr id="4" name="Footer Placeholder 3"/>
          <p:cNvSpPr>
            <a:spLocks noGrp="1"/>
          </p:cNvSpPr>
          <p:nvPr>
            <p:ph type="ftr" sz="quarter" idx="10"/>
          </p:nvPr>
        </p:nvSpPr>
        <p:spPr/>
        <p:txBody>
          <a:bodyPr/>
          <a:lstStyle/>
          <a:p>
            <a:r>
              <a:rPr lang="fr-CH"/>
              <a:t>©2024, Karl Aberer, EPFL-IC, Laboratoire de systèmes d'informations répartis </a:t>
            </a:r>
            <a:endParaRPr lang="en-GB" dirty="0"/>
          </a:p>
        </p:txBody>
      </p:sp>
      <p:graphicFrame>
        <p:nvGraphicFramePr>
          <p:cNvPr id="12" name="Table 11"/>
          <p:cNvGraphicFramePr>
            <a:graphicFrameLocks noGrp="1"/>
          </p:cNvGraphicFramePr>
          <p:nvPr/>
        </p:nvGraphicFramePr>
        <p:xfrm>
          <a:off x="632520" y="1556792"/>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1</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20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30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14" name="Table 13"/>
          <p:cNvGraphicFramePr>
            <a:graphicFrameLocks noGrp="1"/>
          </p:cNvGraphicFramePr>
          <p:nvPr/>
        </p:nvGraphicFramePr>
        <p:xfrm>
          <a:off x="4953000" y="1556792"/>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2</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16" name="Table 15"/>
          <p:cNvGraphicFramePr>
            <a:graphicFrameLocks noGrp="1"/>
          </p:cNvGraphicFramePr>
          <p:nvPr/>
        </p:nvGraphicFramePr>
        <p:xfrm>
          <a:off x="632520" y="4656038"/>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Everybody has cancer</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50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50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sp>
        <p:nvSpPr>
          <p:cNvPr id="19" name="TextBox 18"/>
          <p:cNvSpPr txBox="1"/>
          <p:nvPr/>
        </p:nvSpPr>
        <p:spPr>
          <a:xfrm>
            <a:off x="4615017" y="5445224"/>
            <a:ext cx="4368504" cy="523220"/>
          </a:xfrm>
          <a:prstGeom prst="rect">
            <a:avLst/>
          </a:prstGeom>
          <a:noFill/>
        </p:spPr>
        <p:txBody>
          <a:bodyPr wrap="none" rtlCol="0">
            <a:spAutoFit/>
          </a:bodyPr>
          <a:lstStyle/>
          <a:p>
            <a:pPr algn="l"/>
            <a:r>
              <a:rPr lang="en-GB" sz="2800" dirty="0">
                <a:solidFill>
                  <a:srgbClr val="000000"/>
                </a:solidFill>
                <a:latin typeface="Calibri"/>
                <a:cs typeface="Calibri"/>
              </a:rPr>
              <a:t>F=5*(0.5*1)/(4*0.5+1)=0.83 </a:t>
            </a:r>
          </a:p>
        </p:txBody>
      </p:sp>
    </p:spTree>
    <p:extLst>
      <p:ext uri="{BB962C8B-B14F-4D97-AF65-F5344CB8AC3E}">
        <p14:creationId xmlns:p14="http://schemas.microsoft.com/office/powerpoint/2010/main" val="10630848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pPr algn="l"/>
            <a:r>
              <a:rPr lang="en-US" sz="3200" dirty="0"/>
              <a:t>I</a:t>
            </a:r>
            <a:r>
              <a:rPr lang="fr-FR" sz="3200" dirty="0"/>
              <a:t>f the top 100 documents </a:t>
            </a:r>
            <a:r>
              <a:rPr lang="fr-FR" sz="3200" dirty="0" err="1"/>
              <a:t>contain</a:t>
            </a:r>
            <a:r>
              <a:rPr lang="fr-FR" sz="3200" dirty="0"/>
              <a:t> 50 relevant documents …</a:t>
            </a:r>
            <a:endParaRPr lang="en-US" altLang="en-US" sz="3200" dirty="0">
              <a:ea typeface="MS PGothic" charset="-128"/>
            </a:endParaRPr>
          </a:p>
        </p:txBody>
      </p:sp>
      <p:sp>
        <p:nvSpPr>
          <p:cNvPr id="13314" name="TPAnswers" title="Answer Text"/>
          <p:cNvSpPr>
            <a:spLocks noGrp="1"/>
          </p:cNvSpPr>
          <p:nvPr>
            <p:ph idx="1"/>
            <p:custDataLst>
              <p:tags r:id="rId2"/>
            </p:custDataLst>
          </p:nvPr>
        </p:nvSpPr>
        <p:spPr/>
        <p:txBody>
          <a:bodyPr>
            <a:normAutofit/>
          </a:bodyPr>
          <a:lstStyle/>
          <a:p>
            <a:pPr marL="800054" lvl="1" indent="-342900">
              <a:buFont typeface="+mj-lt"/>
              <a:buAutoNum type="arabicPeriod"/>
              <a:defRPr/>
            </a:pPr>
            <a:r>
              <a:rPr lang="fr-FR" dirty="0"/>
              <a:t>the </a:t>
            </a:r>
            <a:r>
              <a:rPr lang="fr-FR" dirty="0" err="1"/>
              <a:t>precision</a:t>
            </a:r>
            <a:r>
              <a:rPr lang="fr-FR" dirty="0"/>
              <a:t> of the system at 50 </a:t>
            </a:r>
            <a:r>
              <a:rPr lang="fr-FR" dirty="0" err="1"/>
              <a:t>is</a:t>
            </a:r>
            <a:r>
              <a:rPr lang="fr-FR" dirty="0"/>
              <a:t> 0.25</a:t>
            </a:r>
          </a:p>
          <a:p>
            <a:pPr marL="800054" lvl="1" indent="-342900">
              <a:buFont typeface="+mj-lt"/>
              <a:buAutoNum type="arabicPeriod"/>
              <a:defRPr/>
            </a:pPr>
            <a:r>
              <a:rPr lang="fr-FR" dirty="0"/>
              <a:t>the </a:t>
            </a:r>
            <a:r>
              <a:rPr lang="fr-FR" dirty="0" err="1"/>
              <a:t>precision</a:t>
            </a:r>
            <a:r>
              <a:rPr lang="fr-FR" dirty="0"/>
              <a:t> of the system at 100 </a:t>
            </a:r>
            <a:r>
              <a:rPr lang="fr-FR" dirty="0" err="1"/>
              <a:t>is</a:t>
            </a:r>
            <a:r>
              <a:rPr lang="fr-FR" dirty="0"/>
              <a:t> 0.5</a:t>
            </a:r>
          </a:p>
          <a:p>
            <a:pPr marL="800054" lvl="1" indent="-342900">
              <a:buFont typeface="+mj-lt"/>
              <a:buAutoNum type="arabicPeriod"/>
              <a:defRPr/>
            </a:pPr>
            <a:r>
              <a:rPr lang="fr-FR" dirty="0"/>
              <a:t>the </a:t>
            </a:r>
            <a:r>
              <a:rPr lang="fr-FR" dirty="0" err="1"/>
              <a:t>recall</a:t>
            </a:r>
            <a:r>
              <a:rPr lang="fr-FR" dirty="0"/>
              <a:t> of the system </a:t>
            </a:r>
            <a:r>
              <a:rPr lang="fr-FR" dirty="0" err="1"/>
              <a:t>is</a:t>
            </a:r>
            <a:r>
              <a:rPr lang="fr-FR" dirty="0"/>
              <a:t> 0.5</a:t>
            </a:r>
          </a:p>
          <a:p>
            <a:pPr marL="800054" lvl="1" indent="-342900">
              <a:buFont typeface="+mj-lt"/>
              <a:buAutoNum type="arabicPeriod"/>
              <a:defRPr/>
            </a:pPr>
            <a:r>
              <a:rPr lang="fr-FR" dirty="0"/>
              <a:t>All of the </a:t>
            </a:r>
            <a:r>
              <a:rPr lang="fr-FR" dirty="0" err="1"/>
              <a:t>above</a:t>
            </a:r>
            <a:endParaRPr lang="fr-FR" dirty="0"/>
          </a:p>
          <a:p>
            <a:pPr marL="514350" indent="-514350">
              <a:buFont typeface="Arial" charset="0"/>
              <a:buAutoNum type="alphaUcPeriod"/>
            </a:pPr>
            <a:endParaRPr lang="en-US" altLang="en-US" dirty="0">
              <a:ea typeface="MS PGothic" charset="-128"/>
            </a:endParaRPr>
          </a:p>
        </p:txBody>
      </p:sp>
      <p:sp>
        <p:nvSpPr>
          <p:cNvPr id="2" name="Footer Placeholder 1">
            <a:extLst>
              <a:ext uri="{FF2B5EF4-FFF2-40B4-BE49-F238E27FC236}">
                <a16:creationId xmlns:a16="http://schemas.microsoft.com/office/drawing/2014/main" id="{6A604C27-9517-5A48-853F-18FF0FEEE65C}"/>
              </a:ext>
            </a:extLst>
          </p:cNvPr>
          <p:cNvSpPr>
            <a:spLocks noGrp="1"/>
          </p:cNvSpPr>
          <p:nvPr>
            <p:ph type="ftr" sz="quarter" idx="10"/>
          </p:nvPr>
        </p:nvSpPr>
        <p:spPr/>
        <p:txBody>
          <a:bodyPr/>
          <a:lstStyle/>
          <a:p>
            <a:pPr>
              <a:defRPr/>
            </a:pPr>
            <a:r>
              <a:rPr lang="fr-CH"/>
              <a:t>©2024, Karl Aberer, EPFL-IC, Laboratoire de systèmes d'informations répartis </a:t>
            </a:r>
            <a:endParaRPr lang="en-GB"/>
          </a:p>
        </p:txBody>
      </p:sp>
    </p:spTree>
    <p:custDataLst>
      <p:tags r:id="rId1"/>
    </p:custDataLst>
    <p:extLst>
      <p:ext uri="{BB962C8B-B14F-4D97-AF65-F5344CB8AC3E}">
        <p14:creationId xmlns:p14="http://schemas.microsoft.com/office/powerpoint/2010/main" val="17150301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pPr algn="l"/>
            <a:r>
              <a:rPr lang="fr-FR" dirty="0">
                <a:latin typeface="Calibri" charset="0"/>
                <a:ea typeface="ＭＳ Ｐゴシック" charset="0"/>
              </a:rPr>
              <a:t>If </a:t>
            </a:r>
            <a:r>
              <a:rPr lang="fr-FR" dirty="0" err="1">
                <a:latin typeface="Calibri" charset="0"/>
                <a:ea typeface="ＭＳ Ｐゴシック" charset="0"/>
              </a:rPr>
              <a:t>retrieval</a:t>
            </a:r>
            <a:r>
              <a:rPr lang="fr-FR" dirty="0">
                <a:latin typeface="Calibri" charset="0"/>
                <a:ea typeface="ＭＳ Ｐゴシック" charset="0"/>
              </a:rPr>
              <a:t> system A has a </a:t>
            </a:r>
            <a:r>
              <a:rPr lang="fr-FR" dirty="0" err="1">
                <a:latin typeface="Calibri" charset="0"/>
                <a:ea typeface="ＭＳ Ｐゴシック" charset="0"/>
              </a:rPr>
              <a:t>higher</a:t>
            </a:r>
            <a:r>
              <a:rPr lang="fr-FR" dirty="0">
                <a:latin typeface="Calibri" charset="0"/>
                <a:ea typeface="ＭＳ Ｐゴシック" charset="0"/>
              </a:rPr>
              <a:t> </a:t>
            </a:r>
            <a:r>
              <a:rPr lang="fr-FR" dirty="0" err="1">
                <a:latin typeface="Calibri" charset="0"/>
                <a:ea typeface="ＭＳ Ｐゴシック" charset="0"/>
              </a:rPr>
              <a:t>precision at k</a:t>
            </a:r>
            <a:r>
              <a:rPr lang="fr-FR" dirty="0">
                <a:latin typeface="Calibri" charset="0"/>
                <a:ea typeface="ＭＳ Ｐゴシック" charset="0"/>
              </a:rPr>
              <a:t> </a:t>
            </a:r>
            <a:r>
              <a:rPr lang="fr-FR" dirty="0" err="1">
                <a:latin typeface="Calibri" charset="0"/>
                <a:ea typeface="ＭＳ Ｐゴシック" charset="0"/>
              </a:rPr>
              <a:t>than</a:t>
            </a:r>
            <a:r>
              <a:rPr lang="fr-FR" dirty="0">
                <a:latin typeface="Calibri" charset="0"/>
                <a:ea typeface="ＭＳ Ｐゴシック" charset="0"/>
              </a:rPr>
              <a:t> system B …</a:t>
            </a:r>
            <a:endParaRPr lang="en-US" altLang="en-US" dirty="0">
              <a:ea typeface="MS PGothic" charset="-128"/>
            </a:endParaRPr>
          </a:p>
        </p:txBody>
      </p:sp>
      <p:sp>
        <p:nvSpPr>
          <p:cNvPr id="13314" name="TPAnswers" title="Answer Text"/>
          <p:cNvSpPr>
            <a:spLocks noGrp="1"/>
          </p:cNvSpPr>
          <p:nvPr>
            <p:ph idx="1"/>
            <p:custDataLst>
              <p:tags r:id="rId2"/>
            </p:custDataLst>
          </p:nvPr>
        </p:nvSpPr>
        <p:spPr/>
        <p:txBody>
          <a:bodyPr>
            <a:normAutofit/>
          </a:bodyPr>
          <a:lstStyle/>
          <a:p>
            <a:pPr marL="798513" lvl="1" indent="-342900">
              <a:buFont typeface="Comic Sans MS" charset="0"/>
              <a:buAutoNum type="arabicPeriod"/>
            </a:pPr>
            <a:r>
              <a:rPr lang="fr-FR" sz="2400" dirty="0">
                <a:latin typeface="Calibri" charset="0"/>
                <a:ea typeface="Calibri" charset="0"/>
                <a:cs typeface="Calibri" charset="0"/>
              </a:rPr>
              <a:t>the top k documents of A </a:t>
            </a:r>
            <a:r>
              <a:rPr lang="fr-FR" sz="2400" dirty="0" err="1">
                <a:latin typeface="Calibri" charset="0"/>
                <a:ea typeface="Calibri" charset="0"/>
                <a:cs typeface="Calibri" charset="0"/>
              </a:rPr>
              <a:t>will</a:t>
            </a:r>
            <a:r>
              <a:rPr lang="fr-FR" sz="2400" dirty="0">
                <a:latin typeface="Calibri" charset="0"/>
                <a:ea typeface="Calibri" charset="0"/>
                <a:cs typeface="Calibri" charset="0"/>
              </a:rPr>
              <a:t> have </a:t>
            </a:r>
            <a:r>
              <a:rPr lang="fr-FR" sz="2400" dirty="0" err="1">
                <a:latin typeface="Calibri" charset="0"/>
                <a:ea typeface="Calibri" charset="0"/>
                <a:cs typeface="Calibri" charset="0"/>
              </a:rPr>
              <a:t>higher</a:t>
            </a:r>
            <a:r>
              <a:rPr lang="fr-FR" sz="2400" dirty="0">
                <a:latin typeface="Calibri" charset="0"/>
                <a:ea typeface="Calibri" charset="0"/>
                <a:cs typeface="Calibri" charset="0"/>
              </a:rPr>
              <a:t> </a:t>
            </a:r>
            <a:r>
              <a:rPr lang="fr-FR" sz="2400" dirty="0" err="1">
                <a:latin typeface="Calibri" charset="0"/>
                <a:ea typeface="Calibri" charset="0"/>
                <a:cs typeface="Calibri" charset="0"/>
              </a:rPr>
              <a:t>similarity</a:t>
            </a:r>
            <a:r>
              <a:rPr lang="fr-FR" sz="2400" dirty="0">
                <a:latin typeface="Calibri" charset="0"/>
                <a:ea typeface="Calibri" charset="0"/>
                <a:cs typeface="Calibri" charset="0"/>
              </a:rPr>
              <a:t> values </a:t>
            </a:r>
            <a:r>
              <a:rPr lang="fr-FR" sz="2400" dirty="0" err="1">
                <a:latin typeface="Calibri" charset="0"/>
                <a:ea typeface="Calibri" charset="0"/>
                <a:cs typeface="Calibri" charset="0"/>
              </a:rPr>
              <a:t>than</a:t>
            </a:r>
            <a:r>
              <a:rPr lang="fr-FR" sz="2400" dirty="0">
                <a:latin typeface="Calibri" charset="0"/>
                <a:ea typeface="Calibri" charset="0"/>
                <a:cs typeface="Calibri" charset="0"/>
              </a:rPr>
              <a:t> the top k documents of B</a:t>
            </a:r>
          </a:p>
          <a:p>
            <a:pPr marL="798513" lvl="1" indent="-342900">
              <a:buFont typeface="Comic Sans MS" charset="0"/>
              <a:buAutoNum type="arabicPeriod"/>
            </a:pPr>
            <a:r>
              <a:rPr lang="fr-FR" sz="2400" dirty="0">
                <a:latin typeface="Calibri" charset="0"/>
                <a:ea typeface="Calibri" charset="0"/>
                <a:cs typeface="Calibri" charset="0"/>
              </a:rPr>
              <a:t>the top k documents of A </a:t>
            </a:r>
            <a:r>
              <a:rPr lang="fr-FR" sz="2400" dirty="0" err="1">
                <a:latin typeface="Calibri" charset="0"/>
                <a:ea typeface="Calibri" charset="0"/>
                <a:cs typeface="Calibri" charset="0"/>
              </a:rPr>
              <a:t>will</a:t>
            </a:r>
            <a:r>
              <a:rPr lang="fr-FR" sz="2400" dirty="0">
                <a:latin typeface="Calibri" charset="0"/>
                <a:ea typeface="Calibri" charset="0"/>
                <a:cs typeface="Calibri" charset="0"/>
              </a:rPr>
              <a:t> </a:t>
            </a:r>
            <a:r>
              <a:rPr lang="fr-FR" sz="2400" dirty="0" err="1">
                <a:latin typeface="Calibri" charset="0"/>
                <a:ea typeface="Calibri" charset="0"/>
                <a:cs typeface="Calibri" charset="0"/>
              </a:rPr>
              <a:t>contain</a:t>
            </a:r>
            <a:r>
              <a:rPr lang="fr-FR" sz="2400" dirty="0">
                <a:latin typeface="Calibri" charset="0"/>
                <a:ea typeface="Calibri" charset="0"/>
                <a:cs typeface="Calibri" charset="0"/>
              </a:rPr>
              <a:t> more relevant documents </a:t>
            </a:r>
            <a:r>
              <a:rPr lang="fr-FR" sz="2400" dirty="0" err="1">
                <a:latin typeface="Calibri" charset="0"/>
                <a:ea typeface="Calibri" charset="0"/>
                <a:cs typeface="Calibri" charset="0"/>
              </a:rPr>
              <a:t>than</a:t>
            </a:r>
            <a:r>
              <a:rPr lang="fr-FR" sz="2400" dirty="0">
                <a:latin typeface="Calibri" charset="0"/>
                <a:ea typeface="Calibri" charset="0"/>
                <a:cs typeface="Calibri" charset="0"/>
              </a:rPr>
              <a:t> the top k documents of B</a:t>
            </a:r>
          </a:p>
          <a:p>
            <a:pPr marL="798513" lvl="1" indent="-342900">
              <a:buFont typeface="Comic Sans MS" charset="0"/>
              <a:buAutoNum type="arabicPeriod"/>
            </a:pPr>
            <a:r>
              <a:rPr lang="fr-FR" sz="2400" dirty="0">
                <a:latin typeface="Calibri" charset="0"/>
                <a:ea typeface="Calibri" charset="0"/>
                <a:cs typeface="Calibri" charset="0"/>
              </a:rPr>
              <a:t>A </a:t>
            </a:r>
            <a:r>
              <a:rPr lang="fr-FR" sz="2400" dirty="0" err="1">
                <a:latin typeface="Calibri" charset="0"/>
                <a:ea typeface="Calibri" charset="0"/>
                <a:cs typeface="Calibri" charset="0"/>
              </a:rPr>
              <a:t>will</a:t>
            </a:r>
            <a:r>
              <a:rPr lang="fr-FR" sz="2400" dirty="0">
                <a:latin typeface="Calibri" charset="0"/>
                <a:ea typeface="Calibri" charset="0"/>
                <a:cs typeface="Calibri" charset="0"/>
              </a:rPr>
              <a:t> </a:t>
            </a:r>
            <a:r>
              <a:rPr lang="fr-FR" sz="2400" dirty="0" err="1">
                <a:latin typeface="Calibri" charset="0"/>
                <a:ea typeface="Calibri" charset="0"/>
                <a:cs typeface="Calibri" charset="0"/>
              </a:rPr>
              <a:t>recall</a:t>
            </a:r>
            <a:r>
              <a:rPr lang="fr-FR" sz="2400" dirty="0">
                <a:latin typeface="Calibri" charset="0"/>
                <a:ea typeface="Calibri" charset="0"/>
                <a:cs typeface="Calibri" charset="0"/>
              </a:rPr>
              <a:t> more documents </a:t>
            </a:r>
            <a:r>
              <a:rPr lang="fr-FR" sz="2400" dirty="0" err="1">
                <a:latin typeface="Calibri" charset="0"/>
                <a:ea typeface="Calibri" charset="0"/>
                <a:cs typeface="Calibri" charset="0"/>
              </a:rPr>
              <a:t>above</a:t>
            </a:r>
            <a:r>
              <a:rPr lang="fr-FR" sz="2400" dirty="0">
                <a:latin typeface="Calibri" charset="0"/>
                <a:ea typeface="Calibri" charset="0"/>
                <a:cs typeface="Calibri" charset="0"/>
              </a:rPr>
              <a:t> a </a:t>
            </a:r>
            <a:r>
              <a:rPr lang="fr-FR" sz="2400" dirty="0" err="1">
                <a:latin typeface="Calibri" charset="0"/>
                <a:ea typeface="Calibri" charset="0"/>
                <a:cs typeface="Calibri" charset="0"/>
              </a:rPr>
              <a:t>given</a:t>
            </a:r>
            <a:r>
              <a:rPr lang="fr-FR" sz="2400" dirty="0">
                <a:latin typeface="Calibri" charset="0"/>
                <a:ea typeface="Calibri" charset="0"/>
                <a:cs typeface="Calibri" charset="0"/>
              </a:rPr>
              <a:t> </a:t>
            </a:r>
            <a:r>
              <a:rPr lang="fr-FR" sz="2400" dirty="0" err="1">
                <a:latin typeface="Calibri" charset="0"/>
                <a:ea typeface="Calibri" charset="0"/>
                <a:cs typeface="Calibri" charset="0"/>
              </a:rPr>
              <a:t>similarity</a:t>
            </a:r>
            <a:r>
              <a:rPr lang="fr-FR" sz="2400" dirty="0">
                <a:latin typeface="Calibri" charset="0"/>
                <a:ea typeface="Calibri" charset="0"/>
                <a:cs typeface="Calibri" charset="0"/>
              </a:rPr>
              <a:t> </a:t>
            </a:r>
            <a:r>
              <a:rPr lang="fr-FR" sz="2400" dirty="0" err="1">
                <a:latin typeface="Calibri" charset="0"/>
                <a:ea typeface="Calibri" charset="0"/>
                <a:cs typeface="Calibri" charset="0"/>
              </a:rPr>
              <a:t>threshold</a:t>
            </a:r>
            <a:r>
              <a:rPr lang="fr-FR" sz="2400" dirty="0">
                <a:latin typeface="Calibri" charset="0"/>
                <a:ea typeface="Calibri" charset="0"/>
                <a:cs typeface="Calibri" charset="0"/>
              </a:rPr>
              <a:t> </a:t>
            </a:r>
            <a:r>
              <a:rPr lang="fr-FR" sz="2400" dirty="0" err="1">
                <a:latin typeface="Calibri" charset="0"/>
                <a:ea typeface="Calibri" charset="0"/>
                <a:cs typeface="Calibri" charset="0"/>
              </a:rPr>
              <a:t>than</a:t>
            </a:r>
            <a:r>
              <a:rPr lang="fr-FR" sz="2400" dirty="0">
                <a:latin typeface="Calibri" charset="0"/>
                <a:ea typeface="Calibri" charset="0"/>
                <a:cs typeface="Calibri" charset="0"/>
              </a:rPr>
              <a:t> B</a:t>
            </a:r>
          </a:p>
          <a:p>
            <a:pPr marL="798513" lvl="1" indent="-342900">
              <a:buFont typeface="Comic Sans MS" charset="0"/>
              <a:buAutoNum type="arabicPeriod"/>
            </a:pPr>
            <a:r>
              <a:rPr lang="fr-FR" sz="2400" dirty="0">
                <a:latin typeface="Calibri" charset="0"/>
                <a:ea typeface="Calibri" charset="0"/>
                <a:cs typeface="Calibri" charset="0"/>
              </a:rPr>
              <a:t>the top k relevant documents in A </a:t>
            </a:r>
            <a:r>
              <a:rPr lang="fr-FR" sz="2400" dirty="0" err="1">
                <a:latin typeface="Calibri" charset="0"/>
                <a:ea typeface="Calibri" charset="0"/>
                <a:cs typeface="Calibri" charset="0"/>
              </a:rPr>
              <a:t>will</a:t>
            </a:r>
            <a:r>
              <a:rPr lang="fr-FR" sz="2400" dirty="0">
                <a:latin typeface="Calibri" charset="0"/>
                <a:ea typeface="Calibri" charset="0"/>
                <a:cs typeface="Calibri" charset="0"/>
              </a:rPr>
              <a:t> have </a:t>
            </a:r>
            <a:r>
              <a:rPr lang="fr-FR" sz="2400" dirty="0" err="1">
                <a:latin typeface="Calibri" charset="0"/>
                <a:ea typeface="Calibri" charset="0"/>
                <a:cs typeface="Calibri" charset="0"/>
              </a:rPr>
              <a:t>higher</a:t>
            </a:r>
            <a:r>
              <a:rPr lang="fr-FR" sz="2400" dirty="0">
                <a:latin typeface="Calibri" charset="0"/>
                <a:ea typeface="Calibri" charset="0"/>
                <a:cs typeface="Calibri" charset="0"/>
              </a:rPr>
              <a:t> </a:t>
            </a:r>
            <a:r>
              <a:rPr lang="fr-FR" sz="2400" dirty="0" err="1">
                <a:latin typeface="Calibri" charset="0"/>
                <a:ea typeface="Calibri" charset="0"/>
                <a:cs typeface="Calibri" charset="0"/>
              </a:rPr>
              <a:t>similarity</a:t>
            </a:r>
            <a:r>
              <a:rPr lang="fr-FR" sz="2400" dirty="0">
                <a:latin typeface="Calibri" charset="0"/>
                <a:ea typeface="Calibri" charset="0"/>
                <a:cs typeface="Calibri" charset="0"/>
              </a:rPr>
              <a:t> values </a:t>
            </a:r>
            <a:r>
              <a:rPr lang="fr-FR" sz="2400" dirty="0" err="1">
                <a:latin typeface="Calibri" charset="0"/>
                <a:ea typeface="Calibri" charset="0"/>
                <a:cs typeface="Calibri" charset="0"/>
              </a:rPr>
              <a:t>than</a:t>
            </a:r>
            <a:r>
              <a:rPr lang="fr-FR" sz="2400" dirty="0">
                <a:latin typeface="Calibri" charset="0"/>
                <a:ea typeface="Calibri" charset="0"/>
                <a:cs typeface="Calibri" charset="0"/>
              </a:rPr>
              <a:t> in B</a:t>
            </a:r>
          </a:p>
        </p:txBody>
      </p:sp>
      <p:sp>
        <p:nvSpPr>
          <p:cNvPr id="2" name="Footer Placeholder 1">
            <a:extLst>
              <a:ext uri="{FF2B5EF4-FFF2-40B4-BE49-F238E27FC236}">
                <a16:creationId xmlns:a16="http://schemas.microsoft.com/office/drawing/2014/main" id="{53F36345-901D-5E4A-ABBC-6EAB0684B3C8}"/>
              </a:ext>
            </a:extLst>
          </p:cNvPr>
          <p:cNvSpPr>
            <a:spLocks noGrp="1"/>
          </p:cNvSpPr>
          <p:nvPr>
            <p:ph type="ftr" sz="quarter" idx="10"/>
          </p:nvPr>
        </p:nvSpPr>
        <p:spPr/>
        <p:txBody>
          <a:bodyPr/>
          <a:lstStyle/>
          <a:p>
            <a:pPr>
              <a:defRPr/>
            </a:pPr>
            <a:r>
              <a:rPr lang="fr-CH"/>
              <a:t>©2024, Karl Aberer, EPFL-IC, Laboratoire de systèmes d'informations répartis </a:t>
            </a:r>
            <a:endParaRPr lang="en-GB"/>
          </a:p>
        </p:txBody>
      </p:sp>
    </p:spTree>
    <p:custDataLst>
      <p:tags r:id="rId1"/>
    </p:custDataLst>
    <p:extLst>
      <p:ext uri="{BB962C8B-B14F-4D97-AF65-F5344CB8AC3E}">
        <p14:creationId xmlns:p14="http://schemas.microsoft.com/office/powerpoint/2010/main" val="15090038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p:txBody>
          <a:bodyPr/>
          <a:lstStyle/>
          <a:p>
            <a:pPr eaLnBrk="1" hangingPunct="1"/>
            <a:r>
              <a:rPr lang="en-US" dirty="0">
                <a:latin typeface="Calibri" charset="0"/>
                <a:ea typeface="ＭＳ Ｐゴシック" charset="0"/>
              </a:rPr>
              <a:t>1.2.4.2 Precision/Recall Tradeoff in Ranked Retrieval</a:t>
            </a:r>
          </a:p>
        </p:txBody>
      </p:sp>
      <p:sp>
        <p:nvSpPr>
          <p:cNvPr id="46082" name="Rectangle 3"/>
          <p:cNvSpPr>
            <a:spLocks noGrp="1" noChangeArrowheads="1"/>
          </p:cNvSpPr>
          <p:nvPr>
            <p:ph idx="1"/>
          </p:nvPr>
        </p:nvSpPr>
        <p:spPr/>
        <p:txBody>
          <a:bodyPr/>
          <a:lstStyle/>
          <a:p>
            <a:pPr marL="0" indent="0" eaLnBrk="1" hangingPunct="1"/>
            <a:r>
              <a:rPr lang="en-US" sz="2400" dirty="0">
                <a:latin typeface="Calibri" charset="0"/>
                <a:ea typeface="ＭＳ Ｐゴシック" charset="0"/>
              </a:rPr>
              <a:t>An IR system ranks documents by a similarity coefficient, allowing the user to trade off between precision and recall by choosing the cutoff level</a:t>
            </a:r>
          </a:p>
          <a:p>
            <a:pPr marL="0" indent="0" eaLnBrk="1" hangingPunct="1"/>
            <a:r>
              <a:rPr lang="en-US" sz="2400" dirty="0">
                <a:latin typeface="Calibri" charset="0"/>
                <a:ea typeface="ＭＳ Ｐゴシック" charset="0"/>
              </a:rPr>
              <a:t>Precision and recall depend on the number of results retrieved: </a:t>
            </a:r>
            <a:br>
              <a:rPr lang="en-US" sz="2400" dirty="0">
                <a:latin typeface="Calibri" charset="0"/>
                <a:ea typeface="ＭＳ Ｐゴシック" charset="0"/>
              </a:rPr>
            </a:br>
            <a:r>
              <a:rPr lang="en-US" sz="2400" dirty="0" err="1">
                <a:latin typeface="Calibri" charset="0"/>
                <a:ea typeface="ＭＳ Ｐゴシック" charset="0"/>
              </a:rPr>
              <a:t>P@k</a:t>
            </a:r>
            <a:r>
              <a:rPr lang="en-US" sz="2400" dirty="0">
                <a:latin typeface="Calibri" charset="0"/>
                <a:ea typeface="ＭＳ Ｐゴシック" charset="0"/>
              </a:rPr>
              <a:t> = precision for the top-k documents</a:t>
            </a:r>
            <a:br>
              <a:rPr lang="en-US" sz="2400" dirty="0">
                <a:latin typeface="Calibri" charset="0"/>
                <a:ea typeface="ＭＳ Ｐゴシック" charset="0"/>
              </a:rPr>
            </a:br>
            <a:r>
              <a:rPr lang="en-US" sz="2400" dirty="0" err="1">
                <a:latin typeface="Calibri" charset="0"/>
                <a:ea typeface="ＭＳ Ｐゴシック" charset="0"/>
              </a:rPr>
              <a:t>R@k</a:t>
            </a:r>
            <a:r>
              <a:rPr lang="en-US" sz="2400" dirty="0">
                <a:latin typeface="Calibri" charset="0"/>
                <a:ea typeface="ＭＳ Ｐゴシック" charset="0"/>
              </a:rPr>
              <a:t> = recall for the top-k documents</a:t>
            </a:r>
            <a:endParaRPr lang="en-US" sz="400" dirty="0">
              <a:latin typeface="Calibri" charset="0"/>
              <a:ea typeface="ＭＳ Ｐゴシック" charset="0"/>
            </a:endParaRPr>
          </a:p>
          <a:p>
            <a:pPr marL="0" indent="0" eaLnBrk="1" hangingPunct="1"/>
            <a:endParaRPr lang="en-US" sz="1600" dirty="0">
              <a:latin typeface="Calibri" charset="0"/>
              <a:ea typeface="ＭＳ Ｐゴシック" charset="0"/>
            </a:endParaRPr>
          </a:p>
        </p:txBody>
      </p:sp>
      <p:sp>
        <p:nvSpPr>
          <p:cNvPr id="46083"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©2024, Karl Aberer, EPFL-IC, Laboratoire de systèmes d'informations répartis </a:t>
            </a:r>
            <a:endParaRPr lang="en-GB" sz="900">
              <a:latin typeface="Verdana" charset="0"/>
              <a:cs typeface="Calibri" charset="0"/>
            </a:endParaRPr>
          </a:p>
        </p:txBody>
      </p:sp>
      <p:pic>
        <p:nvPicPr>
          <p:cNvPr id="46084"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153" y="3833019"/>
            <a:ext cx="5011737" cy="2590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6085" name="Line 5"/>
          <p:cNvSpPr>
            <a:spLocks noChangeShapeType="1"/>
          </p:cNvSpPr>
          <p:nvPr/>
        </p:nvSpPr>
        <p:spPr bwMode="auto">
          <a:xfrm>
            <a:off x="2216696" y="4076700"/>
            <a:ext cx="3432175"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lIns="91431" tIns="45715" rIns="91431" bIns="45715">
            <a:spAutoFit/>
          </a:bodyPr>
          <a:lstStyle/>
          <a:p>
            <a:endParaRPr lang="en-US"/>
          </a:p>
        </p:txBody>
      </p:sp>
      <p:sp>
        <p:nvSpPr>
          <p:cNvPr id="219142" name="Rectangle 6"/>
          <p:cNvSpPr>
            <a:spLocks noChangeArrowheads="1"/>
          </p:cNvSpPr>
          <p:nvPr/>
        </p:nvSpPr>
        <p:spPr bwMode="auto">
          <a:xfrm>
            <a:off x="5856890" y="3876675"/>
            <a:ext cx="3103562" cy="400050"/>
          </a:xfrm>
          <a:prstGeom prst="rect">
            <a:avLst/>
          </a:prstGeom>
          <a:noFill/>
          <a:ln w="9525">
            <a:noFill/>
            <a:miter lim="800000"/>
            <a:headEnd/>
            <a:tailEnd/>
          </a:ln>
          <a:effectLst>
            <a:prstShdw prst="shdw17" dist="17961" dir="13500000">
              <a:srgbClr val="007A5C"/>
            </a:prstShdw>
          </a:effectLst>
        </p:spPr>
        <p:txBody>
          <a:bodyPr wrap="none" lIns="91431" tIns="45715" rIns="91431" bIns="45715">
            <a:spAutoFit/>
          </a:bodyPr>
          <a:lstStyle/>
          <a:p>
            <a:pPr>
              <a:defRPr/>
            </a:pPr>
            <a:r>
              <a:rPr lang="en-US" sz="2000">
                <a:latin typeface="Calibri"/>
                <a:ea typeface="+mn-ea"/>
                <a:cs typeface="Calibri"/>
              </a:rPr>
              <a:t>hypothetical ideal IR system </a:t>
            </a:r>
          </a:p>
        </p:txBody>
      </p:sp>
      <p:sp>
        <p:nvSpPr>
          <p:cNvPr id="219143" name="Rectangle 7"/>
          <p:cNvSpPr>
            <a:spLocks noChangeArrowheads="1"/>
          </p:cNvSpPr>
          <p:nvPr/>
        </p:nvSpPr>
        <p:spPr bwMode="auto">
          <a:xfrm>
            <a:off x="5313363" y="5445125"/>
            <a:ext cx="2149475" cy="400050"/>
          </a:xfrm>
          <a:prstGeom prst="rect">
            <a:avLst/>
          </a:prstGeom>
          <a:noFill/>
          <a:ln w="9525">
            <a:noFill/>
            <a:miter lim="800000"/>
            <a:headEnd/>
            <a:tailEnd/>
          </a:ln>
          <a:effectLst>
            <a:prstShdw prst="shdw17" dist="17961" dir="13500000">
              <a:srgbClr val="007A5C"/>
            </a:prstShdw>
          </a:effectLst>
        </p:spPr>
        <p:txBody>
          <a:bodyPr wrap="none" lIns="91431" tIns="45715" rIns="91431" bIns="45715">
            <a:spAutoFit/>
          </a:bodyPr>
          <a:lstStyle/>
          <a:p>
            <a:pPr>
              <a:defRPr/>
            </a:pPr>
            <a:r>
              <a:rPr lang="en-US" sz="2000" dirty="0">
                <a:latin typeface="Calibri"/>
                <a:ea typeface="+mn-ea"/>
                <a:cs typeface="Calibri"/>
              </a:rPr>
              <a:t>realistic IR systems</a:t>
            </a:r>
          </a:p>
        </p:txBody>
      </p:sp>
    </p:spTree>
    <p:extLst>
      <p:ext uri="{BB962C8B-B14F-4D97-AF65-F5344CB8AC3E}">
        <p14:creationId xmlns:p14="http://schemas.microsoft.com/office/powerpoint/2010/main" val="9554977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C5673-FAF0-7C4B-A527-AC0FEBB19CD4}"/>
              </a:ext>
            </a:extLst>
          </p:cNvPr>
          <p:cNvSpPr>
            <a:spLocks noGrp="1"/>
          </p:cNvSpPr>
          <p:nvPr>
            <p:ph type="title"/>
          </p:nvPr>
        </p:nvSpPr>
        <p:spPr/>
        <p:txBody>
          <a:bodyPr/>
          <a:lstStyle/>
          <a:p>
            <a:r>
              <a:rPr lang="en-US" dirty="0"/>
              <a:t>Evaluating Ranked Retrieval</a:t>
            </a:r>
          </a:p>
        </p:txBody>
      </p:sp>
      <p:sp>
        <p:nvSpPr>
          <p:cNvPr id="4" name="Footer Placeholder 3">
            <a:extLst>
              <a:ext uri="{FF2B5EF4-FFF2-40B4-BE49-F238E27FC236}">
                <a16:creationId xmlns:a16="http://schemas.microsoft.com/office/drawing/2014/main" id="{3C075CF2-67D2-B945-B6A1-7632CE09184D}"/>
              </a:ext>
            </a:extLst>
          </p:cNvPr>
          <p:cNvSpPr>
            <a:spLocks noGrp="1"/>
          </p:cNvSpPr>
          <p:nvPr>
            <p:ph type="ftr" sz="quarter" idx="10"/>
          </p:nvPr>
        </p:nvSpPr>
        <p:spPr/>
        <p:txBody>
          <a:bodyPr/>
          <a:lstStyle/>
          <a:p>
            <a:pPr>
              <a:defRPr/>
            </a:pPr>
            <a:r>
              <a:rPr lang="fr-CH"/>
              <a:t>©2024, Karl Aberer, EPFL-IC, Laboratoire de systèmes d'informations répartis </a:t>
            </a:r>
            <a:endParaRPr lang="en-GB"/>
          </a:p>
        </p:txBody>
      </p:sp>
      <p:sp>
        <p:nvSpPr>
          <p:cNvPr id="52" name="TextBox 51">
            <a:extLst>
              <a:ext uri="{FF2B5EF4-FFF2-40B4-BE49-F238E27FC236}">
                <a16:creationId xmlns:a16="http://schemas.microsoft.com/office/drawing/2014/main" id="{7A2C6CB6-5DE5-3049-A406-A9F67B630B29}"/>
              </a:ext>
            </a:extLst>
          </p:cNvPr>
          <p:cNvSpPr txBox="1"/>
          <p:nvPr/>
        </p:nvSpPr>
        <p:spPr>
          <a:xfrm>
            <a:off x="2323685" y="1843227"/>
            <a:ext cx="5609228" cy="64633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R    N    R    N    R    R    N    N    R     R     R    N    R    N    R    R</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(10 relevant documents)  </a:t>
            </a:r>
          </a:p>
        </p:txBody>
      </p:sp>
      <p:sp>
        <p:nvSpPr>
          <p:cNvPr id="105" name="TextBox 104">
            <a:extLst>
              <a:ext uri="{FF2B5EF4-FFF2-40B4-BE49-F238E27FC236}">
                <a16:creationId xmlns:a16="http://schemas.microsoft.com/office/drawing/2014/main" id="{7AD26EBA-9598-3146-BF51-9F3CAAD92E80}"/>
              </a:ext>
            </a:extLst>
          </p:cNvPr>
          <p:cNvSpPr txBox="1"/>
          <p:nvPr/>
        </p:nvSpPr>
        <p:spPr>
          <a:xfrm>
            <a:off x="3505934" y="1222055"/>
            <a:ext cx="2703817"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Recall-Precision Plot</a:t>
            </a:r>
          </a:p>
        </p:txBody>
      </p:sp>
      <p:pic>
        <p:nvPicPr>
          <p:cNvPr id="3" name="Picture 2">
            <a:extLst>
              <a:ext uri="{FF2B5EF4-FFF2-40B4-BE49-F238E27FC236}">
                <a16:creationId xmlns:a16="http://schemas.microsoft.com/office/drawing/2014/main" id="{F12EED6E-9D0A-5240-90FA-D8763BB2CD3B}"/>
              </a:ext>
            </a:extLst>
          </p:cNvPr>
          <p:cNvPicPr>
            <a:picLocks noChangeAspect="1"/>
          </p:cNvPicPr>
          <p:nvPr/>
        </p:nvPicPr>
        <p:blipFill>
          <a:blip r:embed="rId3"/>
          <a:stretch>
            <a:fillRect/>
          </a:stretch>
        </p:blipFill>
        <p:spPr>
          <a:xfrm>
            <a:off x="1763420" y="2518258"/>
            <a:ext cx="5781867" cy="3854578"/>
          </a:xfrm>
          <a:prstGeom prst="rect">
            <a:avLst/>
          </a:prstGeom>
        </p:spPr>
      </p:pic>
    </p:spTree>
    <p:extLst>
      <p:ext uri="{BB962C8B-B14F-4D97-AF65-F5344CB8AC3E}">
        <p14:creationId xmlns:p14="http://schemas.microsoft.com/office/powerpoint/2010/main" val="28752751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3"/>
              <p:cNvSpPr txBox="1">
                <a:spLocks noChangeArrowheads="1"/>
              </p:cNvSpPr>
              <p:nvPr/>
            </p:nvSpPr>
            <p:spPr bwMode="auto">
              <a:xfrm>
                <a:off x="165100" y="5371616"/>
                <a:ext cx="8997950" cy="1486384"/>
              </a:xfrm>
              <a:prstGeom prst="rect">
                <a:avLst/>
              </a:prstGeom>
              <a:noFill/>
              <a:ln>
                <a:noFill/>
              </a:ln>
              <a:extLst>
                <a:ext uri="{FAA26D3D-D897-4be2-8F04-BA451C77F1D7}">
                  <ma14:placeholderFlag xmlns:ma14="http://schemas.microsoft.com/office/mac/drawingml/2011/main" xmlns="" val="1"/>
                </a:ex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3200">
                    <a:solidFill>
                      <a:schemeClr val="tx1"/>
                    </a:solidFill>
                    <a:latin typeface="Calibri"/>
                    <a:ea typeface="ＭＳ Ｐゴシック" pitchFamily="34" charset="-128"/>
                    <a:cs typeface="Calibri"/>
                  </a:defRPr>
                </a:lvl1pPr>
                <a:lvl2pPr marL="742950" indent="-285750" algn="l" rtl="0" eaLnBrk="0" fontAlgn="base" hangingPunct="0">
                  <a:spcBef>
                    <a:spcPct val="20000"/>
                  </a:spcBef>
                  <a:spcAft>
                    <a:spcPct val="0"/>
                  </a:spcAft>
                  <a:buChar char="–"/>
                  <a:defRPr sz="2800">
                    <a:solidFill>
                      <a:schemeClr val="tx1"/>
                    </a:solidFill>
                    <a:latin typeface="Calibri"/>
                    <a:ea typeface="Calibri" pitchFamily="34" charset="0"/>
                    <a:cs typeface="Calibri"/>
                  </a:defRPr>
                </a:lvl2pPr>
                <a:lvl3pPr marL="1143000" indent="-228600" algn="l" rtl="0" eaLnBrk="0" fontAlgn="base" hangingPunct="0">
                  <a:spcBef>
                    <a:spcPct val="20000"/>
                  </a:spcBef>
                  <a:spcAft>
                    <a:spcPct val="0"/>
                  </a:spcAft>
                  <a:buChar char="•"/>
                  <a:defRPr sz="2400">
                    <a:solidFill>
                      <a:schemeClr val="tx1"/>
                    </a:solidFill>
                    <a:latin typeface="Calibri"/>
                    <a:ea typeface="Calibri" pitchFamily="34" charset="0"/>
                    <a:cs typeface="Calibri"/>
                  </a:defRPr>
                </a:lvl3pPr>
                <a:lvl4pPr marL="16002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4pPr>
                <a:lvl5pPr marL="20574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pPr marL="0" indent="0" eaLnBrk="1" hangingPunct="1"/>
                <a14:m>
                  <m:oMath xmlns:m="http://schemas.openxmlformats.org/officeDocument/2006/math">
                    <m:r>
                      <a:rPr lang="fr-CH" sz="2800" b="0" i="1" kern="0" smtClean="0">
                        <a:latin typeface="Cambria Math" panose="02040503050406030204" pitchFamily="18" charset="0"/>
                        <a:ea typeface="Cambria Math" charset="0"/>
                        <a:cs typeface="Cambria Math" charset="0"/>
                      </a:rPr>
                      <m:t>𝑃</m:t>
                    </m:r>
                    <m:d>
                      <m:dPr>
                        <m:ctrlPr>
                          <a:rPr lang="fr-CH" sz="2800" b="0" i="1" kern="0" smtClean="0">
                            <a:latin typeface="Cambria Math" panose="02040503050406030204" pitchFamily="18" charset="0"/>
                            <a:ea typeface="Cambria Math" charset="0"/>
                            <a:cs typeface="Cambria Math" charset="0"/>
                          </a:rPr>
                        </m:ctrlPr>
                      </m:dPr>
                      <m:e>
                        <m:r>
                          <a:rPr lang="fr-CH" sz="2800" b="0" i="1" kern="0" smtClean="0">
                            <a:latin typeface="Cambria Math" panose="02040503050406030204" pitchFamily="18" charset="0"/>
                            <a:ea typeface="Cambria Math" charset="0"/>
                            <a:cs typeface="Cambria Math" charset="0"/>
                          </a:rPr>
                          <m:t>𝑟</m:t>
                        </m:r>
                      </m:e>
                    </m:d>
                  </m:oMath>
                </a14:m>
                <a:r>
                  <a:rPr lang="en-US" sz="2800" kern="0" dirty="0">
                    <a:latin typeface="Calibri" charset="0"/>
                    <a:ea typeface="ＭＳ Ｐゴシック" charset="0"/>
                  </a:rPr>
                  <a:t> precision after retrieving </a:t>
                </a:r>
                <a14:m>
                  <m:oMath xmlns:m="http://schemas.openxmlformats.org/officeDocument/2006/math">
                    <m:r>
                      <a:rPr lang="fr-CH" sz="2800" i="1" kern="0">
                        <a:latin typeface="Cambria Math" panose="02040503050406030204" pitchFamily="18" charset="0"/>
                        <a:ea typeface="Cambria Math" charset="0"/>
                        <a:cs typeface="Cambria Math" charset="0"/>
                      </a:rPr>
                      <m:t>𝑟</m:t>
                    </m:r>
                  </m:oMath>
                </a14:m>
                <a:r>
                  <a:rPr lang="en-US" sz="2800" kern="0" dirty="0">
                    <a:latin typeface="Calibri" charset="0"/>
                    <a:ea typeface="ＭＳ Ｐゴシック" charset="0"/>
                  </a:rPr>
                  <a:t> relevant documents</a:t>
                </a:r>
              </a:p>
              <a:p>
                <a:pPr marL="0" indent="0" eaLnBrk="1" hangingPunct="1"/>
                <a:r>
                  <a:rPr lang="en-US" sz="2800" kern="0" dirty="0">
                    <a:latin typeface="Calibri" charset="0"/>
                    <a:ea typeface="ＭＳ Ｐゴシック" charset="0"/>
                  </a:rPr>
                  <a:t>Interpolated precision: </a:t>
                </a:r>
                <a14:m>
                  <m:oMath xmlns:m="http://schemas.openxmlformats.org/officeDocument/2006/math">
                    <m:sSub>
                      <m:sSubPr>
                        <m:ctrlPr>
                          <a:rPr lang="fr-CH" sz="2800" b="0" i="1" kern="0" smtClean="0">
                            <a:latin typeface="Cambria Math" panose="02040503050406030204" pitchFamily="18" charset="0"/>
                            <a:ea typeface="ＭＳ Ｐゴシック" charset="0"/>
                          </a:rPr>
                        </m:ctrlPr>
                      </m:sSubPr>
                      <m:e>
                        <m:r>
                          <a:rPr lang="fr-CH" sz="2800" b="0" i="1" kern="0" smtClean="0">
                            <a:latin typeface="Cambria Math" charset="0"/>
                            <a:ea typeface="ＭＳ Ｐゴシック" charset="0"/>
                          </a:rPr>
                          <m:t>𝑃</m:t>
                        </m:r>
                      </m:e>
                      <m:sub>
                        <m:r>
                          <a:rPr lang="fr-CH" sz="2800" b="0" i="1" kern="0" smtClean="0">
                            <a:latin typeface="Cambria Math" charset="0"/>
                            <a:ea typeface="ＭＳ Ｐゴシック" charset="0"/>
                          </a:rPr>
                          <m:t>𝑖𝑛𝑡</m:t>
                        </m:r>
                      </m:sub>
                    </m:sSub>
                    <m:r>
                      <a:rPr lang="fr-CH" sz="2800" b="0" i="1" kern="0" smtClean="0">
                        <a:latin typeface="Cambria Math" charset="0"/>
                        <a:ea typeface="ＭＳ Ｐゴシック" charset="0"/>
                      </a:rPr>
                      <m:t>(</m:t>
                    </m:r>
                    <m:r>
                      <a:rPr lang="fr-CH" sz="2800" b="0" i="1" kern="0" smtClean="0">
                        <a:latin typeface="Cambria Math" panose="02040503050406030204" pitchFamily="18" charset="0"/>
                        <a:ea typeface="ＭＳ Ｐゴシック" charset="0"/>
                      </a:rPr>
                      <m:t>𝑟</m:t>
                    </m:r>
                    <m:r>
                      <a:rPr lang="fr-CH" sz="2800" b="0" i="1" kern="0" smtClean="0">
                        <a:latin typeface="Cambria Math" charset="0"/>
                        <a:ea typeface="ＭＳ Ｐゴシック" charset="0"/>
                      </a:rPr>
                      <m:t>)=</m:t>
                    </m:r>
                    <m:func>
                      <m:funcPr>
                        <m:ctrlPr>
                          <a:rPr lang="fr-CH" sz="2800" b="0" i="1" kern="0" smtClean="0">
                            <a:latin typeface="Cambria Math" panose="02040503050406030204" pitchFamily="18" charset="0"/>
                            <a:ea typeface="ＭＳ Ｐゴシック" charset="0"/>
                          </a:rPr>
                        </m:ctrlPr>
                      </m:funcPr>
                      <m:fName>
                        <m:limLow>
                          <m:limLowPr>
                            <m:ctrlPr>
                              <a:rPr lang="fr-CH" sz="2800" b="0" i="1" kern="0" smtClean="0">
                                <a:latin typeface="Cambria Math" panose="02040503050406030204" pitchFamily="18" charset="0"/>
                                <a:ea typeface="ＭＳ Ｐゴシック" charset="0"/>
                              </a:rPr>
                            </m:ctrlPr>
                          </m:limLowPr>
                          <m:e>
                            <m:r>
                              <m:rPr>
                                <m:sty m:val="p"/>
                              </m:rPr>
                              <a:rPr lang="fr-CH" sz="2800" b="0" i="0" kern="0" smtClean="0">
                                <a:latin typeface="Cambria Math" charset="0"/>
                                <a:ea typeface="ＭＳ Ｐゴシック" charset="0"/>
                              </a:rPr>
                              <m:t>max</m:t>
                            </m:r>
                          </m:e>
                          <m:lim>
                            <m:r>
                              <a:rPr lang="fr-CH" sz="2800" b="0" i="1" kern="0" smtClean="0">
                                <a:latin typeface="Cambria Math" panose="02040503050406030204" pitchFamily="18" charset="0"/>
                                <a:ea typeface="ＭＳ Ｐゴシック" charset="0"/>
                              </a:rPr>
                              <m:t>𝑟</m:t>
                            </m:r>
                            <m:r>
                              <a:rPr lang="fr-CH" sz="2800" b="0" i="1" kern="0" smtClean="0">
                                <a:latin typeface="Cambria Math" charset="0"/>
                                <a:ea typeface="ＭＳ Ｐゴシック" charset="0"/>
                              </a:rPr>
                              <m:t>′≥</m:t>
                            </m:r>
                            <m:r>
                              <a:rPr lang="fr-CH" sz="2800" b="0" i="1" kern="0" smtClean="0">
                                <a:latin typeface="Cambria Math" panose="02040503050406030204" pitchFamily="18" charset="0"/>
                                <a:ea typeface="ＭＳ Ｐゴシック" charset="0"/>
                              </a:rPr>
                              <m:t>𝑟</m:t>
                            </m:r>
                          </m:lim>
                        </m:limLow>
                      </m:fName>
                      <m:e>
                        <m:r>
                          <a:rPr lang="fr-CH" sz="2800" b="0" i="1" kern="0" smtClean="0">
                            <a:latin typeface="Cambria Math" panose="02040503050406030204" pitchFamily="18" charset="0"/>
                            <a:ea typeface="Cambria Math" charset="0"/>
                            <a:cs typeface="Cambria Math" charset="0"/>
                          </a:rPr>
                          <m:t>𝑃</m:t>
                        </m:r>
                        <m:r>
                          <a:rPr lang="fr-CH" sz="2800" b="0" i="1" kern="0" smtClean="0">
                            <a:latin typeface="Cambria Math" panose="02040503050406030204" pitchFamily="18" charset="0"/>
                            <a:ea typeface="Cambria Math" charset="0"/>
                            <a:cs typeface="Cambria Math" charset="0"/>
                          </a:rPr>
                          <m:t>(</m:t>
                        </m:r>
                        <m:r>
                          <a:rPr lang="fr-CH" sz="2800" b="0" i="1" kern="0" smtClean="0">
                            <a:latin typeface="Cambria Math" panose="02040503050406030204" pitchFamily="18" charset="0"/>
                            <a:ea typeface="Cambria Math" charset="0"/>
                            <a:cs typeface="Cambria Math" charset="0"/>
                          </a:rPr>
                          <m:t>𝑟</m:t>
                        </m:r>
                        <m:r>
                          <a:rPr lang="fr-CH" sz="2800" b="0" i="1" kern="0" smtClean="0">
                            <a:latin typeface="Cambria Math" panose="02040503050406030204" pitchFamily="18" charset="0"/>
                            <a:ea typeface="Cambria Math" charset="0"/>
                            <a:cs typeface="Cambria Math" charset="0"/>
                          </a:rPr>
                          <m:t>′)</m:t>
                        </m:r>
                      </m:e>
                    </m:func>
                  </m:oMath>
                </a14:m>
                <a:endParaRPr lang="en-US" sz="1800" kern="0" dirty="0">
                  <a:latin typeface="Calibri" charset="0"/>
                  <a:ea typeface="ＭＳ Ｐゴシック" charset="0"/>
                </a:endParaRPr>
              </a:p>
            </p:txBody>
          </p:sp>
        </mc:Choice>
        <mc:Fallback xmlns="">
          <p:sp>
            <p:nvSpPr>
              <p:cNvPr id="6" name="Rectangle 3"/>
              <p:cNvSpPr txBox="1">
                <a:spLocks noRot="1" noChangeAspect="1" noMove="1" noResize="1" noEditPoints="1" noAdjustHandles="1" noChangeArrowheads="1" noChangeShapeType="1" noTextEdit="1"/>
              </p:cNvSpPr>
              <p:nvPr/>
            </p:nvSpPr>
            <p:spPr bwMode="auto">
              <a:xfrm>
                <a:off x="165100" y="5371616"/>
                <a:ext cx="8997950" cy="1486384"/>
              </a:xfrm>
              <a:prstGeom prst="rect">
                <a:avLst/>
              </a:prstGeom>
              <a:blipFill>
                <a:blip r:embed="rId3"/>
                <a:stretch>
                  <a:fillRect l="-1408" t="-4237"/>
                </a:stretch>
              </a:blipFill>
              <a:ln>
                <a:noFill/>
              </a:ln>
              <a:extLst>
                <a:ext uri="{FAA26D3D-D897-4be2-8F04-BA451C77F1D7}">
                  <ma14:placeholderFlag xmlns:ma14="http://schemas.microsoft.com/office/mac/drawingml/2011/main" xmlns="" xmlns:a14="http://schemas.microsoft.com/office/drawing/2010/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CH">
                    <a:noFill/>
                  </a:rPr>
                  <a:t> </a:t>
                </a:r>
              </a:p>
            </p:txBody>
          </p:sp>
        </mc:Fallback>
      </mc:AlternateContent>
      <p:sp>
        <p:nvSpPr>
          <p:cNvPr id="2" name="Title 1"/>
          <p:cNvSpPr>
            <a:spLocks noGrp="1"/>
          </p:cNvSpPr>
          <p:nvPr>
            <p:ph type="title"/>
          </p:nvPr>
        </p:nvSpPr>
        <p:spPr/>
        <p:txBody>
          <a:bodyPr/>
          <a:lstStyle/>
          <a:p>
            <a:r>
              <a:rPr lang="en-US" dirty="0">
                <a:latin typeface="Calibri" charset="0"/>
                <a:ea typeface="ＭＳ Ｐゴシック" charset="0"/>
              </a:rPr>
              <a:t>Interpolated Precision</a:t>
            </a:r>
            <a:endParaRPr lang="en-US" dirty="0"/>
          </a:p>
        </p:txBody>
      </p:sp>
      <p:sp>
        <p:nvSpPr>
          <p:cNvPr id="4" name="Footer Placeholder 3"/>
          <p:cNvSpPr>
            <a:spLocks noGrp="1"/>
          </p:cNvSpPr>
          <p:nvPr>
            <p:ph type="ftr" sz="quarter" idx="10"/>
          </p:nvPr>
        </p:nvSpPr>
        <p:spPr/>
        <p:txBody>
          <a:bodyPr/>
          <a:lstStyle/>
          <a:p>
            <a:pPr>
              <a:defRPr/>
            </a:pPr>
            <a:r>
              <a:rPr lang="fr-CH"/>
              <a:t>©2024, Karl Aberer, EPFL-IC, Laboratoire de systèmes d'informations répartis </a:t>
            </a:r>
            <a:endParaRPr lang="en-GB"/>
          </a:p>
        </p:txBody>
      </p:sp>
      <p:sp>
        <p:nvSpPr>
          <p:cNvPr id="8" name="AutoShape 2" descr="prec_int.png">
            <a:extLst>
              <a:ext uri="{FF2B5EF4-FFF2-40B4-BE49-F238E27FC236}">
                <a16:creationId xmlns:a16="http://schemas.microsoft.com/office/drawing/2014/main" id="{4AB61F82-F647-E747-9F98-128D132C36D3}"/>
              </a:ext>
            </a:extLst>
          </p:cNvPr>
          <p:cNvSpPr>
            <a:spLocks noChangeAspect="1" noChangeArrowheads="1"/>
          </p:cNvSpPr>
          <p:nvPr/>
        </p:nvSpPr>
        <p:spPr bwMode="auto">
          <a:xfrm>
            <a:off x="4800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D5BC60A-9AFF-9142-85AF-CE7D31CE2126}"/>
              </a:ext>
            </a:extLst>
          </p:cNvPr>
          <p:cNvPicPr>
            <a:picLocks noChangeAspect="1"/>
          </p:cNvPicPr>
          <p:nvPr/>
        </p:nvPicPr>
        <p:blipFill>
          <a:blip r:embed="rId4"/>
          <a:stretch>
            <a:fillRect/>
          </a:stretch>
        </p:blipFill>
        <p:spPr>
          <a:xfrm>
            <a:off x="2000672" y="1366499"/>
            <a:ext cx="5904656" cy="3936437"/>
          </a:xfrm>
          <a:prstGeom prst="rect">
            <a:avLst/>
          </a:prstGeom>
        </p:spPr>
      </p:pic>
    </p:spTree>
    <p:extLst>
      <p:ext uri="{BB962C8B-B14F-4D97-AF65-F5344CB8AC3E}">
        <p14:creationId xmlns:p14="http://schemas.microsoft.com/office/powerpoint/2010/main" val="9608547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Mean Average Precision (MAP)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Given a set of queries Q</a:t>
                </a:r>
              </a:p>
              <a:p>
                <a:r>
                  <a:rPr lang="en-US" sz="2800" dirty="0"/>
                  <a:t>For each </a:t>
                </a:r>
                <a14:m>
                  <m:oMath xmlns:m="http://schemas.openxmlformats.org/officeDocument/2006/math">
                    <m:sSub>
                      <m:sSubPr>
                        <m:ctrlPr>
                          <a:rPr lang="en-US" sz="2800" i="1" dirty="0" smtClean="0">
                            <a:latin typeface="Cambria Math" panose="02040503050406030204" pitchFamily="18" charset="0"/>
                          </a:rPr>
                        </m:ctrlPr>
                      </m:sSubPr>
                      <m:e>
                        <m:r>
                          <a:rPr lang="fr-CH" sz="2800" b="0" i="1" dirty="0" smtClean="0">
                            <a:latin typeface="Cambria Math" charset="0"/>
                          </a:rPr>
                          <m:t>𝑞</m:t>
                        </m:r>
                      </m:e>
                      <m:sub>
                        <m:r>
                          <a:rPr lang="fr-CH" sz="2800" b="0" i="1" dirty="0" smtClean="0">
                            <a:latin typeface="Cambria Math" charset="0"/>
                          </a:rPr>
                          <m:t>𝑗</m:t>
                        </m:r>
                      </m:sub>
                    </m:sSub>
                    <m:r>
                      <a:rPr lang="en-US" sz="2800" i="1" dirty="0" smtClean="0">
                        <a:latin typeface="Cambria Math" charset="0"/>
                      </a:rPr>
                      <m:t> </m:t>
                    </m:r>
                    <m:r>
                      <a:rPr lang="en-US" sz="2800" i="1" dirty="0" smtClean="0">
                        <a:latin typeface="Cambria Math" charset="0"/>
                        <a:ea typeface="Cambria Math" charset="0"/>
                        <a:cs typeface="Cambria Math" charset="0"/>
                      </a:rPr>
                      <m:t>𝜖</m:t>
                    </m:r>
                    <m:r>
                      <a:rPr lang="en-US" sz="2800" i="1" dirty="0" smtClean="0">
                        <a:latin typeface="Cambria Math" charset="0"/>
                      </a:rPr>
                      <m:t> </m:t>
                    </m:r>
                    <m:r>
                      <a:rPr lang="en-US" sz="2800" i="1" dirty="0" smtClean="0">
                        <a:latin typeface="Cambria Math" charset="0"/>
                      </a:rPr>
                      <m:t>𝑄</m:t>
                    </m:r>
                    <m:r>
                      <a:rPr lang="en-US" sz="2800" i="1" dirty="0" smtClean="0">
                        <a:latin typeface="Cambria Math" charset="0"/>
                      </a:rPr>
                      <m:t> </m:t>
                    </m:r>
                  </m:oMath>
                </a14:m>
                <a:r>
                  <a:rPr lang="en-US" sz="2800" dirty="0"/>
                  <a:t>the set of relevant documents </a:t>
                </a:r>
                <a14:m>
                  <m:oMath xmlns:m="http://schemas.openxmlformats.org/officeDocument/2006/math">
                    <m:d>
                      <m:dPr>
                        <m:begChr m:val="{"/>
                        <m:endChr m:val="}"/>
                        <m:ctrlPr>
                          <a:rPr lang="fr-CH" sz="2800" b="0" i="1" smtClean="0">
                            <a:latin typeface="Cambria Math" panose="02040503050406030204" pitchFamily="18" charset="0"/>
                          </a:rPr>
                        </m:ctrlPr>
                      </m:dPr>
                      <m:e>
                        <m:sSub>
                          <m:sSubPr>
                            <m:ctrlPr>
                              <a:rPr lang="fr-CH" sz="2800" b="0" i="1" smtClean="0">
                                <a:latin typeface="Cambria Math" panose="02040503050406030204" pitchFamily="18" charset="0"/>
                              </a:rPr>
                            </m:ctrlPr>
                          </m:sSubPr>
                          <m:e>
                            <m:r>
                              <a:rPr lang="fr-CH" sz="2800" b="0" i="1" smtClean="0">
                                <a:latin typeface="Cambria Math" charset="0"/>
                              </a:rPr>
                              <m:t>𝑑</m:t>
                            </m:r>
                          </m:e>
                          <m:sub>
                            <m:r>
                              <a:rPr lang="fr-CH" sz="2800" b="0" i="1" smtClean="0">
                                <a:latin typeface="Cambria Math" charset="0"/>
                              </a:rPr>
                              <m:t>1</m:t>
                            </m:r>
                          </m:sub>
                        </m:sSub>
                        <m:r>
                          <a:rPr lang="fr-CH" sz="2800" b="0" i="1" smtClean="0">
                            <a:latin typeface="Cambria Math" charset="0"/>
                          </a:rPr>
                          <m:t>, …</m:t>
                        </m:r>
                        <m:sSub>
                          <m:sSubPr>
                            <m:ctrlPr>
                              <a:rPr lang="fr-CH" sz="2800" b="0" i="1" smtClean="0">
                                <a:latin typeface="Cambria Math" panose="02040503050406030204" pitchFamily="18" charset="0"/>
                              </a:rPr>
                            </m:ctrlPr>
                          </m:sSubPr>
                          <m:e>
                            <m:r>
                              <a:rPr lang="fr-CH" sz="2800" b="0" i="1" smtClean="0">
                                <a:latin typeface="Cambria Math" charset="0"/>
                              </a:rPr>
                              <m:t>𝑑</m:t>
                            </m:r>
                          </m:e>
                          <m:sub>
                            <m:sSub>
                              <m:sSubPr>
                                <m:ctrlPr>
                                  <a:rPr lang="fr-CH" sz="2800" b="0" i="1" smtClean="0">
                                    <a:latin typeface="Cambria Math" panose="02040503050406030204" pitchFamily="18" charset="0"/>
                                  </a:rPr>
                                </m:ctrlPr>
                              </m:sSubPr>
                              <m:e>
                                <m:r>
                                  <a:rPr lang="fr-CH" sz="2800" b="0" i="1" smtClean="0">
                                    <a:latin typeface="Cambria Math" charset="0"/>
                                  </a:rPr>
                                  <m:t>𝑚</m:t>
                                </m:r>
                              </m:e>
                              <m:sub>
                                <m:r>
                                  <a:rPr lang="fr-CH" sz="2800" b="0" i="1" smtClean="0">
                                    <a:latin typeface="Cambria Math" charset="0"/>
                                  </a:rPr>
                                  <m:t>𝑗</m:t>
                                </m:r>
                              </m:sub>
                            </m:sSub>
                          </m:sub>
                        </m:sSub>
                      </m:e>
                    </m:d>
                  </m:oMath>
                </a14:m>
                <a:endParaRPr lang="fr-CH" sz="2800" b="0" dirty="0"/>
              </a:p>
              <a:p>
                <a14:m>
                  <m:oMath xmlns:m="http://schemas.openxmlformats.org/officeDocument/2006/math">
                    <m:sSub>
                      <m:sSubPr>
                        <m:ctrlPr>
                          <a:rPr lang="en-US" sz="2800" i="1" smtClean="0">
                            <a:latin typeface="Cambria Math" panose="02040503050406030204" pitchFamily="18" charset="0"/>
                          </a:rPr>
                        </m:ctrlPr>
                      </m:sSubPr>
                      <m:e>
                        <m:r>
                          <a:rPr lang="fr-CH" sz="2800" b="0" i="1" smtClean="0">
                            <a:latin typeface="Cambria Math" panose="02040503050406030204" pitchFamily="18" charset="0"/>
                          </a:rPr>
                          <m:t>𝐷</m:t>
                        </m:r>
                      </m:e>
                      <m:sub>
                        <m:r>
                          <a:rPr lang="fr-CH" sz="2800" b="0" i="1" smtClean="0">
                            <a:latin typeface="Cambria Math" charset="0"/>
                          </a:rPr>
                          <m:t>𝑗</m:t>
                        </m:r>
                        <m:r>
                          <a:rPr lang="fr-CH" sz="2800" b="0" i="1" smtClean="0">
                            <a:latin typeface="Cambria Math" panose="02040503050406030204" pitchFamily="18" charset="0"/>
                          </a:rPr>
                          <m:t>𝑟</m:t>
                        </m:r>
                        <m:r>
                          <a:rPr lang="fr-CH" sz="2800" b="0" i="1" smtClean="0">
                            <a:latin typeface="Cambria Math" charset="0"/>
                          </a:rPr>
                          <m:t> </m:t>
                        </m:r>
                      </m:sub>
                    </m:sSub>
                  </m:oMath>
                </a14:m>
                <a:r>
                  <a:rPr lang="en-US" sz="2800" dirty="0"/>
                  <a:t>the top </a:t>
                </a:r>
                <a14:m>
                  <m:oMath xmlns:m="http://schemas.openxmlformats.org/officeDocument/2006/math">
                    <m:r>
                      <a:rPr lang="fr-CH" sz="2800" i="1">
                        <a:latin typeface="Cambria Math" panose="02040503050406030204" pitchFamily="18" charset="0"/>
                        <a:ea typeface="Cambria Math" charset="0"/>
                        <a:cs typeface="Cambria Math" charset="0"/>
                      </a:rPr>
                      <m:t>𝑟</m:t>
                    </m:r>
                  </m:oMath>
                </a14:m>
                <a:r>
                  <a:rPr lang="en-US" sz="2800" dirty="0"/>
                  <a:t> relevant documents for query </a:t>
                </a:r>
                <a14:m>
                  <m:oMath xmlns:m="http://schemas.openxmlformats.org/officeDocument/2006/math">
                    <m:sSub>
                      <m:sSubPr>
                        <m:ctrlPr>
                          <a:rPr lang="en-US" sz="2800" i="1" dirty="0">
                            <a:latin typeface="Cambria Math" panose="02040503050406030204" pitchFamily="18" charset="0"/>
                          </a:rPr>
                        </m:ctrlPr>
                      </m:sSubPr>
                      <m:e>
                        <m:r>
                          <a:rPr lang="fr-CH" sz="2800" i="1" dirty="0">
                            <a:latin typeface="Cambria Math" charset="0"/>
                          </a:rPr>
                          <m:t>𝑞</m:t>
                        </m:r>
                      </m:e>
                      <m:sub>
                        <m:r>
                          <a:rPr lang="fr-CH" sz="2800" i="1" dirty="0">
                            <a:latin typeface="Cambria Math" charset="0"/>
                          </a:rPr>
                          <m:t>𝑗</m:t>
                        </m:r>
                      </m:sub>
                    </m:sSub>
                  </m:oMath>
                </a14:m>
                <a:endParaRPr lang="en-US" sz="2800" dirty="0"/>
              </a:p>
              <a:p>
                <a14:m>
                  <m:oMath xmlns:m="http://schemas.openxmlformats.org/officeDocument/2006/math">
                    <m:sSub>
                      <m:sSubPr>
                        <m:ctrlPr>
                          <a:rPr lang="fr-CH" sz="2800" b="0" i="1" smtClean="0">
                            <a:latin typeface="Cambria Math" panose="02040503050406030204" pitchFamily="18" charset="0"/>
                          </a:rPr>
                        </m:ctrlPr>
                      </m:sSubPr>
                      <m:e>
                        <m:r>
                          <a:rPr lang="fr-CH" sz="2800" b="0" i="1" smtClean="0">
                            <a:latin typeface="Cambria Math" panose="02040503050406030204" pitchFamily="18" charset="0"/>
                          </a:rPr>
                          <m:t>𝑃</m:t>
                        </m:r>
                      </m:e>
                      <m:sub>
                        <m:r>
                          <a:rPr lang="fr-CH" sz="2800" b="0" i="1" smtClean="0">
                            <a:latin typeface="Cambria Math" panose="02040503050406030204" pitchFamily="18" charset="0"/>
                          </a:rPr>
                          <m:t>𝑖𝑛𝑡</m:t>
                        </m:r>
                      </m:sub>
                    </m:sSub>
                    <m:d>
                      <m:dPr>
                        <m:ctrlPr>
                          <a:rPr lang="fr-CH" sz="2800" b="0" i="1" smtClean="0">
                            <a:latin typeface="Cambria Math" panose="02040503050406030204" pitchFamily="18" charset="0"/>
                          </a:rPr>
                        </m:ctrlPr>
                      </m:dPr>
                      <m:e>
                        <m:r>
                          <a:rPr lang="fr-CH" sz="2800" b="0" i="1" smtClean="0">
                            <a:latin typeface="Cambria Math" panose="02040503050406030204" pitchFamily="18" charset="0"/>
                          </a:rPr>
                          <m:t>𝑟</m:t>
                        </m:r>
                      </m:e>
                    </m:d>
                  </m:oMath>
                </a14:m>
                <a:r>
                  <a:rPr lang="en-US" sz="2800" dirty="0"/>
                  <a:t> interpolated precision of result </a:t>
                </a:r>
                <a14:m>
                  <m:oMath xmlns:m="http://schemas.openxmlformats.org/officeDocument/2006/math">
                    <m:sSub>
                      <m:sSubPr>
                        <m:ctrlPr>
                          <a:rPr lang="en-US" sz="2800" i="1">
                            <a:latin typeface="Cambria Math" panose="02040503050406030204" pitchFamily="18" charset="0"/>
                          </a:rPr>
                        </m:ctrlPr>
                      </m:sSubPr>
                      <m:e>
                        <m:r>
                          <a:rPr lang="fr-CH" sz="2800" b="0" i="1" smtClean="0">
                            <a:latin typeface="Cambria Math" panose="02040503050406030204" pitchFamily="18" charset="0"/>
                          </a:rPr>
                          <m:t>𝐷</m:t>
                        </m:r>
                      </m:e>
                      <m:sub>
                        <m:r>
                          <a:rPr lang="fr-CH" sz="2800" i="1">
                            <a:latin typeface="Cambria Math" charset="0"/>
                          </a:rPr>
                          <m:t>𝑗</m:t>
                        </m:r>
                        <m:r>
                          <a:rPr lang="fr-CH" sz="2800" b="0" i="1" smtClean="0">
                            <a:latin typeface="Cambria Math" panose="02040503050406030204" pitchFamily="18" charset="0"/>
                          </a:rPr>
                          <m:t>𝑟</m:t>
                        </m:r>
                        <m:r>
                          <a:rPr lang="fr-CH" sz="2800" i="1">
                            <a:latin typeface="Cambria Math" charset="0"/>
                          </a:rPr>
                          <m:t> </m:t>
                        </m:r>
                      </m:sub>
                    </m:sSub>
                  </m:oMath>
                </a14:m>
                <a:br>
                  <a:rPr lang="fr-CH" sz="2800" dirty="0"/>
                </a:br>
                <a:endParaRPr lang="en-US" sz="2800" dirty="0"/>
              </a:p>
              <a:p>
                <a:pPr/>
                <a14:m>
                  <m:oMathPara xmlns:m="http://schemas.openxmlformats.org/officeDocument/2006/math">
                    <m:oMathParaPr>
                      <m:jc m:val="centerGroup"/>
                    </m:oMathParaPr>
                    <m:oMath xmlns:m="http://schemas.openxmlformats.org/officeDocument/2006/math">
                      <m:r>
                        <a:rPr lang="fr-CH" sz="2800" b="0" i="1" smtClean="0">
                          <a:latin typeface="Cambria Math" charset="0"/>
                        </a:rPr>
                        <m:t>𝑀𝐴𝑃</m:t>
                      </m:r>
                      <m:d>
                        <m:dPr>
                          <m:ctrlPr>
                            <a:rPr lang="fr-CH" sz="2800" b="0" i="1" smtClean="0">
                              <a:latin typeface="Cambria Math" panose="02040503050406030204" pitchFamily="18" charset="0"/>
                            </a:rPr>
                          </m:ctrlPr>
                        </m:dPr>
                        <m:e>
                          <m:r>
                            <a:rPr lang="fr-CH" sz="2800" b="0" i="1" smtClean="0">
                              <a:latin typeface="Cambria Math" charset="0"/>
                            </a:rPr>
                            <m:t>𝑄</m:t>
                          </m:r>
                        </m:e>
                      </m:d>
                      <m:r>
                        <a:rPr lang="fr-CH" sz="2800" b="0" i="1" smtClean="0">
                          <a:latin typeface="Cambria Math" charset="0"/>
                        </a:rPr>
                        <m:t>=</m:t>
                      </m:r>
                      <m:f>
                        <m:fPr>
                          <m:ctrlPr>
                            <a:rPr lang="fr-CH" sz="2800" b="0" i="1" smtClean="0">
                              <a:latin typeface="Cambria Math" panose="02040503050406030204" pitchFamily="18" charset="0"/>
                            </a:rPr>
                          </m:ctrlPr>
                        </m:fPr>
                        <m:num>
                          <m:r>
                            <a:rPr lang="fr-CH" sz="2800" b="0" i="1" smtClean="0">
                              <a:latin typeface="Cambria Math" charset="0"/>
                            </a:rPr>
                            <m:t>1</m:t>
                          </m:r>
                        </m:num>
                        <m:den>
                          <m:d>
                            <m:dPr>
                              <m:begChr m:val="|"/>
                              <m:endChr m:val="|"/>
                              <m:ctrlPr>
                                <a:rPr lang="fr-CH" sz="2800" b="0" i="1" smtClean="0">
                                  <a:latin typeface="Cambria Math" panose="02040503050406030204" pitchFamily="18" charset="0"/>
                                </a:rPr>
                              </m:ctrlPr>
                            </m:dPr>
                            <m:e>
                              <m:r>
                                <a:rPr lang="fr-CH" sz="2800" b="0" i="1" smtClean="0">
                                  <a:latin typeface="Cambria Math" charset="0"/>
                                </a:rPr>
                                <m:t>𝑄</m:t>
                              </m:r>
                            </m:e>
                          </m:d>
                        </m:den>
                      </m:f>
                      <m:nary>
                        <m:naryPr>
                          <m:chr m:val="∑"/>
                          <m:ctrlPr>
                            <a:rPr lang="fr-CH" sz="2800" b="0" i="1" smtClean="0">
                              <a:latin typeface="Cambria Math" panose="02040503050406030204" pitchFamily="18" charset="0"/>
                            </a:rPr>
                          </m:ctrlPr>
                        </m:naryPr>
                        <m:sub>
                          <m:r>
                            <m:rPr>
                              <m:brk m:alnAt="23"/>
                            </m:rPr>
                            <a:rPr lang="fr-CH" sz="2800" b="0" i="1" smtClean="0">
                              <a:latin typeface="Cambria Math" charset="0"/>
                            </a:rPr>
                            <m:t>𝑗</m:t>
                          </m:r>
                          <m:r>
                            <a:rPr lang="fr-CH" sz="2800" b="0" i="1" smtClean="0">
                              <a:latin typeface="Cambria Math" charset="0"/>
                            </a:rPr>
                            <m:t>=1</m:t>
                          </m:r>
                        </m:sub>
                        <m:sup>
                          <m:d>
                            <m:dPr>
                              <m:begChr m:val="|"/>
                              <m:endChr m:val="|"/>
                              <m:ctrlPr>
                                <a:rPr lang="fr-CH" sz="2800" i="1">
                                  <a:latin typeface="Cambria Math" panose="02040503050406030204" pitchFamily="18" charset="0"/>
                                </a:rPr>
                              </m:ctrlPr>
                            </m:dPr>
                            <m:e>
                              <m:r>
                                <a:rPr lang="fr-CH" sz="2800" i="1">
                                  <a:latin typeface="Cambria Math" charset="0"/>
                                </a:rPr>
                                <m:t>𝑄</m:t>
                              </m:r>
                            </m:e>
                          </m:d>
                        </m:sup>
                        <m:e>
                          <m:f>
                            <m:fPr>
                              <m:ctrlPr>
                                <a:rPr lang="fr-CH" sz="2800" b="0" i="1" smtClean="0">
                                  <a:latin typeface="Cambria Math" panose="02040503050406030204" pitchFamily="18" charset="0"/>
                                </a:rPr>
                              </m:ctrlPr>
                            </m:fPr>
                            <m:num>
                              <m:r>
                                <a:rPr lang="fr-CH" sz="2800" b="0" i="1" smtClean="0">
                                  <a:latin typeface="Cambria Math" charset="0"/>
                                </a:rPr>
                                <m:t>1</m:t>
                              </m:r>
                            </m:num>
                            <m:den>
                              <m:sSub>
                                <m:sSubPr>
                                  <m:ctrlPr>
                                    <a:rPr lang="fr-CH" sz="2800" b="0" i="1" smtClean="0">
                                      <a:latin typeface="Cambria Math" panose="02040503050406030204" pitchFamily="18" charset="0"/>
                                    </a:rPr>
                                  </m:ctrlPr>
                                </m:sSubPr>
                                <m:e>
                                  <m:r>
                                    <a:rPr lang="fr-CH" sz="2800" b="0" i="1" smtClean="0">
                                      <a:latin typeface="Cambria Math" charset="0"/>
                                    </a:rPr>
                                    <m:t>𝑚</m:t>
                                  </m:r>
                                </m:e>
                                <m:sub>
                                  <m:r>
                                    <a:rPr lang="fr-CH" sz="2800" b="0" i="1" smtClean="0">
                                      <a:latin typeface="Cambria Math" charset="0"/>
                                    </a:rPr>
                                    <m:t>𝑗</m:t>
                                  </m:r>
                                </m:sub>
                              </m:sSub>
                            </m:den>
                          </m:f>
                        </m:e>
                      </m:nary>
                      <m:nary>
                        <m:naryPr>
                          <m:chr m:val="∑"/>
                          <m:ctrlPr>
                            <a:rPr lang="fr-CH" sz="2800" b="0" i="1" smtClean="0">
                              <a:latin typeface="Cambria Math" panose="02040503050406030204" pitchFamily="18" charset="0"/>
                            </a:rPr>
                          </m:ctrlPr>
                        </m:naryPr>
                        <m:sub>
                          <m:r>
                            <a:rPr lang="fr-CH" sz="2800" b="0" i="1" smtClean="0">
                              <a:latin typeface="Cambria Math" panose="02040503050406030204" pitchFamily="18" charset="0"/>
                            </a:rPr>
                            <m:t>𝑟</m:t>
                          </m:r>
                          <m:r>
                            <a:rPr lang="fr-CH" sz="2800" b="0" i="1" smtClean="0">
                              <a:latin typeface="Cambria Math" charset="0"/>
                            </a:rPr>
                            <m:t>=1</m:t>
                          </m:r>
                        </m:sub>
                        <m:sup>
                          <m:sSub>
                            <m:sSubPr>
                              <m:ctrlPr>
                                <a:rPr lang="fr-CH" sz="2800" b="0" i="1" smtClean="0">
                                  <a:latin typeface="Cambria Math" panose="02040503050406030204" pitchFamily="18" charset="0"/>
                                </a:rPr>
                              </m:ctrlPr>
                            </m:sSubPr>
                            <m:e>
                              <m:r>
                                <a:rPr lang="fr-CH" sz="2800" b="0" i="1" smtClean="0">
                                  <a:latin typeface="Cambria Math" charset="0"/>
                                </a:rPr>
                                <m:t>𝑚</m:t>
                              </m:r>
                            </m:e>
                            <m:sub>
                              <m:r>
                                <a:rPr lang="fr-CH" sz="2800" b="0" i="1" smtClean="0">
                                  <a:latin typeface="Cambria Math" charset="0"/>
                                </a:rPr>
                                <m:t>𝑗</m:t>
                              </m:r>
                            </m:sub>
                          </m:sSub>
                        </m:sup>
                        <m:e>
                          <m:sSub>
                            <m:sSubPr>
                              <m:ctrlPr>
                                <a:rPr lang="fr-CH" sz="2800" i="1">
                                  <a:latin typeface="Cambria Math" panose="02040503050406030204" pitchFamily="18" charset="0"/>
                                </a:rPr>
                              </m:ctrlPr>
                            </m:sSubPr>
                            <m:e>
                              <m:r>
                                <a:rPr lang="fr-CH" sz="2800" i="1">
                                  <a:latin typeface="Cambria Math" panose="02040503050406030204" pitchFamily="18" charset="0"/>
                                </a:rPr>
                                <m:t>𝑃</m:t>
                              </m:r>
                            </m:e>
                            <m:sub>
                              <m:r>
                                <a:rPr lang="fr-CH" sz="2800" i="1">
                                  <a:latin typeface="Cambria Math" panose="02040503050406030204" pitchFamily="18" charset="0"/>
                                </a:rPr>
                                <m:t>𝑖𝑛𝑡</m:t>
                              </m:r>
                            </m:sub>
                          </m:sSub>
                          <m:d>
                            <m:dPr>
                              <m:ctrlPr>
                                <a:rPr lang="fr-CH" sz="2800" i="1">
                                  <a:latin typeface="Cambria Math" panose="02040503050406030204" pitchFamily="18" charset="0"/>
                                </a:rPr>
                              </m:ctrlPr>
                            </m:dPr>
                            <m:e>
                              <m:sSub>
                                <m:sSubPr>
                                  <m:ctrlPr>
                                    <a:rPr lang="en-US" sz="2800" i="1">
                                      <a:latin typeface="Cambria Math" panose="02040503050406030204" pitchFamily="18" charset="0"/>
                                    </a:rPr>
                                  </m:ctrlPr>
                                </m:sSubPr>
                                <m:e>
                                  <m:r>
                                    <a:rPr lang="fr-CH" sz="2800" b="0" i="1" smtClean="0">
                                      <a:latin typeface="Cambria Math" panose="02040503050406030204" pitchFamily="18" charset="0"/>
                                    </a:rPr>
                                    <m:t>𝐷</m:t>
                                  </m:r>
                                </m:e>
                                <m:sub>
                                  <m:r>
                                    <a:rPr lang="fr-CH" sz="2800" i="1">
                                      <a:latin typeface="Cambria Math" charset="0"/>
                                    </a:rPr>
                                    <m:t>𝑗</m:t>
                                  </m:r>
                                  <m:r>
                                    <a:rPr lang="fr-CH" sz="2800" b="0" i="1" smtClean="0">
                                      <a:latin typeface="Cambria Math" panose="02040503050406030204" pitchFamily="18" charset="0"/>
                                    </a:rPr>
                                    <m:t>𝑟</m:t>
                                  </m:r>
                                </m:sub>
                              </m:sSub>
                            </m:e>
                          </m:d>
                        </m:e>
                      </m:nary>
                    </m:oMath>
                  </m:oMathPara>
                </a14:m>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410" t="-1259" b="-21914"/>
                </a:stretch>
              </a:blipFill>
            </p:spPr>
            <p:txBody>
              <a:bodyPr/>
              <a:lstStyle/>
              <a:p>
                <a:r>
                  <a:rPr lang="en-CH">
                    <a:noFill/>
                  </a:rPr>
                  <a:t> </a:t>
                </a:r>
              </a:p>
            </p:txBody>
          </p:sp>
        </mc:Fallback>
      </mc:AlternateContent>
      <p:sp>
        <p:nvSpPr>
          <p:cNvPr id="4" name="Footer Placeholder 3"/>
          <p:cNvSpPr>
            <a:spLocks noGrp="1"/>
          </p:cNvSpPr>
          <p:nvPr>
            <p:ph type="ftr" sz="quarter" idx="10"/>
          </p:nvPr>
        </p:nvSpPr>
        <p:spPr/>
        <p:txBody>
          <a:bodyPr/>
          <a:lstStyle/>
          <a:p>
            <a:pPr>
              <a:defRPr/>
            </a:pPr>
            <a:r>
              <a:rPr lang="fr-CH"/>
              <a:t>©2024, Karl Aberer, EPFL-IC, Laboratoire de systèmes d'informations répartis </a:t>
            </a:r>
            <a:endParaRPr lang="en-GB"/>
          </a:p>
        </p:txBody>
      </p:sp>
    </p:spTree>
    <p:extLst>
      <p:ext uri="{BB962C8B-B14F-4D97-AF65-F5344CB8AC3E}">
        <p14:creationId xmlns:p14="http://schemas.microsoft.com/office/powerpoint/2010/main" val="2431351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pPr eaLnBrk="1" hangingPunct="1"/>
            <a:r>
              <a:rPr lang="en-US" dirty="0">
                <a:latin typeface="Calibri" charset="0"/>
                <a:ea typeface="ＭＳ Ｐゴシック" charset="0"/>
              </a:rPr>
              <a:t>Example: Text Retrieval</a:t>
            </a:r>
          </a:p>
        </p:txBody>
      </p:sp>
      <p:sp>
        <p:nvSpPr>
          <p:cNvPr id="29698"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©2024, Karl Aberer, EPFL-IC, Laboratoire de systèmes d'informations répartis </a:t>
            </a:r>
            <a:endParaRPr lang="en-GB" sz="900">
              <a:latin typeface="Verdana" charset="0"/>
              <a:cs typeface="Calibri" charset="0"/>
            </a:endParaRPr>
          </a:p>
        </p:txBody>
      </p:sp>
      <p:sp>
        <p:nvSpPr>
          <p:cNvPr id="29699" name="Oval 32"/>
          <p:cNvSpPr>
            <a:spLocks noChangeArrowheads="1"/>
          </p:cNvSpPr>
          <p:nvPr/>
        </p:nvSpPr>
        <p:spPr bwMode="auto">
          <a:xfrm>
            <a:off x="4251325" y="1844675"/>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0" name="Oval 33"/>
          <p:cNvSpPr>
            <a:spLocks noChangeArrowheads="1"/>
          </p:cNvSpPr>
          <p:nvPr/>
        </p:nvSpPr>
        <p:spPr bwMode="auto">
          <a:xfrm>
            <a:off x="4171950" y="1917700"/>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1" name="AutoShape 3"/>
          <p:cNvSpPr>
            <a:spLocks noChangeArrowheads="1"/>
          </p:cNvSpPr>
          <p:nvPr/>
        </p:nvSpPr>
        <p:spPr bwMode="auto">
          <a:xfrm>
            <a:off x="506413" y="1916113"/>
            <a:ext cx="1481137" cy="1512887"/>
          </a:xfrm>
          <a:prstGeom prst="can">
            <a:avLst>
              <a:gd name="adj" fmla="val 27664"/>
            </a:avLst>
          </a:prstGeom>
          <a:solidFill>
            <a:schemeClr val="bg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grpSp>
        <p:nvGrpSpPr>
          <p:cNvPr id="29702" name="Group 4"/>
          <p:cNvGrpSpPr>
            <a:grpSpLocks/>
          </p:cNvGrpSpPr>
          <p:nvPr/>
        </p:nvGrpSpPr>
        <p:grpSpPr bwMode="auto">
          <a:xfrm>
            <a:off x="1597025" y="4221163"/>
            <a:ext cx="1017588" cy="779462"/>
            <a:chOff x="1004" y="3068"/>
            <a:chExt cx="591" cy="491"/>
          </a:xfrm>
        </p:grpSpPr>
        <p:pic>
          <p:nvPicPr>
            <p:cNvPr id="29728"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9729" name="Rectangle 6"/>
            <p:cNvSpPr>
              <a:spLocks noChangeArrowheads="1"/>
            </p:cNvSpPr>
            <p:nvPr/>
          </p:nvSpPr>
          <p:spPr bwMode="auto">
            <a:xfrm>
              <a:off x="1132" y="3160"/>
              <a:ext cx="296" cy="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29703" name="Picture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800" y="4908550"/>
            <a:ext cx="849313" cy="86042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29704" name="AutoShape 8"/>
          <p:cNvSpPr>
            <a:spLocks noChangeArrowheads="1"/>
          </p:cNvSpPr>
          <p:nvPr/>
        </p:nvSpPr>
        <p:spPr bwMode="auto">
          <a:xfrm>
            <a:off x="739775" y="2420938"/>
            <a:ext cx="390525" cy="360362"/>
          </a:xfrm>
          <a:prstGeom prst="foldedCorner">
            <a:avLst>
              <a:gd name="adj" fmla="val 12500"/>
            </a:avLst>
          </a:prstGeom>
          <a:solidFill>
            <a:schemeClr val="accent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5" name="AutoShape 9"/>
          <p:cNvSpPr>
            <a:spLocks noChangeArrowheads="1"/>
          </p:cNvSpPr>
          <p:nvPr/>
        </p:nvSpPr>
        <p:spPr bwMode="auto">
          <a:xfrm>
            <a:off x="1363663" y="2420938"/>
            <a:ext cx="390525" cy="360362"/>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6" name="AutoShape 10"/>
          <p:cNvSpPr>
            <a:spLocks noChangeArrowheads="1"/>
          </p:cNvSpPr>
          <p:nvPr/>
        </p:nvSpPr>
        <p:spPr bwMode="auto">
          <a:xfrm>
            <a:off x="1363663" y="2924175"/>
            <a:ext cx="390525" cy="3603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7" name="AutoShape 11"/>
          <p:cNvSpPr>
            <a:spLocks noChangeArrowheads="1"/>
          </p:cNvSpPr>
          <p:nvPr/>
        </p:nvSpPr>
        <p:spPr bwMode="auto">
          <a:xfrm>
            <a:off x="739775" y="2924175"/>
            <a:ext cx="390525" cy="360363"/>
          </a:xfrm>
          <a:prstGeom prst="foldedCorner">
            <a:avLst>
              <a:gd name="adj" fmla="val 12500"/>
            </a:avLst>
          </a:prstGeom>
          <a:solidFill>
            <a:schemeClr val="accent2"/>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8" name="AutoShape 12"/>
          <p:cNvSpPr>
            <a:spLocks noChangeArrowheads="1"/>
          </p:cNvSpPr>
          <p:nvPr/>
        </p:nvSpPr>
        <p:spPr bwMode="auto">
          <a:xfrm>
            <a:off x="2689225" y="2659063"/>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09" name="AutoShape 13"/>
          <p:cNvSpPr>
            <a:spLocks noChangeArrowheads="1"/>
          </p:cNvSpPr>
          <p:nvPr/>
        </p:nvSpPr>
        <p:spPr bwMode="auto">
          <a:xfrm>
            <a:off x="2689225" y="5126038"/>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10" name="Oval 14"/>
          <p:cNvSpPr>
            <a:spLocks noChangeArrowheads="1"/>
          </p:cNvSpPr>
          <p:nvPr/>
        </p:nvSpPr>
        <p:spPr bwMode="auto">
          <a:xfrm>
            <a:off x="4094163" y="2001838"/>
            <a:ext cx="2108200"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11" name="Oval 15"/>
          <p:cNvSpPr>
            <a:spLocks noChangeArrowheads="1"/>
          </p:cNvSpPr>
          <p:nvPr/>
        </p:nvSpPr>
        <p:spPr bwMode="auto">
          <a:xfrm>
            <a:off x="4171950" y="3983038"/>
            <a:ext cx="2030413" cy="1978025"/>
          </a:xfrm>
          <a:prstGeom prst="ellipse">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12" name="Rectangle 16"/>
          <p:cNvSpPr>
            <a:spLocks noChangeArrowheads="1"/>
          </p:cNvSpPr>
          <p:nvPr/>
        </p:nvSpPr>
        <p:spPr bwMode="auto">
          <a:xfrm>
            <a:off x="4338638" y="2349500"/>
            <a:ext cx="1612900"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example:</a:t>
            </a:r>
            <a:br>
              <a:rPr lang="en-US">
                <a:latin typeface="Calibri" charset="0"/>
                <a:cs typeface="Calibri" charset="0"/>
              </a:rPr>
            </a:br>
            <a:r>
              <a:rPr lang="en-US">
                <a:latin typeface="Calibri" charset="0"/>
                <a:cs typeface="Calibri" charset="0"/>
              </a:rPr>
              <a:t>"web retrieval"</a:t>
            </a:r>
          </a:p>
        </p:txBody>
      </p:sp>
      <p:sp>
        <p:nvSpPr>
          <p:cNvPr id="29713" name="AutoShape 17"/>
          <p:cNvSpPr>
            <a:spLocks noChangeArrowheads="1"/>
          </p:cNvSpPr>
          <p:nvPr/>
        </p:nvSpPr>
        <p:spPr bwMode="auto">
          <a:xfrm>
            <a:off x="6375400" y="3906838"/>
            <a:ext cx="1317625" cy="482600"/>
          </a:xfrm>
          <a:prstGeom prst="rightArrow">
            <a:avLst>
              <a:gd name="adj1" fmla="val 50000"/>
              <a:gd name="adj2" fmla="val 63024"/>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14" name="Rectangle 18"/>
          <p:cNvSpPr>
            <a:spLocks noChangeArrowheads="1"/>
          </p:cNvSpPr>
          <p:nvPr/>
        </p:nvSpPr>
        <p:spPr bwMode="auto">
          <a:xfrm>
            <a:off x="6257925" y="4365625"/>
            <a:ext cx="1555750" cy="1201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matching:</a:t>
            </a:r>
            <a:br>
              <a:rPr lang="en-US">
                <a:latin typeface="Calibri" charset="0"/>
                <a:cs typeface="Calibri" charset="0"/>
              </a:rPr>
            </a:br>
            <a:r>
              <a:rPr lang="en-US">
                <a:latin typeface="Calibri" charset="0"/>
                <a:cs typeface="Calibri" charset="0"/>
              </a:rPr>
              <a:t>occurrence of</a:t>
            </a:r>
          </a:p>
          <a:p>
            <a:pPr algn="ctr" eaLnBrk="0" hangingPunct="0"/>
            <a:r>
              <a:rPr lang="en-US">
                <a:latin typeface="Calibri" charset="0"/>
                <a:cs typeface="Calibri" charset="0"/>
              </a:rPr>
              <a:t>query terms in</a:t>
            </a:r>
          </a:p>
          <a:p>
            <a:pPr algn="ctr" eaLnBrk="0" hangingPunct="0"/>
            <a:r>
              <a:rPr lang="en-US">
                <a:latin typeface="Calibri" charset="0"/>
                <a:cs typeface="Calibri" charset="0"/>
              </a:rPr>
              <a:t>document</a:t>
            </a:r>
          </a:p>
        </p:txBody>
      </p:sp>
      <p:sp>
        <p:nvSpPr>
          <p:cNvPr id="29715" name="Rectangle 19"/>
          <p:cNvSpPr>
            <a:spLocks noChangeArrowheads="1"/>
          </p:cNvSpPr>
          <p:nvPr/>
        </p:nvSpPr>
        <p:spPr bwMode="auto">
          <a:xfrm>
            <a:off x="565150" y="1268413"/>
            <a:ext cx="1730375"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Web documents</a:t>
            </a:r>
            <a:br>
              <a:rPr lang="en-US">
                <a:latin typeface="Calibri" charset="0"/>
                <a:cs typeface="Calibri" charset="0"/>
              </a:rPr>
            </a:br>
            <a:r>
              <a:rPr lang="en-US">
                <a:latin typeface="Calibri" charset="0"/>
                <a:cs typeface="Calibri" charset="0"/>
              </a:rPr>
              <a:t>text content</a:t>
            </a:r>
          </a:p>
        </p:txBody>
      </p:sp>
      <p:sp>
        <p:nvSpPr>
          <p:cNvPr id="29716" name="Rectangle 20"/>
          <p:cNvSpPr>
            <a:spLocks noChangeArrowheads="1"/>
          </p:cNvSpPr>
          <p:nvPr/>
        </p:nvSpPr>
        <p:spPr bwMode="auto">
          <a:xfrm>
            <a:off x="692150" y="5876925"/>
            <a:ext cx="129381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Web search</a:t>
            </a:r>
          </a:p>
        </p:txBody>
      </p:sp>
      <p:sp>
        <p:nvSpPr>
          <p:cNvPr id="29717" name="Rectangle 21"/>
          <p:cNvSpPr>
            <a:spLocks noChangeArrowheads="1"/>
          </p:cNvSpPr>
          <p:nvPr/>
        </p:nvSpPr>
        <p:spPr bwMode="auto">
          <a:xfrm>
            <a:off x="2505075" y="1773238"/>
            <a:ext cx="1422400"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feature</a:t>
            </a:r>
            <a:br>
              <a:rPr lang="en-US">
                <a:latin typeface="Calibri" charset="0"/>
                <a:cs typeface="Calibri" charset="0"/>
              </a:rPr>
            </a:br>
            <a:r>
              <a:rPr lang="en-US">
                <a:latin typeface="Calibri" charset="0"/>
                <a:cs typeface="Calibri" charset="0"/>
              </a:rPr>
              <a:t>extraction:</a:t>
            </a:r>
          </a:p>
          <a:p>
            <a:pPr algn="ctr" eaLnBrk="0" hangingPunct="0"/>
            <a:r>
              <a:rPr lang="en-US">
                <a:latin typeface="Calibri" charset="0"/>
                <a:cs typeface="Calibri" charset="0"/>
              </a:rPr>
              <a:t>terms, words</a:t>
            </a:r>
          </a:p>
        </p:txBody>
      </p:sp>
      <p:sp>
        <p:nvSpPr>
          <p:cNvPr id="29718" name="Rectangle 22"/>
          <p:cNvSpPr>
            <a:spLocks noChangeArrowheads="1"/>
          </p:cNvSpPr>
          <p:nvPr/>
        </p:nvSpPr>
        <p:spPr bwMode="auto">
          <a:xfrm>
            <a:off x="2484438" y="5589240"/>
            <a:ext cx="1362075"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query</a:t>
            </a:r>
            <a:br>
              <a:rPr lang="en-US">
                <a:latin typeface="Calibri" charset="0"/>
                <a:cs typeface="Calibri" charset="0"/>
              </a:rPr>
            </a:br>
            <a:r>
              <a:rPr lang="en-US">
                <a:latin typeface="Calibri" charset="0"/>
                <a:cs typeface="Calibri" charset="0"/>
              </a:rPr>
              <a:t>formulation:</a:t>
            </a:r>
          </a:p>
          <a:p>
            <a:pPr algn="ctr" eaLnBrk="0" hangingPunct="0"/>
            <a:r>
              <a:rPr lang="en-US" dirty="0">
                <a:latin typeface="Calibri" charset="0"/>
                <a:cs typeface="Calibri" charset="0"/>
              </a:rPr>
              <a:t>keywords</a:t>
            </a:r>
          </a:p>
        </p:txBody>
      </p:sp>
      <p:sp>
        <p:nvSpPr>
          <p:cNvPr id="29719" name="Rectangle 23"/>
          <p:cNvSpPr>
            <a:spLocks noChangeArrowheads="1"/>
          </p:cNvSpPr>
          <p:nvPr/>
        </p:nvSpPr>
        <p:spPr bwMode="auto">
          <a:xfrm>
            <a:off x="4238625" y="4437063"/>
            <a:ext cx="1844675"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example:</a:t>
            </a:r>
          </a:p>
          <a:p>
            <a:pPr algn="ctr" eaLnBrk="0" hangingPunct="0"/>
            <a:r>
              <a:rPr lang="en-US">
                <a:latin typeface="Calibri" charset="0"/>
                <a:cs typeface="Calibri" charset="0"/>
              </a:rPr>
              <a:t>"web information</a:t>
            </a:r>
            <a:br>
              <a:rPr lang="en-US">
                <a:latin typeface="Calibri" charset="0"/>
                <a:cs typeface="Calibri" charset="0"/>
              </a:rPr>
            </a:br>
            <a:r>
              <a:rPr lang="en-US">
                <a:latin typeface="Calibri" charset="0"/>
                <a:cs typeface="Calibri" charset="0"/>
              </a:rPr>
              <a:t>retrieval"</a:t>
            </a:r>
          </a:p>
        </p:txBody>
      </p:sp>
      <p:sp>
        <p:nvSpPr>
          <p:cNvPr id="29720" name="AutoShape 24"/>
          <p:cNvSpPr>
            <a:spLocks noChangeArrowheads="1"/>
          </p:cNvSpPr>
          <p:nvPr/>
        </p:nvSpPr>
        <p:spPr bwMode="auto">
          <a:xfrm>
            <a:off x="8072438" y="2997200"/>
            <a:ext cx="1482725" cy="2016125"/>
          </a:xfrm>
          <a:prstGeom prst="cube">
            <a:avLst>
              <a:gd name="adj" fmla="val 7718"/>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21" name="Rectangle 25"/>
          <p:cNvSpPr>
            <a:spLocks noChangeArrowheads="1"/>
          </p:cNvSpPr>
          <p:nvPr/>
        </p:nvSpPr>
        <p:spPr bwMode="auto">
          <a:xfrm>
            <a:off x="8110538" y="3573463"/>
            <a:ext cx="1238250"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ranked list</a:t>
            </a:r>
            <a:br>
              <a:rPr lang="en-US">
                <a:latin typeface="Calibri" charset="0"/>
                <a:cs typeface="Calibri" charset="0"/>
              </a:rPr>
            </a:br>
            <a:r>
              <a:rPr lang="en-US">
                <a:latin typeface="Calibri" charset="0"/>
                <a:cs typeface="Calibri" charset="0"/>
              </a:rPr>
              <a:t>of Web </a:t>
            </a:r>
            <a:br>
              <a:rPr lang="en-US">
                <a:latin typeface="Calibri" charset="0"/>
                <a:cs typeface="Calibri" charset="0"/>
              </a:rPr>
            </a:br>
            <a:r>
              <a:rPr lang="en-US">
                <a:latin typeface="Calibri" charset="0"/>
                <a:cs typeface="Calibri" charset="0"/>
              </a:rPr>
              <a:t>documents</a:t>
            </a:r>
          </a:p>
        </p:txBody>
      </p:sp>
      <p:sp>
        <p:nvSpPr>
          <p:cNvPr id="29722" name="AutoShape 26"/>
          <p:cNvSpPr>
            <a:spLocks noChangeArrowheads="1"/>
          </p:cNvSpPr>
          <p:nvPr/>
        </p:nvSpPr>
        <p:spPr bwMode="auto">
          <a:xfrm>
            <a:off x="4171950" y="3536950"/>
            <a:ext cx="1951038" cy="831850"/>
          </a:xfrm>
          <a:prstGeom prst="upDownArrow">
            <a:avLst>
              <a:gd name="adj1" fmla="val 85185"/>
              <a:gd name="adj2" fmla="val 32755"/>
            </a:avLst>
          </a:prstGeom>
          <a:solidFill>
            <a:srgbClr val="CC66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spAutoFit/>
          </a:bodyPr>
          <a:lstStyle/>
          <a:p>
            <a:pPr algn="ctr" eaLnBrk="0" hangingPunct="0"/>
            <a:endParaRPr lang="fr-FR">
              <a:latin typeface="Calibri" charset="0"/>
              <a:cs typeface="Calibri" charset="0"/>
            </a:endParaRPr>
          </a:p>
        </p:txBody>
      </p:sp>
      <p:sp>
        <p:nvSpPr>
          <p:cNvPr id="29723" name="Rectangle 27"/>
          <p:cNvSpPr>
            <a:spLocks noChangeArrowheads="1"/>
          </p:cNvSpPr>
          <p:nvPr/>
        </p:nvSpPr>
        <p:spPr bwMode="auto">
          <a:xfrm>
            <a:off x="4652963" y="3716338"/>
            <a:ext cx="1201737"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31" tIns="45715" rIns="91431" bIns="45715">
            <a:spAutoFit/>
          </a:bodyPr>
          <a:lstStyle/>
          <a:p>
            <a:pPr algn="ctr"/>
            <a:r>
              <a:rPr lang="en-US">
                <a:solidFill>
                  <a:schemeClr val="bg1"/>
                </a:solidFill>
                <a:latin typeface="Calibri" charset="0"/>
                <a:cs typeface="Calibri" charset="0"/>
              </a:rPr>
              <a:t>similarity ?</a:t>
            </a:r>
          </a:p>
        </p:txBody>
      </p:sp>
      <p:sp>
        <p:nvSpPr>
          <p:cNvPr id="29724" name="AutoShape 28"/>
          <p:cNvSpPr>
            <a:spLocks noChangeArrowheads="1"/>
          </p:cNvSpPr>
          <p:nvPr/>
        </p:nvSpPr>
        <p:spPr bwMode="auto">
          <a:xfrm>
            <a:off x="4017963" y="1773238"/>
            <a:ext cx="3743325" cy="4392612"/>
          </a:xfrm>
          <a:prstGeom prst="roundRect">
            <a:avLst>
              <a:gd name="adj" fmla="val 16667"/>
            </a:avLst>
          </a:prstGeom>
          <a:noFill/>
          <a:ln w="12700">
            <a:solidFill>
              <a:schemeClr val="tx1"/>
            </a:solidFill>
            <a:prstDash val="dash"/>
            <a:round/>
            <a:headEnd/>
            <a:tailEnd/>
          </a:ln>
          <a:extLst>
            <a:ext uri="{909E8E84-426E-40dd-AFC4-6F175D3DCCD1}">
              <a14:hiddenFill xmlns:a14="http://schemas.microsoft.com/office/drawing/2010/main" xmlns="">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29725" name="Rectangle 29"/>
          <p:cNvSpPr>
            <a:spLocks noChangeArrowheads="1"/>
          </p:cNvSpPr>
          <p:nvPr/>
        </p:nvSpPr>
        <p:spPr bwMode="auto">
          <a:xfrm>
            <a:off x="6343650" y="1844675"/>
            <a:ext cx="1209675" cy="1201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retrieval</a:t>
            </a:r>
            <a:br>
              <a:rPr lang="en-US">
                <a:latin typeface="Calibri" charset="0"/>
                <a:cs typeface="Calibri" charset="0"/>
              </a:rPr>
            </a:br>
            <a:r>
              <a:rPr lang="en-US">
                <a:latin typeface="Calibri" charset="0"/>
                <a:cs typeface="Calibri" charset="0"/>
              </a:rPr>
              <a:t>model:</a:t>
            </a:r>
            <a:br>
              <a:rPr lang="en-US">
                <a:latin typeface="Calibri" charset="0"/>
                <a:cs typeface="Calibri" charset="0"/>
              </a:rPr>
            </a:br>
            <a:r>
              <a:rPr lang="en-US">
                <a:latin typeface="Calibri" charset="0"/>
                <a:cs typeface="Calibri" charset="0"/>
              </a:rPr>
              <a:t>Boolean,</a:t>
            </a:r>
            <a:br>
              <a:rPr lang="en-US">
                <a:latin typeface="Calibri" charset="0"/>
                <a:cs typeface="Calibri" charset="0"/>
              </a:rPr>
            </a:br>
            <a:r>
              <a:rPr lang="en-US">
                <a:latin typeface="Calibri" charset="0"/>
                <a:cs typeface="Calibri" charset="0"/>
              </a:rPr>
              <a:t>Vector etc.</a:t>
            </a:r>
          </a:p>
        </p:txBody>
      </p:sp>
      <p:sp>
        <p:nvSpPr>
          <p:cNvPr id="29726" name="AutoShape 30"/>
          <p:cNvSpPr>
            <a:spLocks noChangeArrowheads="1"/>
          </p:cNvSpPr>
          <p:nvPr/>
        </p:nvSpPr>
        <p:spPr bwMode="auto">
          <a:xfrm>
            <a:off x="117475" y="1125538"/>
            <a:ext cx="9634538" cy="5399087"/>
          </a:xfrm>
          <a:prstGeom prst="roundRect">
            <a:avLst>
              <a:gd name="adj" fmla="val 8380"/>
            </a:avLst>
          </a:prstGeom>
          <a:noFill/>
          <a:ln w="12700">
            <a:solidFill>
              <a:schemeClr val="tx1"/>
            </a:solidFill>
            <a:prstDash val="dash"/>
            <a:round/>
            <a:headEnd/>
            <a:tailEnd/>
          </a:ln>
          <a:extLst>
            <a:ext uri="{909E8E84-426E-40dd-AFC4-6F175D3DCCD1}">
              <a14:hiddenFill xmlns:a14="http://schemas.microsoft.com/office/drawing/2010/main" xmlns="">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29727" name="Rectangle 31"/>
          <p:cNvSpPr>
            <a:spLocks noChangeArrowheads="1"/>
          </p:cNvSpPr>
          <p:nvPr/>
        </p:nvSpPr>
        <p:spPr bwMode="auto">
          <a:xfrm>
            <a:off x="7359650" y="1196975"/>
            <a:ext cx="2141538" cy="1201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information retrieval</a:t>
            </a:r>
            <a:br>
              <a:rPr lang="en-US">
                <a:latin typeface="Calibri" charset="0"/>
                <a:cs typeface="Calibri" charset="0"/>
              </a:rPr>
            </a:br>
            <a:r>
              <a:rPr lang="en-US">
                <a:latin typeface="Calibri" charset="0"/>
                <a:cs typeface="Calibri" charset="0"/>
              </a:rPr>
              <a:t>system:</a:t>
            </a:r>
            <a:br>
              <a:rPr lang="en-US">
                <a:latin typeface="Calibri" charset="0"/>
                <a:cs typeface="Calibri" charset="0"/>
              </a:rPr>
            </a:br>
            <a:r>
              <a:rPr lang="en-US">
                <a:latin typeface="Calibri" charset="0"/>
                <a:cs typeface="Calibri" charset="0"/>
              </a:rPr>
              <a:t>Google,</a:t>
            </a:r>
          </a:p>
          <a:p>
            <a:pPr algn="ctr" eaLnBrk="0" hangingPunct="0"/>
            <a:r>
              <a:rPr lang="en-US">
                <a:latin typeface="Calibri" charset="0"/>
                <a:cs typeface="Calibri" charset="0"/>
              </a:rPr>
              <a:t>Bing etc.</a:t>
            </a:r>
            <a:endParaRPr lang="en-US" u="sng">
              <a:latin typeface="Calibri" charset="0"/>
              <a:cs typeface="Calibri"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lstStyle/>
          <a:p>
            <a:r>
              <a:rPr lang="en-US" dirty="0"/>
              <a:t>Assume 4 results are returned for a query q: </a:t>
            </a:r>
          </a:p>
          <a:p>
            <a:r>
              <a:rPr lang="en-US" dirty="0"/>
              <a:t>	R N R N</a:t>
            </a:r>
          </a:p>
          <a:p>
            <a:endParaRPr lang="en-US" dirty="0"/>
          </a:p>
          <a:p>
            <a:r>
              <a:rPr lang="en-US" dirty="0"/>
              <a:t>P@1 = 1, P@2 = 0.5, P@3 = 2/3, P@4 = 0.5</a:t>
            </a:r>
          </a:p>
          <a:p>
            <a:r>
              <a:rPr lang="en-US" dirty="0"/>
              <a:t>P</a:t>
            </a:r>
            <a:r>
              <a:rPr lang="en-US" baseline="-25000" dirty="0"/>
              <a:t>int</a:t>
            </a:r>
            <a:r>
              <a:rPr lang="en-US" dirty="0"/>
              <a:t> (1)= 1, P</a:t>
            </a:r>
            <a:r>
              <a:rPr lang="en-US" baseline="-25000" dirty="0"/>
              <a:t>int </a:t>
            </a:r>
            <a:r>
              <a:rPr lang="en-US" dirty="0"/>
              <a:t> (2) = 2/3</a:t>
            </a:r>
          </a:p>
          <a:p>
            <a:endParaRPr lang="en-US" dirty="0"/>
          </a:p>
          <a:p>
            <a:r>
              <a:rPr lang="en-US" dirty="0"/>
              <a:t>Then MAP({q}) =  1/2 (1 + 2/3) = 5/6</a:t>
            </a:r>
          </a:p>
          <a:p>
            <a:endParaRPr lang="en-US" sz="2000" dirty="0"/>
          </a:p>
          <a:p>
            <a:r>
              <a:rPr lang="en-US" sz="2000" dirty="0"/>
              <a:t>(note : only precision values when retrieving a relevant document are considered)</a:t>
            </a:r>
          </a:p>
          <a:p>
            <a:endParaRPr lang="en-US" dirty="0"/>
          </a:p>
        </p:txBody>
      </p:sp>
      <p:sp>
        <p:nvSpPr>
          <p:cNvPr id="4" name="Footer Placeholder 3"/>
          <p:cNvSpPr>
            <a:spLocks noGrp="1"/>
          </p:cNvSpPr>
          <p:nvPr>
            <p:ph type="ftr" sz="quarter" idx="10"/>
          </p:nvPr>
        </p:nvSpPr>
        <p:spPr/>
        <p:txBody>
          <a:bodyPr/>
          <a:lstStyle/>
          <a:p>
            <a:pPr>
              <a:defRPr/>
            </a:pPr>
            <a:r>
              <a:rPr lang="fr-CH"/>
              <a:t>©2024, Karl Aberer, EPFL-IC, Laboratoire de systèmes d'informations répartis </a:t>
            </a:r>
            <a:endParaRPr lang="en-GB"/>
          </a:p>
        </p:txBody>
      </p:sp>
    </p:spTree>
    <p:extLst>
      <p:ext uri="{BB962C8B-B14F-4D97-AF65-F5344CB8AC3E}">
        <p14:creationId xmlns:p14="http://schemas.microsoft.com/office/powerpoint/2010/main" val="34003163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 Curve</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74830" y="1219200"/>
            <a:ext cx="3616795" cy="2452414"/>
          </a:xfrm>
        </p:spPr>
      </p:pic>
      <p:sp>
        <p:nvSpPr>
          <p:cNvPr id="4" name="Footer Placeholder 3"/>
          <p:cNvSpPr>
            <a:spLocks noGrp="1"/>
          </p:cNvSpPr>
          <p:nvPr>
            <p:ph type="ftr" sz="quarter" idx="10"/>
          </p:nvPr>
        </p:nvSpPr>
        <p:spPr/>
        <p:txBody>
          <a:bodyPr/>
          <a:lstStyle/>
          <a:p>
            <a:pPr>
              <a:defRPr/>
            </a:pPr>
            <a:r>
              <a:rPr lang="fr-CH"/>
              <a:t>©2024, Karl Aberer, EPFL-IC, Laboratoire de systèmes d'informations répartis </a:t>
            </a:r>
            <a:endParaRPr lang="en-GB"/>
          </a:p>
        </p:txBody>
      </p:sp>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386364" y="1052736"/>
            <a:ext cx="4277711" cy="2867566"/>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7" name="Content Placeholder 2"/>
              <p:cNvSpPr txBox="1">
                <a:spLocks/>
              </p:cNvSpPr>
              <p:nvPr/>
            </p:nvSpPr>
            <p:spPr bwMode="auto">
              <a:xfrm>
                <a:off x="488504" y="3973032"/>
                <a:ext cx="8997950" cy="2001024"/>
              </a:xfrm>
              <a:prstGeom prst="rect">
                <a:avLst/>
              </a:prstGeom>
              <a:noFill/>
              <a:ln>
                <a:noFill/>
              </a:ln>
              <a:extLst>
                <a:ext uri="{FAA26D3D-D897-4be2-8F04-BA451C77F1D7}">
                  <ma14:placeholderFlag xmlns:ma14="http://schemas.microsoft.com/office/mac/drawingml/2011/main" xmlns="" val="1"/>
                </a:ex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3200">
                    <a:solidFill>
                      <a:schemeClr val="tx1"/>
                    </a:solidFill>
                    <a:latin typeface="Calibri"/>
                    <a:ea typeface="ＭＳ Ｐゴシック" pitchFamily="34" charset="-128"/>
                    <a:cs typeface="Calibri"/>
                  </a:defRPr>
                </a:lvl1pPr>
                <a:lvl2pPr marL="742950" indent="-285750" algn="l" rtl="0" eaLnBrk="0" fontAlgn="base" hangingPunct="0">
                  <a:spcBef>
                    <a:spcPct val="20000"/>
                  </a:spcBef>
                  <a:spcAft>
                    <a:spcPct val="0"/>
                  </a:spcAft>
                  <a:buChar char="–"/>
                  <a:defRPr sz="2800">
                    <a:solidFill>
                      <a:schemeClr val="tx1"/>
                    </a:solidFill>
                    <a:latin typeface="Calibri"/>
                    <a:ea typeface="Calibri" pitchFamily="34" charset="0"/>
                    <a:cs typeface="Calibri"/>
                  </a:defRPr>
                </a:lvl2pPr>
                <a:lvl3pPr marL="1143000" indent="-228600" algn="l" rtl="0" eaLnBrk="0" fontAlgn="base" hangingPunct="0">
                  <a:spcBef>
                    <a:spcPct val="20000"/>
                  </a:spcBef>
                  <a:spcAft>
                    <a:spcPct val="0"/>
                  </a:spcAft>
                  <a:buChar char="•"/>
                  <a:defRPr sz="2400">
                    <a:solidFill>
                      <a:schemeClr val="tx1"/>
                    </a:solidFill>
                    <a:latin typeface="Calibri"/>
                    <a:ea typeface="Calibri" pitchFamily="34" charset="0"/>
                    <a:cs typeface="Calibri"/>
                  </a:defRPr>
                </a:lvl3pPr>
                <a:lvl4pPr marL="16002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4pPr>
                <a:lvl5pPr marL="20574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r>
                  <a:rPr lang="en-US" sz="2400" kern="0" dirty="0"/>
                  <a:t>Specificity S: </a:t>
                </a:r>
                <a14:m>
                  <m:oMath xmlns:m="http://schemas.openxmlformats.org/officeDocument/2006/math">
                    <m:r>
                      <a:rPr lang="fr-CH" sz="2400" b="0" i="0" smtClean="0">
                        <a:latin typeface="Cambria Math" panose="02040503050406030204" pitchFamily="18" charset="0"/>
                      </a:rPr>
                      <m:t>1−</m:t>
                    </m:r>
                    <m:r>
                      <m:rPr>
                        <m:sty m:val="p"/>
                      </m:rPr>
                      <a:rPr lang="fr-CH" sz="2400" b="0" i="0" smtClean="0">
                        <a:latin typeface="Cambria Math" charset="0"/>
                      </a:rPr>
                      <m:t>S</m:t>
                    </m:r>
                    <m:r>
                      <a:rPr lang="fr-CH" sz="2400" i="1">
                        <a:latin typeface="Cambria Math" charset="0"/>
                      </a:rPr>
                      <m:t>=</m:t>
                    </m:r>
                    <m:f>
                      <m:fPr>
                        <m:ctrlPr>
                          <a:rPr lang="fr-CH" sz="2400" i="1">
                            <a:latin typeface="Cambria Math" panose="02040503050406030204" pitchFamily="18" charset="0"/>
                          </a:rPr>
                        </m:ctrlPr>
                      </m:fPr>
                      <m:num>
                        <m:r>
                          <a:rPr lang="fr-CH" sz="2400" b="0" i="1" smtClean="0">
                            <a:latin typeface="Cambria Math" panose="02040503050406030204" pitchFamily="18" charset="0"/>
                          </a:rPr>
                          <m:t>𝑓𝑝</m:t>
                        </m:r>
                      </m:num>
                      <m:den>
                        <m:r>
                          <a:rPr lang="fr-CH" sz="2400" b="0" i="1" smtClean="0">
                            <a:latin typeface="Cambria Math" charset="0"/>
                          </a:rPr>
                          <m:t>𝑓</m:t>
                        </m:r>
                        <m:r>
                          <a:rPr lang="fr-CH" sz="2400" i="1">
                            <a:latin typeface="Cambria Math" charset="0"/>
                          </a:rPr>
                          <m:t>𝑝</m:t>
                        </m:r>
                        <m:r>
                          <a:rPr lang="fr-CH" sz="2400" i="1">
                            <a:latin typeface="Cambria Math" charset="0"/>
                          </a:rPr>
                          <m:t>+</m:t>
                        </m:r>
                        <m:r>
                          <a:rPr lang="fr-CH" sz="2400" b="0" i="1" smtClean="0">
                            <a:latin typeface="Cambria Math" charset="0"/>
                          </a:rPr>
                          <m:t>𝑡</m:t>
                        </m:r>
                        <m:r>
                          <a:rPr lang="fr-CH" sz="2400" i="1">
                            <a:latin typeface="Cambria Math" charset="0"/>
                          </a:rPr>
                          <m:t>𝑛</m:t>
                        </m:r>
                      </m:den>
                    </m:f>
                    <m:r>
                      <a:rPr lang="fr-CH" sz="2400" i="1">
                        <a:latin typeface="Cambria Math" charset="0"/>
                      </a:rPr>
                      <m:t>=</m:t>
                    </m:r>
                    <m:r>
                      <a:rPr lang="fr-CH" sz="2400" i="1">
                        <a:latin typeface="Cambria Math" charset="0"/>
                      </a:rPr>
                      <m:t>𝑃</m:t>
                    </m:r>
                    <m:d>
                      <m:dPr>
                        <m:ctrlPr>
                          <a:rPr lang="fr-CH" sz="2400" i="1">
                            <a:latin typeface="Cambria Math" panose="02040503050406030204" pitchFamily="18" charset="0"/>
                          </a:rPr>
                        </m:ctrlPr>
                      </m:dPr>
                      <m:e>
                        <m:r>
                          <a:rPr lang="fr-CH" sz="2400" i="1">
                            <a:latin typeface="Cambria Math" charset="0"/>
                          </a:rPr>
                          <m:t>𝑟𝑒𝑡𝑟𝑖𝑒𝑣𝑒𝑑</m:t>
                        </m:r>
                      </m:e>
                      <m:e>
                        <m:r>
                          <a:rPr lang="fr-CH" sz="2400" b="0" i="1" smtClean="0">
                            <a:latin typeface="Cambria Math" charset="0"/>
                          </a:rPr>
                          <m:t>𝑛𝑜𝑡</m:t>
                        </m:r>
                        <m:r>
                          <a:rPr lang="fr-CH" sz="2400" b="0" i="1" smtClean="0">
                            <a:latin typeface="Cambria Math" charset="0"/>
                          </a:rPr>
                          <m:t> </m:t>
                        </m:r>
                        <m:r>
                          <a:rPr lang="fr-CH" sz="2400" i="1">
                            <a:latin typeface="Cambria Math" charset="0"/>
                          </a:rPr>
                          <m:t>𝑟𝑒𝑙𝑒𝑣𝑎𝑛𝑡</m:t>
                        </m:r>
                      </m:e>
                    </m:d>
                  </m:oMath>
                </a14:m>
                <a:endParaRPr lang="en-US" sz="2400" kern="0" dirty="0"/>
              </a:p>
              <a:p>
                <a:pPr marL="0" indent="0"/>
                <a:r>
                  <a:rPr lang="en-US" sz="2400" kern="0" dirty="0"/>
                  <a:t>Specificity gives information about how many of the true negatives have been retrieved as false positives</a:t>
                </a:r>
              </a:p>
              <a:p>
                <a:pPr marL="457200" indent="-457200">
                  <a:buFont typeface="Arial" charset="0"/>
                  <a:buChar char="•"/>
                </a:pPr>
                <a:r>
                  <a:rPr lang="en-US" sz="2400" kern="0" dirty="0"/>
                  <a:t>The steeper the curve rises at the beginning, the better</a:t>
                </a:r>
              </a:p>
              <a:p>
                <a:pPr marL="457200" indent="-457200">
                  <a:buFont typeface="Arial" charset="0"/>
                  <a:buChar char="•"/>
                </a:pPr>
                <a:r>
                  <a:rPr lang="en-US" sz="2400" kern="0" dirty="0"/>
                  <a:t>The larger the area under the curve, the better (AUC)</a:t>
                </a:r>
              </a:p>
            </p:txBody>
          </p:sp>
        </mc:Choice>
        <mc:Fallback xmlns="">
          <p:sp>
            <p:nvSpPr>
              <p:cNvPr id="7" name="Content Placeholder 2"/>
              <p:cNvSpPr txBox="1">
                <a:spLocks noRot="1" noChangeAspect="1" noMove="1" noResize="1" noEditPoints="1" noAdjustHandles="1" noChangeArrowheads="1" noChangeShapeType="1" noTextEdit="1"/>
              </p:cNvSpPr>
              <p:nvPr/>
            </p:nvSpPr>
            <p:spPr bwMode="auto">
              <a:xfrm>
                <a:off x="488504" y="3973032"/>
                <a:ext cx="8997950" cy="2001024"/>
              </a:xfrm>
              <a:prstGeom prst="rect">
                <a:avLst/>
              </a:prstGeom>
              <a:blipFill>
                <a:blip r:embed="rId5"/>
                <a:stretch>
                  <a:fillRect l="-986" b="-24051"/>
                </a:stretch>
              </a:blipFill>
              <a:ln>
                <a:noFill/>
              </a:ln>
              <a:extLst>
                <a:ext uri="{FAA26D3D-D897-4be2-8F04-BA451C77F1D7}">
                  <ma14:placeholderFlag xmlns:ma14="http://schemas.microsoft.com/office/mac/drawingml/2011/main" xmlns="" xmlns:a14="http://schemas.microsoft.com/office/drawing/2010/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3" name="TextBox 2">
            <a:extLst>
              <a:ext uri="{FF2B5EF4-FFF2-40B4-BE49-F238E27FC236}">
                <a16:creationId xmlns:a16="http://schemas.microsoft.com/office/drawing/2014/main" id="{222AA9F2-F599-6544-97F6-FF48D7AD3472}"/>
              </a:ext>
            </a:extLst>
          </p:cNvPr>
          <p:cNvSpPr txBox="1"/>
          <p:nvPr/>
        </p:nvSpPr>
        <p:spPr>
          <a:xfrm>
            <a:off x="6393160" y="3671614"/>
            <a:ext cx="1529137"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False positives</a:t>
            </a:r>
          </a:p>
        </p:txBody>
      </p:sp>
      <p:sp>
        <p:nvSpPr>
          <p:cNvPr id="8" name="TextBox 7">
            <a:extLst>
              <a:ext uri="{FF2B5EF4-FFF2-40B4-BE49-F238E27FC236}">
                <a16:creationId xmlns:a16="http://schemas.microsoft.com/office/drawing/2014/main" id="{9086EE86-AA36-5442-94D5-E86097CA6F1B}"/>
              </a:ext>
            </a:extLst>
          </p:cNvPr>
          <p:cNvSpPr txBox="1"/>
          <p:nvPr/>
        </p:nvSpPr>
        <p:spPr>
          <a:xfrm>
            <a:off x="3826798" y="1782470"/>
            <a:ext cx="1476173"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True positives</a:t>
            </a:r>
          </a:p>
        </p:txBody>
      </p:sp>
    </p:spTree>
    <p:extLst>
      <p:ext uri="{BB962C8B-B14F-4D97-AF65-F5344CB8AC3E}">
        <p14:creationId xmlns:p14="http://schemas.microsoft.com/office/powerpoint/2010/main" val="10006865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85EC8-10D9-A14B-AA38-80B6638043E5}"/>
              </a:ext>
            </a:extLst>
          </p:cNvPr>
          <p:cNvSpPr>
            <a:spLocks noGrp="1"/>
          </p:cNvSpPr>
          <p:nvPr>
            <p:ph type="title"/>
          </p:nvPr>
        </p:nvSpPr>
        <p:spPr/>
        <p:txBody>
          <a:bodyPr/>
          <a:lstStyle/>
          <a:p>
            <a:r>
              <a:rPr lang="en-US" dirty="0"/>
              <a:t>Considering Similarity Scores and Position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FB69ED-276D-894F-B29A-D6C4BE904071}"/>
                  </a:ext>
                </a:extLst>
              </p:cNvPr>
              <p:cNvSpPr>
                <a:spLocks noGrp="1"/>
              </p:cNvSpPr>
              <p:nvPr>
                <p:ph idx="1"/>
              </p:nvPr>
            </p:nvSpPr>
            <p:spPr/>
            <p:txBody>
              <a:bodyPr/>
              <a:lstStyle/>
              <a:p>
                <a:r>
                  <a:rPr lang="fr-CH" sz="2800" dirty="0"/>
                  <a:t>Evaluating the top-k </a:t>
                </a:r>
                <a:r>
                  <a:rPr lang="fr-CH" sz="2800" dirty="0" err="1"/>
                  <a:t>results</a:t>
                </a:r>
                <a:r>
                  <a:rPr lang="fr-CH" sz="2800" dirty="0"/>
                  <a:t> </a:t>
                </a:r>
                <a:r>
                  <a:rPr lang="fr-CH" sz="2800" dirty="0" err="1"/>
                  <a:t>returned</a:t>
                </a:r>
                <a:r>
                  <a:rPr lang="fr-CH" sz="2800" dirty="0"/>
                  <a:t> for a </a:t>
                </a:r>
                <a:r>
                  <a:rPr lang="fr-CH" sz="2800" dirty="0" err="1"/>
                  <a:t>query</a:t>
                </a:r>
                <a:endParaRPr lang="fr-CH" sz="2800" dirty="0"/>
              </a:p>
              <a:p>
                <a:pPr marL="457200" indent="-457200">
                  <a:buFont typeface="Arial" panose="020B0604020202020204" pitchFamily="34" charset="0"/>
                  <a:buChar char="•"/>
                </a:pPr>
                <a:r>
                  <a:rPr lang="en-US" sz="2800" dirty="0"/>
                  <a:t>Let s</a:t>
                </a:r>
                <a14:m>
                  <m:oMath xmlns:m="http://schemas.openxmlformats.org/officeDocument/2006/math">
                    <m:r>
                      <a:rPr lang="fr-CH" sz="2800" i="1">
                        <a:latin typeface="Cambria Math" panose="02040503050406030204" pitchFamily="18" charset="0"/>
                      </a:rPr>
                      <m:t>(</m:t>
                    </m:r>
                    <m:r>
                      <a:rPr lang="fr-CH" sz="2800" b="0" i="1" smtClean="0">
                        <a:latin typeface="Cambria Math" panose="02040503050406030204" pitchFamily="18" charset="0"/>
                      </a:rPr>
                      <m:t>𝑑</m:t>
                    </m:r>
                    <m:r>
                      <a:rPr lang="fr-CH" sz="2800" b="0" i="1" baseline="-25000" smtClean="0">
                        <a:latin typeface="Cambria Math" panose="02040503050406030204" pitchFamily="18" charset="0"/>
                      </a:rPr>
                      <m:t>𝑖</m:t>
                    </m:r>
                    <m:r>
                      <a:rPr lang="fr-CH" sz="2800" i="1">
                        <a:latin typeface="Cambria Math" panose="02040503050406030204" pitchFamily="18" charset="0"/>
                      </a:rPr>
                      <m:t>)</m:t>
                    </m:r>
                  </m:oMath>
                </a14:m>
                <a:r>
                  <a:rPr lang="en-US" sz="2800" dirty="0"/>
                  <a:t> be the score given for document </a:t>
                </a:r>
                <a14:m>
                  <m:oMath xmlns:m="http://schemas.openxmlformats.org/officeDocument/2006/math">
                    <m:r>
                      <a:rPr lang="fr-CH" sz="2800" i="1">
                        <a:latin typeface="Cambria Math" panose="02040503050406030204" pitchFamily="18" charset="0"/>
                      </a:rPr>
                      <m:t>𝑑</m:t>
                    </m:r>
                    <m:r>
                      <a:rPr lang="fr-CH" sz="2800" i="1" baseline="-25000">
                        <a:latin typeface="Cambria Math" panose="02040503050406030204" pitchFamily="18" charset="0"/>
                      </a:rPr>
                      <m:t>𝑖</m:t>
                    </m:r>
                  </m:oMath>
                </a14:m>
                <a:br>
                  <a:rPr lang="fr-CH" sz="2800" dirty="0"/>
                </a:br>
                <a:r>
                  <a:rPr lang="fr-CH" sz="2800" dirty="0"/>
                  <a:t>(e.g. 1 = relevant, 0 = non relevant)</a:t>
                </a:r>
              </a:p>
              <a:p>
                <a:endParaRPr lang="en-US" sz="2800" dirty="0"/>
              </a:p>
              <a:p>
                <a:r>
                  <a:rPr lang="en-US" sz="2800" dirty="0"/>
                  <a:t>Cumulative gain</a:t>
                </a:r>
                <a:r>
                  <a:rPr lang="en-US" sz="2800" dirty="0">
                    <a:sym typeface="Wingdings" pitchFamily="2" charset="2"/>
                  </a:rPr>
                  <a:t> (CG): </a:t>
                </a:r>
                <a14:m>
                  <m:oMath xmlns:m="http://schemas.openxmlformats.org/officeDocument/2006/math">
                    <m:r>
                      <m:rPr>
                        <m:sty m:val="p"/>
                      </m:rPr>
                      <a:rPr lang="fr-CH" sz="2800">
                        <a:latin typeface="Cambria Math" panose="02040503050406030204" pitchFamily="18" charset="0"/>
                        <a:sym typeface="Wingdings" pitchFamily="2" charset="2"/>
                      </a:rPr>
                      <m:t>CG</m:t>
                    </m:r>
                    <m:r>
                      <a:rPr lang="fr-CH" sz="2800">
                        <a:latin typeface="Cambria Math" panose="02040503050406030204" pitchFamily="18" charset="0"/>
                        <a:sym typeface="Wingdings" pitchFamily="2" charset="2"/>
                      </a:rPr>
                      <m:t>= </m:t>
                    </m:r>
                    <m:nary>
                      <m:naryPr>
                        <m:chr m:val="∑"/>
                        <m:ctrlPr>
                          <a:rPr lang="en-US" sz="2800" i="1">
                            <a:latin typeface="Cambria Math" panose="02040503050406030204" pitchFamily="18" charset="0"/>
                            <a:sym typeface="Wingdings" pitchFamily="2" charset="2"/>
                          </a:rPr>
                        </m:ctrlPr>
                      </m:naryPr>
                      <m:sub>
                        <m:r>
                          <m:rPr>
                            <m:brk m:alnAt="23"/>
                          </m:rPr>
                          <a:rPr lang="fr-CH" sz="2800" i="1">
                            <a:latin typeface="Cambria Math" panose="02040503050406030204" pitchFamily="18" charset="0"/>
                            <a:sym typeface="Wingdings" pitchFamily="2" charset="2"/>
                          </a:rPr>
                          <m:t>𝑖</m:t>
                        </m:r>
                        <m:r>
                          <a:rPr lang="fr-CH" sz="2800" i="1">
                            <a:latin typeface="Cambria Math" panose="02040503050406030204" pitchFamily="18" charset="0"/>
                            <a:sym typeface="Wingdings" pitchFamily="2" charset="2"/>
                          </a:rPr>
                          <m:t>=1</m:t>
                        </m:r>
                      </m:sub>
                      <m:sup>
                        <m:r>
                          <a:rPr lang="fr-CH" sz="2800" i="1">
                            <a:latin typeface="Cambria Math" panose="02040503050406030204" pitchFamily="18" charset="0"/>
                            <a:sym typeface="Wingdings" pitchFamily="2" charset="2"/>
                          </a:rPr>
                          <m:t>𝑘</m:t>
                        </m:r>
                      </m:sup>
                      <m:e>
                        <m:r>
                          <a:rPr lang="fr-CH" sz="2800" b="0" i="1" smtClean="0">
                            <a:latin typeface="Cambria Math" panose="02040503050406030204" pitchFamily="18" charset="0"/>
                            <a:sym typeface="Wingdings" pitchFamily="2" charset="2"/>
                          </a:rPr>
                          <m:t>𝑠</m:t>
                        </m:r>
                        <m:r>
                          <a:rPr lang="fr-CH" sz="2800" i="1">
                            <a:latin typeface="Cambria Math" panose="02040503050406030204" pitchFamily="18" charset="0"/>
                            <a:sym typeface="Wingdings" pitchFamily="2" charset="2"/>
                          </a:rPr>
                          <m:t>(</m:t>
                        </m:r>
                        <m:r>
                          <a:rPr lang="fr-CH" sz="2800" b="0" i="1" smtClean="0">
                            <a:latin typeface="Cambria Math" panose="02040503050406030204" pitchFamily="18" charset="0"/>
                            <a:sym typeface="Wingdings" pitchFamily="2" charset="2"/>
                          </a:rPr>
                          <m:t>𝑑</m:t>
                        </m:r>
                        <m:r>
                          <a:rPr lang="fr-CH" sz="2800" i="1" baseline="-25000">
                            <a:latin typeface="Cambria Math" panose="02040503050406030204" pitchFamily="18" charset="0"/>
                            <a:sym typeface="Wingdings" pitchFamily="2" charset="2"/>
                          </a:rPr>
                          <m:t>𝑖</m:t>
                        </m:r>
                        <m:r>
                          <a:rPr lang="fr-CH" sz="2800" i="1">
                            <a:latin typeface="Cambria Math" panose="02040503050406030204" pitchFamily="18" charset="0"/>
                            <a:sym typeface="Wingdings" pitchFamily="2" charset="2"/>
                          </a:rPr>
                          <m:t>)</m:t>
                        </m:r>
                      </m:e>
                    </m:nary>
                  </m:oMath>
                </a14:m>
                <a:endParaRPr lang="en-US" sz="2800" dirty="0"/>
              </a:p>
              <a:p>
                <a:pPr marL="457200" indent="-457200">
                  <a:buFont typeface="Arial" panose="020B0604020202020204" pitchFamily="34" charset="0"/>
                  <a:buChar char="•"/>
                </a:pPr>
                <a:r>
                  <a:rPr lang="en-US" sz="2400" dirty="0"/>
                  <a:t>Does not consider position of scored documents</a:t>
                </a:r>
                <a:endParaRPr lang="en-US" sz="2800" dirty="0"/>
              </a:p>
              <a:p>
                <a:pPr/>
                <a:br>
                  <a:rPr lang="en-US" sz="2800" dirty="0"/>
                </a:br>
                <a:r>
                  <a:rPr lang="en-US" sz="2800" dirty="0"/>
                  <a:t>Discounted cumulative gain (DCG):</a:t>
                </a:r>
                <a:r>
                  <a:rPr lang="en-US" sz="2800" dirty="0">
                    <a:sym typeface="Wingdings" pitchFamily="2" charset="2"/>
                  </a:rPr>
                  <a:t> </a:t>
                </a:r>
                <a:br>
                  <a:rPr lang="fr-CH" sz="2800" dirty="0">
                    <a:latin typeface="Cambria Math" panose="02040503050406030204" pitchFamily="18" charset="0"/>
                    <a:sym typeface="Wingdings" pitchFamily="2" charset="2"/>
                  </a:rPr>
                </a:br>
                <a14:m>
                  <m:oMathPara xmlns:m="http://schemas.openxmlformats.org/officeDocument/2006/math">
                    <m:oMathParaPr>
                      <m:jc m:val="centerGroup"/>
                    </m:oMathParaPr>
                    <m:oMath xmlns:m="http://schemas.openxmlformats.org/officeDocument/2006/math">
                      <m:r>
                        <m:rPr>
                          <m:sty m:val="p"/>
                        </m:rPr>
                        <a:rPr lang="fr-CH" sz="2800">
                          <a:latin typeface="Cambria Math" panose="02040503050406030204" pitchFamily="18" charset="0"/>
                          <a:sym typeface="Wingdings" pitchFamily="2" charset="2"/>
                        </a:rPr>
                        <m:t>DCG</m:t>
                      </m:r>
                      <m:r>
                        <a:rPr lang="fr-CH" sz="2800">
                          <a:latin typeface="Cambria Math" panose="02040503050406030204" pitchFamily="18" charset="0"/>
                          <a:sym typeface="Wingdings" pitchFamily="2" charset="2"/>
                        </a:rPr>
                        <m:t>= </m:t>
                      </m:r>
                      <m:nary>
                        <m:naryPr>
                          <m:chr m:val="∑"/>
                          <m:ctrlPr>
                            <a:rPr lang="en-US" sz="2800" i="1">
                              <a:latin typeface="Cambria Math" panose="02040503050406030204" pitchFamily="18" charset="0"/>
                              <a:sym typeface="Wingdings" pitchFamily="2" charset="2"/>
                            </a:rPr>
                          </m:ctrlPr>
                        </m:naryPr>
                        <m:sub>
                          <m:r>
                            <m:rPr>
                              <m:brk m:alnAt="23"/>
                            </m:rPr>
                            <a:rPr lang="fr-CH" sz="2800" i="1">
                              <a:latin typeface="Cambria Math" panose="02040503050406030204" pitchFamily="18" charset="0"/>
                              <a:sym typeface="Wingdings" pitchFamily="2" charset="2"/>
                            </a:rPr>
                            <m:t>𝑖</m:t>
                          </m:r>
                          <m:r>
                            <a:rPr lang="fr-CH" sz="2800" i="1">
                              <a:latin typeface="Cambria Math" panose="02040503050406030204" pitchFamily="18" charset="0"/>
                              <a:sym typeface="Wingdings" pitchFamily="2" charset="2"/>
                            </a:rPr>
                            <m:t>=1</m:t>
                          </m:r>
                        </m:sub>
                        <m:sup>
                          <m:r>
                            <a:rPr lang="fr-CH" sz="2800" i="1">
                              <a:latin typeface="Cambria Math" panose="02040503050406030204" pitchFamily="18" charset="0"/>
                              <a:sym typeface="Wingdings" pitchFamily="2" charset="2"/>
                            </a:rPr>
                            <m:t>𝑘</m:t>
                          </m:r>
                        </m:sup>
                        <m:e>
                          <m:f>
                            <m:fPr>
                              <m:ctrlPr>
                                <a:rPr lang="fr-CH" sz="2800" i="1">
                                  <a:latin typeface="Cambria Math" panose="02040503050406030204" pitchFamily="18" charset="0"/>
                                  <a:sym typeface="Wingdings" pitchFamily="2" charset="2"/>
                                </a:rPr>
                              </m:ctrlPr>
                            </m:fPr>
                            <m:num>
                              <m:r>
                                <a:rPr lang="fr-CH" sz="2800" b="0" i="1" smtClean="0">
                                  <a:latin typeface="Cambria Math" panose="02040503050406030204" pitchFamily="18" charset="0"/>
                                  <a:sym typeface="Wingdings" pitchFamily="2" charset="2"/>
                                </a:rPr>
                                <m:t>𝑠</m:t>
                              </m:r>
                              <m:r>
                                <a:rPr lang="fr-CH" sz="2800" i="1">
                                  <a:latin typeface="Cambria Math" panose="02040503050406030204" pitchFamily="18" charset="0"/>
                                  <a:sym typeface="Wingdings" pitchFamily="2" charset="2"/>
                                </a:rPr>
                                <m:t>(</m:t>
                              </m:r>
                              <m:r>
                                <a:rPr lang="fr-CH" sz="2800" i="1">
                                  <a:latin typeface="Cambria Math" panose="02040503050406030204" pitchFamily="18" charset="0"/>
                                  <a:sym typeface="Wingdings" pitchFamily="2" charset="2"/>
                                </a:rPr>
                                <m:t>𝑑𝑖</m:t>
                              </m:r>
                              <m:r>
                                <a:rPr lang="fr-CH" sz="2800" i="1">
                                  <a:latin typeface="Cambria Math" panose="02040503050406030204" pitchFamily="18" charset="0"/>
                                  <a:sym typeface="Wingdings" pitchFamily="2" charset="2"/>
                                </a:rPr>
                                <m:t>)</m:t>
                              </m:r>
                            </m:num>
                            <m:den>
                              <m:func>
                                <m:funcPr>
                                  <m:ctrlPr>
                                    <a:rPr lang="fr-CH" sz="2800" i="1">
                                      <a:latin typeface="Cambria Math" panose="02040503050406030204" pitchFamily="18" charset="0"/>
                                      <a:sym typeface="Wingdings" pitchFamily="2" charset="2"/>
                                    </a:rPr>
                                  </m:ctrlPr>
                                </m:funcPr>
                                <m:fName>
                                  <m:sSub>
                                    <m:sSubPr>
                                      <m:ctrlPr>
                                        <a:rPr lang="fr-CH" sz="2800" i="1">
                                          <a:latin typeface="Cambria Math" panose="02040503050406030204" pitchFamily="18" charset="0"/>
                                          <a:sym typeface="Wingdings" pitchFamily="2" charset="2"/>
                                        </a:rPr>
                                      </m:ctrlPr>
                                    </m:sSubPr>
                                    <m:e>
                                      <m:r>
                                        <m:rPr>
                                          <m:sty m:val="p"/>
                                        </m:rPr>
                                        <a:rPr lang="fr-CH" sz="2800">
                                          <a:latin typeface="Cambria Math" panose="02040503050406030204" pitchFamily="18" charset="0"/>
                                          <a:sym typeface="Wingdings" pitchFamily="2" charset="2"/>
                                        </a:rPr>
                                        <m:t>log</m:t>
                                      </m:r>
                                    </m:e>
                                    <m:sub>
                                      <m:r>
                                        <a:rPr lang="fr-CH" sz="2800" i="1">
                                          <a:latin typeface="Cambria Math" panose="02040503050406030204" pitchFamily="18" charset="0"/>
                                          <a:sym typeface="Wingdings" pitchFamily="2" charset="2"/>
                                        </a:rPr>
                                        <m:t>2</m:t>
                                      </m:r>
                                    </m:sub>
                                  </m:sSub>
                                </m:fName>
                                <m:e>
                                  <m:r>
                                    <a:rPr lang="fr-CH" sz="2800" i="1">
                                      <a:latin typeface="Cambria Math" panose="02040503050406030204" pitchFamily="18" charset="0"/>
                                      <a:sym typeface="Wingdings" pitchFamily="2" charset="2"/>
                                    </a:rPr>
                                    <m:t>(</m:t>
                                  </m:r>
                                  <m:r>
                                    <a:rPr lang="fr-CH" sz="2800" i="1">
                                      <a:latin typeface="Cambria Math" panose="02040503050406030204" pitchFamily="18" charset="0"/>
                                      <a:sym typeface="Wingdings" pitchFamily="2" charset="2"/>
                                    </a:rPr>
                                    <m:t>𝑖</m:t>
                                  </m:r>
                                  <m:r>
                                    <a:rPr lang="fr-CH" sz="2800" i="1">
                                      <a:latin typeface="Cambria Math" panose="02040503050406030204" pitchFamily="18" charset="0"/>
                                      <a:sym typeface="Wingdings" pitchFamily="2" charset="2"/>
                                    </a:rPr>
                                    <m:t>+1)</m:t>
                                  </m:r>
                                </m:e>
                              </m:func>
                            </m:den>
                          </m:f>
                        </m:e>
                      </m:nary>
                    </m:oMath>
                  </m:oMathPara>
                </a14:m>
                <a:endParaRPr lang="en-US" sz="2800" dirty="0"/>
              </a:p>
              <a:p>
                <a:endParaRPr lang="en-US" sz="2800" dirty="0"/>
              </a:p>
              <a:p>
                <a:endParaRPr lang="en-US" sz="2800" dirty="0"/>
              </a:p>
            </p:txBody>
          </p:sp>
        </mc:Choice>
        <mc:Fallback xmlns="">
          <p:sp>
            <p:nvSpPr>
              <p:cNvPr id="3" name="Content Placeholder 2">
                <a:extLst>
                  <a:ext uri="{FF2B5EF4-FFF2-40B4-BE49-F238E27FC236}">
                    <a16:creationId xmlns:a16="http://schemas.microsoft.com/office/drawing/2014/main" id="{65FB69ED-276D-894F-B29A-D6C4BE904071}"/>
                  </a:ext>
                </a:extLst>
              </p:cNvPr>
              <p:cNvSpPr>
                <a:spLocks noGrp="1" noRot="1" noChangeAspect="1" noMove="1" noResize="1" noEditPoints="1" noAdjustHandles="1" noChangeArrowheads="1" noChangeShapeType="1" noTextEdit="1"/>
              </p:cNvSpPr>
              <p:nvPr>
                <p:ph idx="1"/>
              </p:nvPr>
            </p:nvSpPr>
            <p:spPr>
              <a:blipFill>
                <a:blip r:embed="rId3"/>
                <a:stretch>
                  <a:fillRect l="-1410" t="-1259" b="-43073"/>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2696B451-31FD-B745-9A6C-BC9BC0F6AC80}"/>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2366882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3BAF4-9E6B-EF48-B1E2-3EEA7B2A18C5}"/>
              </a:ext>
            </a:extLst>
          </p:cNvPr>
          <p:cNvSpPr>
            <a:spLocks noGrp="1"/>
          </p:cNvSpPr>
          <p:nvPr>
            <p:ph type="title"/>
          </p:nvPr>
        </p:nvSpPr>
        <p:spPr/>
        <p:txBody>
          <a:bodyPr/>
          <a:lstStyle/>
          <a:p>
            <a:r>
              <a:rPr lang="en-US" dirty="0"/>
              <a:t>Normalized DCG (NDCG)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BCD361-6738-CE42-B284-4ADE30240F2D}"/>
                  </a:ext>
                </a:extLst>
              </p:cNvPr>
              <p:cNvSpPr>
                <a:spLocks noGrp="1"/>
              </p:cNvSpPr>
              <p:nvPr>
                <p:ph idx="1"/>
              </p:nvPr>
            </p:nvSpPr>
            <p:spPr/>
            <p:txBody>
              <a:bodyPr/>
              <a:lstStyle/>
              <a:p>
                <a:r>
                  <a:rPr lang="en-US" dirty="0"/>
                  <a:t>Values of DCG are not normalized</a:t>
                </a:r>
              </a:p>
              <a:p>
                <a:pPr marL="457200" indent="-457200">
                  <a:buFont typeface="Arial" panose="020B0604020202020204" pitchFamily="34" charset="0"/>
                  <a:buChar char="•"/>
                </a:pPr>
                <a:r>
                  <a:rPr lang="en-US" dirty="0"/>
                  <a:t>depend on score distribution and choice of k</a:t>
                </a:r>
              </a:p>
              <a:p>
                <a:endParaRPr lang="en-US" dirty="0"/>
              </a:p>
              <a:p>
                <a:r>
                  <a:rPr lang="en-US" dirty="0"/>
                  <a:t>Compute the DCG for the top-k items sorted in optimal order, i.e., by decreasing scores: 	</a:t>
                </a:r>
                <a14:m>
                  <m:oMath xmlns:m="http://schemas.openxmlformats.org/officeDocument/2006/math">
                    <m:r>
                      <a:rPr lang="en-US" i="1" dirty="0" smtClean="0">
                        <a:latin typeface="Cambria Math" panose="02040503050406030204" pitchFamily="18" charset="0"/>
                      </a:rPr>
                      <m:t>𝑖𝐷</m:t>
                    </m:r>
                    <m:r>
                      <a:rPr lang="fr-CH" b="0" i="1" dirty="0" smtClean="0">
                        <a:latin typeface="Cambria Math" panose="02040503050406030204" pitchFamily="18" charset="0"/>
                      </a:rPr>
                      <m:t>𝐶𝐺</m:t>
                    </m:r>
                    <m:r>
                      <a:rPr lang="en-US" i="1" dirty="0" smtClean="0">
                        <a:latin typeface="Cambria Math" panose="02040503050406030204" pitchFamily="18" charset="0"/>
                      </a:rPr>
                      <m:t>(</m:t>
                    </m:r>
                    <m:r>
                      <a:rPr lang="en-US" i="1" dirty="0" smtClean="0">
                        <a:latin typeface="Cambria Math" panose="02040503050406030204" pitchFamily="18" charset="0"/>
                      </a:rPr>
                      <m:t>𝑘</m:t>
                    </m:r>
                    <m:r>
                      <a:rPr lang="en-US" i="1" dirty="0">
                        <a:latin typeface="Cambria Math" panose="02040503050406030204" pitchFamily="18" charset="0"/>
                      </a:rPr>
                      <m:t>)</m:t>
                    </m:r>
                  </m:oMath>
                </a14:m>
                <a:endParaRPr lang="en-US" dirty="0"/>
              </a:p>
              <a:p>
                <a:endParaRPr lang="en-US" dirty="0"/>
              </a:p>
              <a:p>
                <a:r>
                  <a:rPr lang="en-US" dirty="0"/>
                  <a:t>Then normalize the DCG: </a:t>
                </a:r>
                <a14:m>
                  <m:oMath xmlns:m="http://schemas.openxmlformats.org/officeDocument/2006/math">
                    <m:r>
                      <a:rPr lang="fr-CH" b="0" i="1" smtClean="0">
                        <a:latin typeface="Cambria Math" panose="02040503050406030204" pitchFamily="18" charset="0"/>
                      </a:rPr>
                      <m:t>𝑁𝐷𝐶𝐺</m:t>
                    </m:r>
                    <m:r>
                      <a:rPr lang="fr-CH" b="0" i="1" smtClean="0">
                        <a:latin typeface="Cambria Math" panose="02040503050406030204" pitchFamily="18" charset="0"/>
                      </a:rPr>
                      <m:t>=</m:t>
                    </m:r>
                    <m:f>
                      <m:fPr>
                        <m:ctrlPr>
                          <a:rPr lang="fr-CH" b="0" i="1" smtClean="0">
                            <a:latin typeface="Cambria Math" panose="02040503050406030204" pitchFamily="18" charset="0"/>
                          </a:rPr>
                        </m:ctrlPr>
                      </m:fPr>
                      <m:num>
                        <m:r>
                          <a:rPr lang="fr-CH" b="0" i="1" smtClean="0">
                            <a:latin typeface="Cambria Math" panose="02040503050406030204" pitchFamily="18" charset="0"/>
                          </a:rPr>
                          <m:t>𝐷𝐶𝐺</m:t>
                        </m:r>
                      </m:num>
                      <m:den>
                        <m:r>
                          <a:rPr lang="en-US" i="1" dirty="0">
                            <a:latin typeface="Cambria Math" panose="02040503050406030204" pitchFamily="18" charset="0"/>
                          </a:rPr>
                          <m:t>𝑖𝐷</m:t>
                        </m:r>
                        <m:r>
                          <a:rPr lang="fr-CH" i="1" dirty="0">
                            <a:latin typeface="Cambria Math" panose="02040503050406030204" pitchFamily="18" charset="0"/>
                          </a:rPr>
                          <m:t>𝐶𝐺</m:t>
                        </m:r>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r>
                          <m:rPr>
                            <m:nor/>
                          </m:rPr>
                          <a:rPr lang="en-US" dirty="0"/>
                          <m:t> </m:t>
                        </m:r>
                      </m:den>
                    </m:f>
                  </m:oMath>
                </a14:m>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06BCD361-6738-CE42-B284-4ADE30240F2D}"/>
                  </a:ext>
                </a:extLst>
              </p:cNvPr>
              <p:cNvSpPr>
                <a:spLocks noGrp="1" noRot="1" noChangeAspect="1" noMove="1" noResize="1" noEditPoints="1" noAdjustHandles="1" noChangeArrowheads="1" noChangeShapeType="1" noTextEdit="1"/>
              </p:cNvSpPr>
              <p:nvPr>
                <p:ph idx="1"/>
              </p:nvPr>
            </p:nvSpPr>
            <p:spPr>
              <a:blipFill>
                <a:blip r:embed="rId3"/>
                <a:stretch>
                  <a:fillRect l="-1693" t="-1511" r="-1128"/>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F7B648B2-95A8-4F44-A95C-38F9882C3948}"/>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4312148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801D9-E66B-B840-AE97-579C3404B713}"/>
              </a:ext>
            </a:extLst>
          </p:cNvPr>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FF9793-00EB-D94A-A288-99CDF21F49D1}"/>
                  </a:ext>
                </a:extLst>
              </p:cNvPr>
              <p:cNvSpPr>
                <a:spLocks noGrp="1"/>
              </p:cNvSpPr>
              <p:nvPr>
                <p:ph idx="1"/>
              </p:nvPr>
            </p:nvSpPr>
            <p:spPr/>
            <p:txBody>
              <a:bodyPr/>
              <a:lstStyle/>
              <a:p>
                <a:r>
                  <a:rPr lang="en-US" dirty="0"/>
                  <a:t>Assume the following score distribution: 	(3,3,3,2,2,1)</a:t>
                </a:r>
              </a:p>
              <a:p>
                <a:r>
                  <a:rPr lang="en-US" dirty="0"/>
                  <a:t>Two methods A, B ranking top-3 documents</a:t>
                </a:r>
              </a:p>
              <a:p>
                <a:r>
                  <a:rPr lang="en-US" dirty="0"/>
                  <a:t>	A ranks (2,3,3)</a:t>
                </a:r>
              </a:p>
              <a:p>
                <a:r>
                  <a:rPr lang="en-US" dirty="0"/>
                  <a:t>	B ranks (3,3,2)</a:t>
                </a:r>
              </a:p>
              <a:p>
                <a:r>
                  <a:rPr lang="en-US" dirty="0"/>
                  <a:t>Then </a:t>
                </a:r>
                <a14:m>
                  <m:oMath xmlns:m="http://schemas.openxmlformats.org/officeDocument/2006/math">
                    <m:r>
                      <a:rPr lang="en-US" i="1" dirty="0" smtClean="0">
                        <a:latin typeface="Cambria Math" panose="02040503050406030204" pitchFamily="18" charset="0"/>
                      </a:rPr>
                      <m:t>𝐶𝐺</m:t>
                    </m:r>
                    <m:r>
                      <a:rPr lang="fr-CH" b="0" i="1" dirty="0" smtClean="0">
                        <a:latin typeface="Cambria Math" panose="02040503050406030204" pitchFamily="18" charset="0"/>
                      </a:rPr>
                      <m:t>(</m:t>
                    </m:r>
                    <m:r>
                      <a:rPr lang="en-US" i="1" dirty="0" smtClean="0">
                        <a:latin typeface="Cambria Math" panose="02040503050406030204" pitchFamily="18" charset="0"/>
                      </a:rPr>
                      <m:t>𝐴</m:t>
                    </m:r>
                    <m:r>
                      <a:rPr lang="fr-CH" b="0" i="1" dirty="0" smtClean="0">
                        <a:latin typeface="Cambria Math" panose="02040503050406030204" pitchFamily="18" charset="0"/>
                      </a:rPr>
                      <m:t>)</m:t>
                    </m:r>
                    <m:r>
                      <a:rPr lang="en-US" i="1" dirty="0">
                        <a:latin typeface="Cambria Math" panose="02040503050406030204" pitchFamily="18" charset="0"/>
                      </a:rPr>
                      <m:t> </m:t>
                    </m:r>
                    <m:r>
                      <a:rPr lang="en-US" i="1" dirty="0" smtClean="0">
                        <a:latin typeface="Cambria Math" panose="02040503050406030204" pitchFamily="18" charset="0"/>
                      </a:rPr>
                      <m:t>=</m:t>
                    </m:r>
                    <m:r>
                      <a:rPr lang="en-US" i="1" dirty="0">
                        <a:latin typeface="Cambria Math" panose="02040503050406030204" pitchFamily="18" charset="0"/>
                      </a:rPr>
                      <m:t> </m:t>
                    </m:r>
                    <m:r>
                      <a:rPr lang="en-US" i="1" dirty="0" smtClean="0">
                        <a:latin typeface="Cambria Math" panose="02040503050406030204" pitchFamily="18" charset="0"/>
                      </a:rPr>
                      <m:t>𝐶𝐺</m:t>
                    </m:r>
                    <m:r>
                      <a:rPr lang="fr-CH" b="0" i="1" dirty="0" smtClean="0">
                        <a:latin typeface="Cambria Math" panose="02040503050406030204" pitchFamily="18" charset="0"/>
                      </a:rPr>
                      <m:t>(</m:t>
                    </m:r>
                    <m:r>
                      <a:rPr lang="en-US" i="1" dirty="0" smtClean="0">
                        <a:latin typeface="Cambria Math" panose="02040503050406030204" pitchFamily="18" charset="0"/>
                      </a:rPr>
                      <m:t>𝐵</m:t>
                    </m:r>
                    <m:r>
                      <a:rPr lang="fr-CH" b="0" i="1" dirty="0" smtClean="0">
                        <a:latin typeface="Cambria Math" panose="02040503050406030204" pitchFamily="18" charset="0"/>
                      </a:rPr>
                      <m:t>)</m:t>
                    </m:r>
                  </m:oMath>
                </a14:m>
                <a:r>
                  <a:rPr lang="en-US" dirty="0"/>
                  <a:t> but</a:t>
                </a:r>
              </a:p>
              <a:p>
                <a14:m>
                  <m:oMath xmlns:m="http://schemas.openxmlformats.org/officeDocument/2006/math">
                    <m:r>
                      <a:rPr lang="fr-CH" b="0" i="1" dirty="0" smtClean="0">
                        <a:latin typeface="Cambria Math" panose="02040503050406030204" pitchFamily="18" charset="0"/>
                      </a:rPr>
                      <m:t>𝐷</m:t>
                    </m:r>
                    <m:r>
                      <a:rPr lang="en-US" i="1" dirty="0">
                        <a:latin typeface="Cambria Math" panose="02040503050406030204" pitchFamily="18" charset="0"/>
                      </a:rPr>
                      <m:t>𝐶𝐺</m:t>
                    </m:r>
                    <m:d>
                      <m:dPr>
                        <m:ctrlPr>
                          <a:rPr lang="fr-CH" i="1" dirty="0">
                            <a:latin typeface="Cambria Math" panose="02040503050406030204" pitchFamily="18" charset="0"/>
                          </a:rPr>
                        </m:ctrlPr>
                      </m:dPr>
                      <m:e>
                        <m:r>
                          <a:rPr lang="en-US" i="1" dirty="0">
                            <a:latin typeface="Cambria Math" panose="02040503050406030204" pitchFamily="18" charset="0"/>
                          </a:rPr>
                          <m:t>𝐴</m:t>
                        </m:r>
                      </m:e>
                    </m:d>
                    <m:r>
                      <a:rPr lang="fr-CH" b="0" i="1" dirty="0" smtClean="0">
                        <a:latin typeface="Cambria Math" panose="02040503050406030204" pitchFamily="18" charset="0"/>
                      </a:rPr>
                      <m:t>= </m:t>
                    </m:r>
                    <m:f>
                      <m:fPr>
                        <m:ctrlPr>
                          <a:rPr lang="fr-CH" b="0" i="1" dirty="0" smtClean="0">
                            <a:latin typeface="Cambria Math" panose="02040503050406030204" pitchFamily="18" charset="0"/>
                          </a:rPr>
                        </m:ctrlPr>
                      </m:fPr>
                      <m:num>
                        <m:r>
                          <a:rPr lang="fr-CH" b="0" i="1" dirty="0" smtClean="0">
                            <a:latin typeface="Cambria Math" panose="02040503050406030204" pitchFamily="18" charset="0"/>
                          </a:rPr>
                          <m:t>2</m:t>
                        </m:r>
                      </m:num>
                      <m:den>
                        <m:func>
                          <m:funcPr>
                            <m:ctrlPr>
                              <a:rPr lang="fr-CH" i="1">
                                <a:latin typeface="Cambria Math" panose="02040503050406030204" pitchFamily="18" charset="0"/>
                                <a:sym typeface="Wingdings" pitchFamily="2" charset="2"/>
                              </a:rPr>
                            </m:ctrlPr>
                          </m:funcPr>
                          <m:fName>
                            <m:sSub>
                              <m:sSubPr>
                                <m:ctrlPr>
                                  <a:rPr lang="fr-CH" i="1">
                                    <a:latin typeface="Cambria Math" panose="02040503050406030204" pitchFamily="18" charset="0"/>
                                    <a:sym typeface="Wingdings" pitchFamily="2" charset="2"/>
                                  </a:rPr>
                                </m:ctrlPr>
                              </m:sSubPr>
                              <m:e>
                                <m:r>
                                  <m:rPr>
                                    <m:sty m:val="p"/>
                                  </m:rPr>
                                  <a:rPr lang="fr-CH">
                                    <a:latin typeface="Cambria Math" panose="02040503050406030204" pitchFamily="18" charset="0"/>
                                    <a:sym typeface="Wingdings" pitchFamily="2" charset="2"/>
                                  </a:rPr>
                                  <m:t>log</m:t>
                                </m:r>
                              </m:e>
                              <m:sub>
                                <m:r>
                                  <a:rPr lang="fr-CH" i="1">
                                    <a:latin typeface="Cambria Math" panose="02040503050406030204" pitchFamily="18" charset="0"/>
                                    <a:sym typeface="Wingdings" pitchFamily="2" charset="2"/>
                                  </a:rPr>
                                  <m:t>2</m:t>
                                </m:r>
                              </m:sub>
                            </m:sSub>
                          </m:fName>
                          <m:e>
                            <m:r>
                              <a:rPr lang="fr-CH" b="0" i="1" smtClean="0">
                                <a:latin typeface="Cambria Math" panose="02040503050406030204" pitchFamily="18" charset="0"/>
                                <a:sym typeface="Wingdings" pitchFamily="2" charset="2"/>
                              </a:rPr>
                              <m:t>2</m:t>
                            </m:r>
                          </m:e>
                        </m:func>
                      </m:den>
                    </m:f>
                  </m:oMath>
                </a14:m>
                <a:r>
                  <a:rPr lang="en-US" dirty="0"/>
                  <a:t>+</a:t>
                </a:r>
                <a:r>
                  <a:rPr lang="fr-CH" dirty="0"/>
                  <a:t> </a:t>
                </a:r>
                <a14:m>
                  <m:oMath xmlns:m="http://schemas.openxmlformats.org/officeDocument/2006/math">
                    <m:f>
                      <m:fPr>
                        <m:ctrlPr>
                          <a:rPr lang="fr-CH" i="1" dirty="0">
                            <a:latin typeface="Cambria Math" panose="02040503050406030204" pitchFamily="18" charset="0"/>
                          </a:rPr>
                        </m:ctrlPr>
                      </m:fPr>
                      <m:num>
                        <m:r>
                          <a:rPr lang="fr-CH" b="0" i="1" dirty="0" smtClean="0">
                            <a:latin typeface="Cambria Math" panose="02040503050406030204" pitchFamily="18" charset="0"/>
                          </a:rPr>
                          <m:t>3</m:t>
                        </m:r>
                      </m:num>
                      <m:den>
                        <m:func>
                          <m:funcPr>
                            <m:ctrlPr>
                              <a:rPr lang="fr-CH" i="1">
                                <a:latin typeface="Cambria Math" panose="02040503050406030204" pitchFamily="18" charset="0"/>
                                <a:sym typeface="Wingdings" pitchFamily="2" charset="2"/>
                              </a:rPr>
                            </m:ctrlPr>
                          </m:funcPr>
                          <m:fName>
                            <m:sSub>
                              <m:sSubPr>
                                <m:ctrlPr>
                                  <a:rPr lang="fr-CH" i="1">
                                    <a:latin typeface="Cambria Math" panose="02040503050406030204" pitchFamily="18" charset="0"/>
                                    <a:sym typeface="Wingdings" pitchFamily="2" charset="2"/>
                                  </a:rPr>
                                </m:ctrlPr>
                              </m:sSubPr>
                              <m:e>
                                <m:r>
                                  <m:rPr>
                                    <m:sty m:val="p"/>
                                  </m:rPr>
                                  <a:rPr lang="fr-CH">
                                    <a:latin typeface="Cambria Math" panose="02040503050406030204" pitchFamily="18" charset="0"/>
                                    <a:sym typeface="Wingdings" pitchFamily="2" charset="2"/>
                                  </a:rPr>
                                  <m:t>log</m:t>
                                </m:r>
                              </m:e>
                              <m:sub>
                                <m:r>
                                  <a:rPr lang="fr-CH" i="1">
                                    <a:latin typeface="Cambria Math" panose="02040503050406030204" pitchFamily="18" charset="0"/>
                                    <a:sym typeface="Wingdings" pitchFamily="2" charset="2"/>
                                  </a:rPr>
                                  <m:t>2</m:t>
                                </m:r>
                              </m:sub>
                            </m:sSub>
                          </m:fName>
                          <m:e>
                            <m:r>
                              <a:rPr lang="fr-CH" b="0" i="1" smtClean="0">
                                <a:latin typeface="Cambria Math" panose="02040503050406030204" pitchFamily="18" charset="0"/>
                                <a:sym typeface="Wingdings" pitchFamily="2" charset="2"/>
                              </a:rPr>
                              <m:t>3</m:t>
                            </m:r>
                          </m:e>
                        </m:func>
                      </m:den>
                    </m:f>
                  </m:oMath>
                </a14:m>
                <a:r>
                  <a:rPr lang="en-US" dirty="0"/>
                  <a:t>+</a:t>
                </a:r>
                <a:r>
                  <a:rPr lang="fr-CH" dirty="0"/>
                  <a:t> </a:t>
                </a:r>
                <a14:m>
                  <m:oMath xmlns:m="http://schemas.openxmlformats.org/officeDocument/2006/math">
                    <m:f>
                      <m:fPr>
                        <m:ctrlPr>
                          <a:rPr lang="fr-CH" i="1" dirty="0">
                            <a:latin typeface="Cambria Math" panose="02040503050406030204" pitchFamily="18" charset="0"/>
                          </a:rPr>
                        </m:ctrlPr>
                      </m:fPr>
                      <m:num>
                        <m:r>
                          <a:rPr lang="fr-CH" b="0" i="1" dirty="0" smtClean="0">
                            <a:latin typeface="Cambria Math" panose="02040503050406030204" pitchFamily="18" charset="0"/>
                          </a:rPr>
                          <m:t>3</m:t>
                        </m:r>
                      </m:num>
                      <m:den>
                        <m:func>
                          <m:funcPr>
                            <m:ctrlPr>
                              <a:rPr lang="fr-CH" i="1">
                                <a:latin typeface="Cambria Math" panose="02040503050406030204" pitchFamily="18" charset="0"/>
                                <a:sym typeface="Wingdings" pitchFamily="2" charset="2"/>
                              </a:rPr>
                            </m:ctrlPr>
                          </m:funcPr>
                          <m:fName>
                            <m:sSub>
                              <m:sSubPr>
                                <m:ctrlPr>
                                  <a:rPr lang="fr-CH" i="1">
                                    <a:latin typeface="Cambria Math" panose="02040503050406030204" pitchFamily="18" charset="0"/>
                                    <a:sym typeface="Wingdings" pitchFamily="2" charset="2"/>
                                  </a:rPr>
                                </m:ctrlPr>
                              </m:sSubPr>
                              <m:e>
                                <m:r>
                                  <m:rPr>
                                    <m:sty m:val="p"/>
                                  </m:rPr>
                                  <a:rPr lang="fr-CH">
                                    <a:latin typeface="Cambria Math" panose="02040503050406030204" pitchFamily="18" charset="0"/>
                                    <a:sym typeface="Wingdings" pitchFamily="2" charset="2"/>
                                  </a:rPr>
                                  <m:t>log</m:t>
                                </m:r>
                              </m:e>
                              <m:sub>
                                <m:r>
                                  <a:rPr lang="fr-CH" i="1">
                                    <a:latin typeface="Cambria Math" panose="02040503050406030204" pitchFamily="18" charset="0"/>
                                    <a:sym typeface="Wingdings" pitchFamily="2" charset="2"/>
                                  </a:rPr>
                                  <m:t>2</m:t>
                                </m:r>
                              </m:sub>
                            </m:sSub>
                          </m:fName>
                          <m:e>
                            <m:r>
                              <a:rPr lang="fr-CH" b="0" i="1" smtClean="0">
                                <a:latin typeface="Cambria Math" panose="02040503050406030204" pitchFamily="18" charset="0"/>
                                <a:sym typeface="Wingdings" pitchFamily="2" charset="2"/>
                              </a:rPr>
                              <m:t>4</m:t>
                            </m:r>
                          </m:e>
                        </m:func>
                      </m:den>
                    </m:f>
                  </m:oMath>
                </a14:m>
                <a:br>
                  <a:rPr lang="fr-CH" i="1" dirty="0">
                    <a:latin typeface="Cambria Math" panose="02040503050406030204" pitchFamily="18" charset="0"/>
                    <a:sym typeface="Wingdings" pitchFamily="2" charset="2"/>
                  </a:rPr>
                </a:br>
                <a:r>
                  <a:rPr lang="fr-CH" i="1" dirty="0">
                    <a:latin typeface="Cambria Math" panose="02040503050406030204" pitchFamily="18" charset="0"/>
                    <a:sym typeface="Wingdings" pitchFamily="2" charset="2"/>
                  </a:rPr>
                  <a:t>	</a:t>
                </a:r>
                <a14:m>
                  <m:oMath xmlns:m="http://schemas.openxmlformats.org/officeDocument/2006/math">
                    <m:r>
                      <a:rPr lang="fr-CH" b="0" i="1" smtClean="0">
                        <a:latin typeface="Cambria Math" panose="02040503050406030204" pitchFamily="18" charset="0"/>
                        <a:sym typeface="Wingdings" pitchFamily="2" charset="2"/>
                      </a:rPr>
                      <m:t>&lt;</m:t>
                    </m:r>
                    <m:f>
                      <m:fPr>
                        <m:ctrlPr>
                          <a:rPr lang="fr-CH" i="1" dirty="0">
                            <a:latin typeface="Cambria Math" panose="02040503050406030204" pitchFamily="18" charset="0"/>
                          </a:rPr>
                        </m:ctrlPr>
                      </m:fPr>
                      <m:num>
                        <m:r>
                          <a:rPr lang="fr-CH" b="0" i="1" dirty="0" smtClean="0">
                            <a:latin typeface="Cambria Math" panose="02040503050406030204" pitchFamily="18" charset="0"/>
                          </a:rPr>
                          <m:t>3</m:t>
                        </m:r>
                      </m:num>
                      <m:den>
                        <m:func>
                          <m:funcPr>
                            <m:ctrlPr>
                              <a:rPr lang="fr-CH" i="1">
                                <a:latin typeface="Cambria Math" panose="02040503050406030204" pitchFamily="18" charset="0"/>
                                <a:sym typeface="Wingdings" pitchFamily="2" charset="2"/>
                              </a:rPr>
                            </m:ctrlPr>
                          </m:funcPr>
                          <m:fName>
                            <m:sSub>
                              <m:sSubPr>
                                <m:ctrlPr>
                                  <a:rPr lang="fr-CH" i="1">
                                    <a:latin typeface="Cambria Math" panose="02040503050406030204" pitchFamily="18" charset="0"/>
                                    <a:sym typeface="Wingdings" pitchFamily="2" charset="2"/>
                                  </a:rPr>
                                </m:ctrlPr>
                              </m:sSubPr>
                              <m:e>
                                <m:r>
                                  <m:rPr>
                                    <m:sty m:val="p"/>
                                  </m:rPr>
                                  <a:rPr lang="fr-CH">
                                    <a:latin typeface="Cambria Math" panose="02040503050406030204" pitchFamily="18" charset="0"/>
                                    <a:sym typeface="Wingdings" pitchFamily="2" charset="2"/>
                                  </a:rPr>
                                  <m:t>log</m:t>
                                </m:r>
                              </m:e>
                              <m:sub>
                                <m:r>
                                  <a:rPr lang="fr-CH" i="1">
                                    <a:latin typeface="Cambria Math" panose="02040503050406030204" pitchFamily="18" charset="0"/>
                                    <a:sym typeface="Wingdings" pitchFamily="2" charset="2"/>
                                  </a:rPr>
                                  <m:t>2</m:t>
                                </m:r>
                              </m:sub>
                            </m:sSub>
                          </m:fName>
                          <m:e>
                            <m:r>
                              <a:rPr lang="fr-CH" i="1">
                                <a:latin typeface="Cambria Math" panose="02040503050406030204" pitchFamily="18" charset="0"/>
                                <a:sym typeface="Wingdings" pitchFamily="2" charset="2"/>
                              </a:rPr>
                              <m:t>2</m:t>
                            </m:r>
                          </m:e>
                        </m:func>
                      </m:den>
                    </m:f>
                    <m:r>
                      <m:rPr>
                        <m:nor/>
                      </m:rPr>
                      <a:rPr lang="en-US" dirty="0"/>
                      <m:t>+</m:t>
                    </m:r>
                    <m:r>
                      <m:rPr>
                        <m:nor/>
                      </m:rPr>
                      <a:rPr lang="fr-CH" dirty="0"/>
                      <m:t> </m:t>
                    </m:r>
                    <m:f>
                      <m:fPr>
                        <m:ctrlPr>
                          <a:rPr lang="fr-CH" i="1" dirty="0">
                            <a:latin typeface="Cambria Math" panose="02040503050406030204" pitchFamily="18" charset="0"/>
                          </a:rPr>
                        </m:ctrlPr>
                      </m:fPr>
                      <m:num>
                        <m:r>
                          <a:rPr lang="fr-CH" i="1" dirty="0">
                            <a:latin typeface="Cambria Math" panose="02040503050406030204" pitchFamily="18" charset="0"/>
                          </a:rPr>
                          <m:t>3</m:t>
                        </m:r>
                      </m:num>
                      <m:den>
                        <m:func>
                          <m:funcPr>
                            <m:ctrlPr>
                              <a:rPr lang="fr-CH" i="1">
                                <a:latin typeface="Cambria Math" panose="02040503050406030204" pitchFamily="18" charset="0"/>
                                <a:sym typeface="Wingdings" pitchFamily="2" charset="2"/>
                              </a:rPr>
                            </m:ctrlPr>
                          </m:funcPr>
                          <m:fName>
                            <m:sSub>
                              <m:sSubPr>
                                <m:ctrlPr>
                                  <a:rPr lang="fr-CH" i="1">
                                    <a:latin typeface="Cambria Math" panose="02040503050406030204" pitchFamily="18" charset="0"/>
                                    <a:sym typeface="Wingdings" pitchFamily="2" charset="2"/>
                                  </a:rPr>
                                </m:ctrlPr>
                              </m:sSubPr>
                              <m:e>
                                <m:r>
                                  <m:rPr>
                                    <m:sty m:val="p"/>
                                  </m:rPr>
                                  <a:rPr lang="fr-CH">
                                    <a:latin typeface="Cambria Math" panose="02040503050406030204" pitchFamily="18" charset="0"/>
                                    <a:sym typeface="Wingdings" pitchFamily="2" charset="2"/>
                                  </a:rPr>
                                  <m:t>log</m:t>
                                </m:r>
                              </m:e>
                              <m:sub>
                                <m:r>
                                  <a:rPr lang="fr-CH" i="1">
                                    <a:latin typeface="Cambria Math" panose="02040503050406030204" pitchFamily="18" charset="0"/>
                                    <a:sym typeface="Wingdings" pitchFamily="2" charset="2"/>
                                  </a:rPr>
                                  <m:t>2</m:t>
                                </m:r>
                              </m:sub>
                            </m:sSub>
                          </m:fName>
                          <m:e>
                            <m:r>
                              <a:rPr lang="fr-CH" i="1">
                                <a:latin typeface="Cambria Math" panose="02040503050406030204" pitchFamily="18" charset="0"/>
                                <a:sym typeface="Wingdings" pitchFamily="2" charset="2"/>
                              </a:rPr>
                              <m:t>3</m:t>
                            </m:r>
                          </m:e>
                        </m:func>
                      </m:den>
                    </m:f>
                    <m:r>
                      <m:rPr>
                        <m:nor/>
                      </m:rPr>
                      <a:rPr lang="en-US" dirty="0"/>
                      <m:t>+</m:t>
                    </m:r>
                    <m:r>
                      <m:rPr>
                        <m:nor/>
                      </m:rPr>
                      <a:rPr lang="fr-CH" dirty="0"/>
                      <m:t> </m:t>
                    </m:r>
                    <m:f>
                      <m:fPr>
                        <m:ctrlPr>
                          <a:rPr lang="fr-CH" i="1" dirty="0">
                            <a:latin typeface="Cambria Math" panose="02040503050406030204" pitchFamily="18" charset="0"/>
                          </a:rPr>
                        </m:ctrlPr>
                      </m:fPr>
                      <m:num>
                        <m:r>
                          <a:rPr lang="fr-CH" b="0" i="1" dirty="0" smtClean="0">
                            <a:latin typeface="Cambria Math" panose="02040503050406030204" pitchFamily="18" charset="0"/>
                          </a:rPr>
                          <m:t>2</m:t>
                        </m:r>
                      </m:num>
                      <m:den>
                        <m:func>
                          <m:funcPr>
                            <m:ctrlPr>
                              <a:rPr lang="fr-CH" i="1">
                                <a:latin typeface="Cambria Math" panose="02040503050406030204" pitchFamily="18" charset="0"/>
                                <a:sym typeface="Wingdings" pitchFamily="2" charset="2"/>
                              </a:rPr>
                            </m:ctrlPr>
                          </m:funcPr>
                          <m:fName>
                            <m:sSub>
                              <m:sSubPr>
                                <m:ctrlPr>
                                  <a:rPr lang="fr-CH" i="1">
                                    <a:latin typeface="Cambria Math" panose="02040503050406030204" pitchFamily="18" charset="0"/>
                                    <a:sym typeface="Wingdings" pitchFamily="2" charset="2"/>
                                  </a:rPr>
                                </m:ctrlPr>
                              </m:sSubPr>
                              <m:e>
                                <m:r>
                                  <m:rPr>
                                    <m:sty m:val="p"/>
                                  </m:rPr>
                                  <a:rPr lang="fr-CH">
                                    <a:latin typeface="Cambria Math" panose="02040503050406030204" pitchFamily="18" charset="0"/>
                                    <a:sym typeface="Wingdings" pitchFamily="2" charset="2"/>
                                  </a:rPr>
                                  <m:t>log</m:t>
                                </m:r>
                              </m:e>
                              <m:sub>
                                <m:r>
                                  <a:rPr lang="fr-CH" i="1">
                                    <a:latin typeface="Cambria Math" panose="02040503050406030204" pitchFamily="18" charset="0"/>
                                    <a:sym typeface="Wingdings" pitchFamily="2" charset="2"/>
                                  </a:rPr>
                                  <m:t>2</m:t>
                                </m:r>
                              </m:sub>
                            </m:sSub>
                          </m:fName>
                          <m:e>
                            <m:r>
                              <a:rPr lang="fr-CH" i="1">
                                <a:latin typeface="Cambria Math" panose="02040503050406030204" pitchFamily="18" charset="0"/>
                                <a:sym typeface="Wingdings" pitchFamily="2" charset="2"/>
                              </a:rPr>
                              <m:t>4</m:t>
                            </m:r>
                          </m:e>
                        </m:func>
                      </m:den>
                    </m:f>
                    <m:r>
                      <a:rPr lang="fr-CH" b="0" i="1" smtClean="0">
                        <a:latin typeface="Cambria Math" panose="02040503050406030204" pitchFamily="18" charset="0"/>
                        <a:sym typeface="Wingdings" pitchFamily="2" charset="2"/>
                      </a:rPr>
                      <m:t>=</m:t>
                    </m:r>
                    <m:r>
                      <a:rPr lang="fr-CH" i="1" dirty="0">
                        <a:latin typeface="Cambria Math" panose="02040503050406030204" pitchFamily="18" charset="0"/>
                      </a:rPr>
                      <m:t>𝐷</m:t>
                    </m:r>
                    <m:r>
                      <a:rPr lang="en-US" i="1" dirty="0">
                        <a:latin typeface="Cambria Math" panose="02040503050406030204" pitchFamily="18" charset="0"/>
                      </a:rPr>
                      <m:t>𝐶𝐺</m:t>
                    </m:r>
                    <m:d>
                      <m:dPr>
                        <m:ctrlPr>
                          <a:rPr lang="fr-CH" i="1" dirty="0">
                            <a:latin typeface="Cambria Math" panose="02040503050406030204" pitchFamily="18" charset="0"/>
                          </a:rPr>
                        </m:ctrlPr>
                      </m:dPr>
                      <m:e>
                        <m:r>
                          <a:rPr lang="fr-CH" b="0" i="1" dirty="0" smtClean="0">
                            <a:latin typeface="Cambria Math" panose="02040503050406030204" pitchFamily="18" charset="0"/>
                          </a:rPr>
                          <m:t>𝐵</m:t>
                        </m:r>
                      </m:e>
                    </m:d>
                  </m:oMath>
                </a14:m>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04FF9793-00EB-D94A-A288-99CDF21F49D1}"/>
                  </a:ext>
                </a:extLst>
              </p:cNvPr>
              <p:cNvSpPr>
                <a:spLocks noGrp="1" noRot="1" noChangeAspect="1" noMove="1" noResize="1" noEditPoints="1" noAdjustHandles="1" noChangeArrowheads="1" noChangeShapeType="1" noTextEdit="1"/>
              </p:cNvSpPr>
              <p:nvPr>
                <p:ph idx="1"/>
              </p:nvPr>
            </p:nvSpPr>
            <p:spPr>
              <a:blipFill>
                <a:blip r:embed="rId3"/>
                <a:stretch>
                  <a:fillRect l="-1693" t="-1511" b="-2771"/>
                </a:stretch>
              </a:blipFill>
            </p:spPr>
            <p:txBody>
              <a:bodyPr/>
              <a:lstStyle/>
              <a:p>
                <a:r>
                  <a:rPr lang="en-CH">
                    <a:noFill/>
                  </a:rPr>
                  <a:t> </a:t>
                </a:r>
              </a:p>
            </p:txBody>
          </p:sp>
        </mc:Fallback>
      </mc:AlternateContent>
      <p:sp>
        <p:nvSpPr>
          <p:cNvPr id="4" name="Footer Placeholder 3">
            <a:extLst>
              <a:ext uri="{FF2B5EF4-FFF2-40B4-BE49-F238E27FC236}">
                <a16:creationId xmlns:a16="http://schemas.microsoft.com/office/drawing/2014/main" id="{BE85CB1F-E8E0-C640-808F-F260E85F2B2C}"/>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40942690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3C23A-4B0F-0747-87C8-97705CCEBCFD}"/>
              </a:ext>
            </a:extLst>
          </p:cNvPr>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CA8C1DF-02B2-EE4B-A026-1E3F6BC3ACA5}"/>
                  </a:ext>
                </a:extLst>
              </p:cNvPr>
              <p:cNvSpPr>
                <a:spLocks noGrp="1"/>
              </p:cNvSpPr>
              <p:nvPr>
                <p:ph idx="1"/>
              </p:nvPr>
            </p:nvSpPr>
            <p:spPr/>
            <p:txBody>
              <a:bodyPr/>
              <a:lstStyle/>
              <a:p>
                <a:r>
                  <a:rPr lang="en-US" dirty="0"/>
                  <a:t>Then</a:t>
                </a:r>
              </a:p>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𝑖𝐷</m:t>
                      </m:r>
                      <m:r>
                        <a:rPr lang="fr-CH" i="1" dirty="0">
                          <a:latin typeface="Cambria Math" panose="02040503050406030204" pitchFamily="18" charset="0"/>
                        </a:rPr>
                        <m:t>𝐶𝐺</m:t>
                      </m:r>
                      <m:d>
                        <m:dPr>
                          <m:ctrlPr>
                            <a:rPr lang="en-US" i="1" dirty="0">
                              <a:latin typeface="Cambria Math" panose="02040503050406030204" pitchFamily="18" charset="0"/>
                            </a:rPr>
                          </m:ctrlPr>
                        </m:dPr>
                        <m:e>
                          <m:r>
                            <a:rPr lang="fr-CH" b="0" i="1" dirty="0" smtClean="0">
                              <a:latin typeface="Cambria Math" panose="02040503050406030204" pitchFamily="18" charset="0"/>
                            </a:rPr>
                            <m:t>3</m:t>
                          </m:r>
                        </m:e>
                      </m:d>
                      <m:r>
                        <a:rPr lang="fr-CH" b="0" i="1" dirty="0" smtClean="0">
                          <a:latin typeface="Cambria Math" panose="02040503050406030204" pitchFamily="18" charset="0"/>
                        </a:rPr>
                        <m:t>=</m:t>
                      </m:r>
                      <m:f>
                        <m:fPr>
                          <m:ctrlPr>
                            <a:rPr lang="fr-CH" i="1" dirty="0">
                              <a:latin typeface="Cambria Math" panose="02040503050406030204" pitchFamily="18" charset="0"/>
                            </a:rPr>
                          </m:ctrlPr>
                        </m:fPr>
                        <m:num>
                          <m:r>
                            <a:rPr lang="fr-CH" b="0" i="1" dirty="0" smtClean="0">
                              <a:latin typeface="Cambria Math" panose="02040503050406030204" pitchFamily="18" charset="0"/>
                            </a:rPr>
                            <m:t>3</m:t>
                          </m:r>
                        </m:num>
                        <m:den>
                          <m:func>
                            <m:funcPr>
                              <m:ctrlPr>
                                <a:rPr lang="fr-CH" i="1">
                                  <a:latin typeface="Cambria Math" panose="02040503050406030204" pitchFamily="18" charset="0"/>
                                  <a:sym typeface="Wingdings" pitchFamily="2" charset="2"/>
                                </a:rPr>
                              </m:ctrlPr>
                            </m:funcPr>
                            <m:fName>
                              <m:sSub>
                                <m:sSubPr>
                                  <m:ctrlPr>
                                    <a:rPr lang="fr-CH" i="1">
                                      <a:latin typeface="Cambria Math" panose="02040503050406030204" pitchFamily="18" charset="0"/>
                                      <a:sym typeface="Wingdings" pitchFamily="2" charset="2"/>
                                    </a:rPr>
                                  </m:ctrlPr>
                                </m:sSubPr>
                                <m:e>
                                  <m:r>
                                    <m:rPr>
                                      <m:sty m:val="p"/>
                                    </m:rPr>
                                    <a:rPr lang="fr-CH">
                                      <a:latin typeface="Cambria Math" panose="02040503050406030204" pitchFamily="18" charset="0"/>
                                      <a:sym typeface="Wingdings" pitchFamily="2" charset="2"/>
                                    </a:rPr>
                                    <m:t>log</m:t>
                                  </m:r>
                                </m:e>
                                <m:sub>
                                  <m:r>
                                    <a:rPr lang="fr-CH" i="1">
                                      <a:latin typeface="Cambria Math" panose="02040503050406030204" pitchFamily="18" charset="0"/>
                                      <a:sym typeface="Wingdings" pitchFamily="2" charset="2"/>
                                    </a:rPr>
                                    <m:t>2</m:t>
                                  </m:r>
                                </m:sub>
                              </m:sSub>
                            </m:fName>
                            <m:e>
                              <m:r>
                                <a:rPr lang="fr-CH" i="1">
                                  <a:latin typeface="Cambria Math" panose="02040503050406030204" pitchFamily="18" charset="0"/>
                                  <a:sym typeface="Wingdings" pitchFamily="2" charset="2"/>
                                </a:rPr>
                                <m:t>2</m:t>
                              </m:r>
                            </m:e>
                          </m:func>
                        </m:den>
                      </m:f>
                      <m:r>
                        <m:rPr>
                          <m:nor/>
                        </m:rPr>
                        <a:rPr lang="en-US" dirty="0"/>
                        <m:t>+</m:t>
                      </m:r>
                      <m:r>
                        <m:rPr>
                          <m:nor/>
                        </m:rPr>
                        <a:rPr lang="fr-CH" dirty="0"/>
                        <m:t> </m:t>
                      </m:r>
                      <m:f>
                        <m:fPr>
                          <m:ctrlPr>
                            <a:rPr lang="fr-CH" i="1" dirty="0">
                              <a:latin typeface="Cambria Math" panose="02040503050406030204" pitchFamily="18" charset="0"/>
                            </a:rPr>
                          </m:ctrlPr>
                        </m:fPr>
                        <m:num>
                          <m:r>
                            <a:rPr lang="fr-CH" i="1" dirty="0">
                              <a:latin typeface="Cambria Math" panose="02040503050406030204" pitchFamily="18" charset="0"/>
                            </a:rPr>
                            <m:t>3</m:t>
                          </m:r>
                        </m:num>
                        <m:den>
                          <m:func>
                            <m:funcPr>
                              <m:ctrlPr>
                                <a:rPr lang="fr-CH" i="1">
                                  <a:latin typeface="Cambria Math" panose="02040503050406030204" pitchFamily="18" charset="0"/>
                                  <a:sym typeface="Wingdings" pitchFamily="2" charset="2"/>
                                </a:rPr>
                              </m:ctrlPr>
                            </m:funcPr>
                            <m:fName>
                              <m:sSub>
                                <m:sSubPr>
                                  <m:ctrlPr>
                                    <a:rPr lang="fr-CH" i="1">
                                      <a:latin typeface="Cambria Math" panose="02040503050406030204" pitchFamily="18" charset="0"/>
                                      <a:sym typeface="Wingdings" pitchFamily="2" charset="2"/>
                                    </a:rPr>
                                  </m:ctrlPr>
                                </m:sSubPr>
                                <m:e>
                                  <m:r>
                                    <m:rPr>
                                      <m:sty m:val="p"/>
                                    </m:rPr>
                                    <a:rPr lang="fr-CH">
                                      <a:latin typeface="Cambria Math" panose="02040503050406030204" pitchFamily="18" charset="0"/>
                                      <a:sym typeface="Wingdings" pitchFamily="2" charset="2"/>
                                    </a:rPr>
                                    <m:t>log</m:t>
                                  </m:r>
                                </m:e>
                                <m:sub>
                                  <m:r>
                                    <a:rPr lang="fr-CH" i="1">
                                      <a:latin typeface="Cambria Math" panose="02040503050406030204" pitchFamily="18" charset="0"/>
                                      <a:sym typeface="Wingdings" pitchFamily="2" charset="2"/>
                                    </a:rPr>
                                    <m:t>2</m:t>
                                  </m:r>
                                </m:sub>
                              </m:sSub>
                            </m:fName>
                            <m:e>
                              <m:r>
                                <a:rPr lang="fr-CH" i="1">
                                  <a:latin typeface="Cambria Math" panose="02040503050406030204" pitchFamily="18" charset="0"/>
                                  <a:sym typeface="Wingdings" pitchFamily="2" charset="2"/>
                                </a:rPr>
                                <m:t>3</m:t>
                              </m:r>
                            </m:e>
                          </m:func>
                        </m:den>
                      </m:f>
                      <m:r>
                        <m:rPr>
                          <m:nor/>
                        </m:rPr>
                        <a:rPr lang="en-US" dirty="0"/>
                        <m:t>+</m:t>
                      </m:r>
                      <m:r>
                        <m:rPr>
                          <m:nor/>
                        </m:rPr>
                        <a:rPr lang="fr-CH" dirty="0"/>
                        <m:t> </m:t>
                      </m:r>
                      <m:f>
                        <m:fPr>
                          <m:ctrlPr>
                            <a:rPr lang="fr-CH" i="1" dirty="0">
                              <a:latin typeface="Cambria Math" panose="02040503050406030204" pitchFamily="18" charset="0"/>
                            </a:rPr>
                          </m:ctrlPr>
                        </m:fPr>
                        <m:num>
                          <m:r>
                            <a:rPr lang="fr-CH" i="1" dirty="0">
                              <a:latin typeface="Cambria Math" panose="02040503050406030204" pitchFamily="18" charset="0"/>
                            </a:rPr>
                            <m:t>3</m:t>
                          </m:r>
                        </m:num>
                        <m:den>
                          <m:func>
                            <m:funcPr>
                              <m:ctrlPr>
                                <a:rPr lang="fr-CH" i="1">
                                  <a:latin typeface="Cambria Math" panose="02040503050406030204" pitchFamily="18" charset="0"/>
                                  <a:sym typeface="Wingdings" pitchFamily="2" charset="2"/>
                                </a:rPr>
                              </m:ctrlPr>
                            </m:funcPr>
                            <m:fName>
                              <m:sSub>
                                <m:sSubPr>
                                  <m:ctrlPr>
                                    <a:rPr lang="fr-CH" i="1">
                                      <a:latin typeface="Cambria Math" panose="02040503050406030204" pitchFamily="18" charset="0"/>
                                      <a:sym typeface="Wingdings" pitchFamily="2" charset="2"/>
                                    </a:rPr>
                                  </m:ctrlPr>
                                </m:sSubPr>
                                <m:e>
                                  <m:r>
                                    <m:rPr>
                                      <m:sty m:val="p"/>
                                    </m:rPr>
                                    <a:rPr lang="fr-CH">
                                      <a:latin typeface="Cambria Math" panose="02040503050406030204" pitchFamily="18" charset="0"/>
                                      <a:sym typeface="Wingdings" pitchFamily="2" charset="2"/>
                                    </a:rPr>
                                    <m:t>log</m:t>
                                  </m:r>
                                </m:e>
                                <m:sub>
                                  <m:r>
                                    <a:rPr lang="fr-CH" i="1">
                                      <a:latin typeface="Cambria Math" panose="02040503050406030204" pitchFamily="18" charset="0"/>
                                      <a:sym typeface="Wingdings" pitchFamily="2" charset="2"/>
                                    </a:rPr>
                                    <m:t>2</m:t>
                                  </m:r>
                                </m:sub>
                              </m:sSub>
                            </m:fName>
                            <m:e>
                              <m:r>
                                <a:rPr lang="fr-CH" i="1">
                                  <a:latin typeface="Cambria Math" panose="02040503050406030204" pitchFamily="18" charset="0"/>
                                  <a:sym typeface="Wingdings" pitchFamily="2" charset="2"/>
                                </a:rPr>
                                <m:t>4</m:t>
                              </m:r>
                            </m:e>
                          </m:func>
                        </m:den>
                      </m:f>
                      <m:r>
                        <a:rPr lang="fr-CH" b="0" i="1" smtClean="0">
                          <a:latin typeface="Cambria Math" panose="02040503050406030204" pitchFamily="18" charset="0"/>
                          <a:sym typeface="Wingdings" pitchFamily="2" charset="2"/>
                        </a:rPr>
                        <m:t>=6.39</m:t>
                      </m:r>
                    </m:oMath>
                  </m:oMathPara>
                </a14:m>
                <a:endParaRPr lang="en-US" dirty="0"/>
              </a:p>
              <a:p>
                <a:endParaRPr lang="en-US" dirty="0"/>
              </a:p>
              <a:p>
                <a:r>
                  <a:rPr lang="en-US" dirty="0"/>
                  <a:t>Therefore, normalized values</a:t>
                </a:r>
              </a:p>
              <a:p>
                <a:pPr/>
                <a14:m>
                  <m:oMathPara xmlns:m="http://schemas.openxmlformats.org/officeDocument/2006/math">
                    <m:oMathParaPr>
                      <m:jc m:val="centerGroup"/>
                    </m:oMathParaPr>
                    <m:oMath xmlns:m="http://schemas.openxmlformats.org/officeDocument/2006/math">
                      <m:r>
                        <a:rPr lang="fr-CH" b="0" i="1" dirty="0" smtClean="0">
                          <a:latin typeface="Cambria Math" panose="02040503050406030204" pitchFamily="18" charset="0"/>
                        </a:rPr>
                        <m:t>𝑁</m:t>
                      </m:r>
                      <m:r>
                        <a:rPr lang="fr-CH" i="1" dirty="0">
                          <a:latin typeface="Cambria Math" panose="02040503050406030204" pitchFamily="18" charset="0"/>
                        </a:rPr>
                        <m:t>𝐷</m:t>
                      </m:r>
                      <m:r>
                        <a:rPr lang="en-US" i="1" dirty="0">
                          <a:latin typeface="Cambria Math" panose="02040503050406030204" pitchFamily="18" charset="0"/>
                        </a:rPr>
                        <m:t>𝐶𝐺</m:t>
                      </m:r>
                      <m:d>
                        <m:dPr>
                          <m:ctrlPr>
                            <a:rPr lang="fr-CH" i="1" dirty="0">
                              <a:latin typeface="Cambria Math" panose="02040503050406030204" pitchFamily="18" charset="0"/>
                            </a:rPr>
                          </m:ctrlPr>
                        </m:dPr>
                        <m:e>
                          <m:r>
                            <a:rPr lang="en-US" i="1" dirty="0">
                              <a:latin typeface="Cambria Math" panose="02040503050406030204" pitchFamily="18" charset="0"/>
                            </a:rPr>
                            <m:t>𝐴</m:t>
                          </m:r>
                        </m:e>
                      </m:d>
                      <m:r>
                        <a:rPr lang="fr-CH" b="0" i="1" dirty="0" smtClean="0">
                          <a:latin typeface="Cambria Math" panose="02040503050406030204" pitchFamily="18" charset="0"/>
                        </a:rPr>
                        <m:t>=</m:t>
                      </m:r>
                      <m:f>
                        <m:fPr>
                          <m:ctrlPr>
                            <a:rPr lang="fr-CH" i="1" dirty="0">
                              <a:latin typeface="Cambria Math" panose="02040503050406030204" pitchFamily="18" charset="0"/>
                            </a:rPr>
                          </m:ctrlPr>
                        </m:fPr>
                        <m:num>
                          <m:r>
                            <a:rPr lang="fr-CH" i="1" dirty="0">
                              <a:latin typeface="Cambria Math" panose="02040503050406030204" pitchFamily="18" charset="0"/>
                            </a:rPr>
                            <m:t>5.39</m:t>
                          </m:r>
                        </m:num>
                        <m:den>
                          <m:r>
                            <a:rPr lang="fr-CH" i="1" dirty="0">
                              <a:latin typeface="Cambria Math" panose="02040503050406030204" pitchFamily="18" charset="0"/>
                            </a:rPr>
                            <m:t>6.39</m:t>
                          </m:r>
                        </m:den>
                      </m:f>
                      <m:r>
                        <a:rPr lang="fr-CH" i="1" dirty="0">
                          <a:latin typeface="Cambria Math" panose="02040503050406030204" pitchFamily="18" charset="0"/>
                        </a:rPr>
                        <m:t>=0.84</m:t>
                      </m:r>
                    </m:oMath>
                  </m:oMathPara>
                </a14:m>
                <a:endParaRPr lang="fr-CH" b="0" dirty="0"/>
              </a:p>
              <a:p>
                <a:endParaRPr lang="fr-CH"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r-CH" i="1" dirty="0">
                          <a:latin typeface="Cambria Math" panose="02040503050406030204" pitchFamily="18" charset="0"/>
                        </a:rPr>
                        <m:t>𝑁𝐷</m:t>
                      </m:r>
                      <m:r>
                        <a:rPr lang="en-US" i="1" dirty="0">
                          <a:latin typeface="Cambria Math" panose="02040503050406030204" pitchFamily="18" charset="0"/>
                        </a:rPr>
                        <m:t>𝐶𝐺</m:t>
                      </m:r>
                      <m:d>
                        <m:dPr>
                          <m:ctrlPr>
                            <a:rPr lang="fr-CH" i="1" dirty="0">
                              <a:latin typeface="Cambria Math" panose="02040503050406030204" pitchFamily="18" charset="0"/>
                            </a:rPr>
                          </m:ctrlPr>
                        </m:dPr>
                        <m:e>
                          <m:r>
                            <a:rPr lang="fr-CH" b="0" i="1" dirty="0" smtClean="0">
                              <a:latin typeface="Cambria Math" panose="02040503050406030204" pitchFamily="18" charset="0"/>
                            </a:rPr>
                            <m:t>𝐵</m:t>
                          </m:r>
                        </m:e>
                      </m:d>
                      <m:r>
                        <a:rPr lang="fr-CH" i="1" dirty="0">
                          <a:latin typeface="Cambria Math" panose="02040503050406030204" pitchFamily="18" charset="0"/>
                        </a:rPr>
                        <m:t>=</m:t>
                      </m:r>
                      <m:f>
                        <m:fPr>
                          <m:ctrlPr>
                            <a:rPr lang="fr-CH" i="1" dirty="0">
                              <a:latin typeface="Cambria Math" panose="02040503050406030204" pitchFamily="18" charset="0"/>
                            </a:rPr>
                          </m:ctrlPr>
                        </m:fPr>
                        <m:num>
                          <m:r>
                            <a:rPr lang="fr-CH" i="1" dirty="0">
                              <a:latin typeface="Cambria Math" panose="02040503050406030204" pitchFamily="18" charset="0"/>
                            </a:rPr>
                            <m:t>5.89</m:t>
                          </m:r>
                        </m:num>
                        <m:den>
                          <m:r>
                            <a:rPr lang="fr-CH" i="1" dirty="0">
                              <a:latin typeface="Cambria Math" panose="02040503050406030204" pitchFamily="18" charset="0"/>
                            </a:rPr>
                            <m:t>6.39</m:t>
                          </m:r>
                        </m:den>
                      </m:f>
                      <m:r>
                        <a:rPr lang="fr-CH" i="1" dirty="0">
                          <a:latin typeface="Cambria Math" panose="02040503050406030204" pitchFamily="18" charset="0"/>
                        </a:rPr>
                        <m:t>=0.92</m:t>
                      </m:r>
                    </m:oMath>
                  </m:oMathPara>
                </a14:m>
                <a:endParaRPr lang="fr-CH" dirty="0"/>
              </a:p>
              <a:p>
                <a:endParaRPr lang="fr-CH" b="0" dirty="0"/>
              </a:p>
              <a:p>
                <a:endParaRPr lang="fr-CH" b="0" dirty="0"/>
              </a:p>
              <a:p>
                <a:endParaRPr lang="en-US" dirty="0"/>
              </a:p>
              <a:p>
                <a:r>
                  <a:rPr lang="en-US" dirty="0"/>
                  <a:t> </a:t>
                </a:r>
              </a:p>
            </p:txBody>
          </p:sp>
        </mc:Choice>
        <mc:Fallback xmlns="">
          <p:sp>
            <p:nvSpPr>
              <p:cNvPr id="3" name="Content Placeholder 2">
                <a:extLst>
                  <a:ext uri="{FF2B5EF4-FFF2-40B4-BE49-F238E27FC236}">
                    <a16:creationId xmlns:a16="http://schemas.microsoft.com/office/drawing/2014/main" id="{1CA8C1DF-02B2-EE4B-A026-1E3F6BC3ACA5}"/>
                  </a:ext>
                </a:extLst>
              </p:cNvPr>
              <p:cNvSpPr>
                <a:spLocks noGrp="1" noRot="1" noChangeAspect="1" noMove="1" noResize="1" noEditPoints="1" noAdjustHandles="1" noChangeArrowheads="1" noChangeShapeType="1" noTextEdit="1"/>
              </p:cNvSpPr>
              <p:nvPr>
                <p:ph idx="1"/>
              </p:nvPr>
            </p:nvSpPr>
            <p:spPr>
              <a:blipFill>
                <a:blip r:embed="rId3"/>
                <a:stretch>
                  <a:fillRect l="-1832" t="-1511" b="-478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AC3E874-B22F-9D44-822B-40FEA025F375}"/>
              </a:ext>
            </a:extLst>
          </p:cNvPr>
          <p:cNvSpPr>
            <a:spLocks noGrp="1"/>
          </p:cNvSpPr>
          <p:nvPr>
            <p:ph type="ftr" sz="quarter" idx="10"/>
          </p:nvPr>
        </p:nvSpPr>
        <p:spPr/>
        <p:txBody>
          <a:bodyPr/>
          <a:lstStyle/>
          <a:p>
            <a:r>
              <a:rPr lang="fr-CH"/>
              <a:t>©2024, Karl Aberer, EPFL-IC, Laboratoire de systèmes d'informations répartis </a:t>
            </a:r>
            <a:endParaRPr lang="en-GB" dirty="0"/>
          </a:p>
        </p:txBody>
      </p:sp>
    </p:spTree>
    <p:extLst>
      <p:ext uri="{BB962C8B-B14F-4D97-AF65-F5344CB8AC3E}">
        <p14:creationId xmlns:p14="http://schemas.microsoft.com/office/powerpoint/2010/main" val="30178027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A65EF-5CF2-F543-8592-5B78863773E2}"/>
              </a:ext>
            </a:extLst>
          </p:cNvPr>
          <p:cNvSpPr>
            <a:spLocks noGrp="1"/>
          </p:cNvSpPr>
          <p:nvPr>
            <p:ph type="title"/>
          </p:nvPr>
        </p:nvSpPr>
        <p:spPr/>
        <p:txBody>
          <a:bodyPr/>
          <a:lstStyle/>
          <a:p>
            <a:r>
              <a:rPr lang="en-US" dirty="0"/>
              <a:t>Let the first four documents retrieved be </a:t>
            </a:r>
            <a:br>
              <a:rPr lang="en-US" dirty="0"/>
            </a:br>
            <a:r>
              <a:rPr lang="en-US" dirty="0"/>
              <a:t>R N N R. Then the MAP is</a:t>
            </a:r>
          </a:p>
        </p:txBody>
      </p:sp>
      <p:sp>
        <p:nvSpPr>
          <p:cNvPr id="3" name="Content Placeholder 2">
            <a:extLst>
              <a:ext uri="{FF2B5EF4-FFF2-40B4-BE49-F238E27FC236}">
                <a16:creationId xmlns:a16="http://schemas.microsoft.com/office/drawing/2014/main" id="{C1D37C38-B82A-CB43-8E58-B433CFA6CF2D}"/>
              </a:ext>
            </a:extLst>
          </p:cNvPr>
          <p:cNvSpPr>
            <a:spLocks noGrp="1"/>
          </p:cNvSpPr>
          <p:nvPr>
            <p:ph idx="1"/>
          </p:nvPr>
        </p:nvSpPr>
        <p:spPr/>
        <p:txBody>
          <a:bodyPr/>
          <a:lstStyle/>
          <a:p>
            <a:pPr marL="514350" indent="-514350">
              <a:buAutoNum type="arabicPeriod"/>
            </a:pPr>
            <a:r>
              <a:rPr lang="en-US" dirty="0"/>
              <a:t>1/2</a:t>
            </a:r>
          </a:p>
          <a:p>
            <a:pPr marL="514350" indent="-514350">
              <a:buAutoNum type="arabicPeriod"/>
            </a:pPr>
            <a:r>
              <a:rPr lang="en-US" dirty="0"/>
              <a:t>3/4</a:t>
            </a:r>
          </a:p>
          <a:p>
            <a:pPr marL="514350" indent="-514350">
              <a:buAutoNum type="arabicPeriod"/>
            </a:pPr>
            <a:r>
              <a:rPr lang="en-US" dirty="0"/>
              <a:t>3/2</a:t>
            </a:r>
          </a:p>
          <a:p>
            <a:pPr marL="514350" indent="-514350">
              <a:buAutoNum type="arabicPeriod"/>
            </a:pPr>
            <a:r>
              <a:rPr lang="en-US" dirty="0"/>
              <a:t>5/6</a:t>
            </a:r>
          </a:p>
          <a:p>
            <a:pPr marL="514350" indent="-514350">
              <a:buAutoNum type="arabicPeriod"/>
            </a:pPr>
            <a:endParaRPr lang="en-US" dirty="0"/>
          </a:p>
        </p:txBody>
      </p:sp>
      <p:sp>
        <p:nvSpPr>
          <p:cNvPr id="4" name="Footer Placeholder 3">
            <a:extLst>
              <a:ext uri="{FF2B5EF4-FFF2-40B4-BE49-F238E27FC236}">
                <a16:creationId xmlns:a16="http://schemas.microsoft.com/office/drawing/2014/main" id="{87931AA9-9E01-3A4F-ABDC-2640E7BF4BEA}"/>
              </a:ext>
            </a:extLst>
          </p:cNvPr>
          <p:cNvSpPr>
            <a:spLocks noGrp="1"/>
          </p:cNvSpPr>
          <p:nvPr>
            <p:ph type="ftr" sz="quarter" idx="10"/>
          </p:nvPr>
        </p:nvSpPr>
        <p:spPr/>
        <p:txBody>
          <a:bodyPr/>
          <a:lstStyle/>
          <a:p>
            <a:pPr>
              <a:defRPr/>
            </a:pPr>
            <a:r>
              <a:rPr lang="fr-CH"/>
              <a:t>©2024, Karl Aberer, EPFL-IC, Laboratoire de systèmes d'informations répartis </a:t>
            </a:r>
            <a:endParaRPr lang="en-GB"/>
          </a:p>
        </p:txBody>
      </p:sp>
    </p:spTree>
    <p:extLst>
      <p:ext uri="{BB962C8B-B14F-4D97-AF65-F5344CB8AC3E}">
        <p14:creationId xmlns:p14="http://schemas.microsoft.com/office/powerpoint/2010/main" val="2476761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A65EF-5CF2-F543-8592-5B78863773E2}"/>
              </a:ext>
            </a:extLst>
          </p:cNvPr>
          <p:cNvSpPr>
            <a:spLocks noGrp="1"/>
          </p:cNvSpPr>
          <p:nvPr>
            <p:ph type="title"/>
          </p:nvPr>
        </p:nvSpPr>
        <p:spPr/>
        <p:txBody>
          <a:bodyPr/>
          <a:lstStyle/>
          <a:p>
            <a:r>
              <a:rPr lang="en-US" dirty="0"/>
              <a:t>Let the first four documents retrieved be </a:t>
            </a:r>
            <a:br>
              <a:rPr lang="en-US" dirty="0"/>
            </a:br>
            <a:r>
              <a:rPr lang="en-US" dirty="0"/>
              <a:t>R N R N (scores: R = 1, N = 0)</a:t>
            </a:r>
            <a:br>
              <a:rPr lang="en-US" dirty="0"/>
            </a:br>
            <a:r>
              <a:rPr lang="en-US" dirty="0"/>
              <a:t>Then the DCG is</a:t>
            </a:r>
          </a:p>
        </p:txBody>
      </p:sp>
      <p:sp>
        <p:nvSpPr>
          <p:cNvPr id="3" name="Content Placeholder 2">
            <a:extLst>
              <a:ext uri="{FF2B5EF4-FFF2-40B4-BE49-F238E27FC236}">
                <a16:creationId xmlns:a16="http://schemas.microsoft.com/office/drawing/2014/main" id="{C1D37C38-B82A-CB43-8E58-B433CFA6CF2D}"/>
              </a:ext>
            </a:extLst>
          </p:cNvPr>
          <p:cNvSpPr>
            <a:spLocks noGrp="1"/>
          </p:cNvSpPr>
          <p:nvPr>
            <p:ph idx="1"/>
          </p:nvPr>
        </p:nvSpPr>
        <p:spPr>
          <a:xfrm>
            <a:off x="193675" y="2348880"/>
            <a:ext cx="8997950" cy="4021758"/>
          </a:xfrm>
        </p:spPr>
        <p:txBody>
          <a:bodyPr/>
          <a:lstStyle/>
          <a:p>
            <a:pPr marL="514350" indent="-514350">
              <a:buAutoNum type="arabicPeriod"/>
            </a:pPr>
            <a:r>
              <a:rPr lang="en-US" dirty="0"/>
              <a:t>1/2</a:t>
            </a:r>
          </a:p>
          <a:p>
            <a:pPr marL="514350" indent="-514350">
              <a:buAutoNum type="arabicPeriod"/>
            </a:pPr>
            <a:r>
              <a:rPr lang="en-US" dirty="0"/>
              <a:t>3/4</a:t>
            </a:r>
          </a:p>
          <a:p>
            <a:pPr marL="514350" indent="-514350">
              <a:buAutoNum type="arabicPeriod"/>
            </a:pPr>
            <a:r>
              <a:rPr lang="en-US" dirty="0"/>
              <a:t>3/2</a:t>
            </a:r>
          </a:p>
          <a:p>
            <a:pPr marL="514350" indent="-514350">
              <a:buAutoNum type="arabicPeriod"/>
            </a:pPr>
            <a:r>
              <a:rPr lang="en-US" dirty="0"/>
              <a:t>5/6</a:t>
            </a:r>
          </a:p>
          <a:p>
            <a:pPr marL="514350" indent="-514350">
              <a:buAutoNum type="arabicPeriod"/>
            </a:pPr>
            <a:endParaRPr lang="en-US" dirty="0"/>
          </a:p>
        </p:txBody>
      </p:sp>
      <p:sp>
        <p:nvSpPr>
          <p:cNvPr id="4" name="Footer Placeholder 3">
            <a:extLst>
              <a:ext uri="{FF2B5EF4-FFF2-40B4-BE49-F238E27FC236}">
                <a16:creationId xmlns:a16="http://schemas.microsoft.com/office/drawing/2014/main" id="{87931AA9-9E01-3A4F-ABDC-2640E7BF4BEA}"/>
              </a:ext>
            </a:extLst>
          </p:cNvPr>
          <p:cNvSpPr>
            <a:spLocks noGrp="1"/>
          </p:cNvSpPr>
          <p:nvPr>
            <p:ph type="ftr" sz="quarter" idx="10"/>
          </p:nvPr>
        </p:nvSpPr>
        <p:spPr/>
        <p:txBody>
          <a:bodyPr/>
          <a:lstStyle/>
          <a:p>
            <a:pPr>
              <a:defRPr/>
            </a:pPr>
            <a:r>
              <a:rPr lang="fr-CH"/>
              <a:t>©2024, Karl Aberer, EPFL-IC, Laboratoire de systèmes d'informations répartis </a:t>
            </a:r>
            <a:endParaRPr lang="en-GB"/>
          </a:p>
        </p:txBody>
      </p:sp>
    </p:spTree>
    <p:extLst>
      <p:ext uri="{BB962C8B-B14F-4D97-AF65-F5344CB8AC3E}">
        <p14:creationId xmlns:p14="http://schemas.microsoft.com/office/powerpoint/2010/main" val="28498236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96278-A75E-EC48-AE32-2116776A9AF8}"/>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ACB837A9-F9D7-974D-B624-C2DC22DDE4C9}"/>
              </a:ext>
            </a:extLst>
          </p:cNvPr>
          <p:cNvSpPr>
            <a:spLocks noGrp="1"/>
          </p:cNvSpPr>
          <p:nvPr>
            <p:ph idx="1"/>
          </p:nvPr>
        </p:nvSpPr>
        <p:spPr/>
        <p:txBody>
          <a:bodyPr/>
          <a:lstStyle/>
          <a:p>
            <a:pPr marL="57150" indent="0" eaLnBrk="1" hangingPunct="1"/>
            <a:r>
              <a:rPr lang="en-US" sz="2800" dirty="0">
                <a:latin typeface="Calibri" charset="0"/>
                <a:ea typeface="ＭＳ Ｐゴシック" charset="0"/>
              </a:rPr>
              <a:t>Course material based on</a:t>
            </a:r>
            <a:endParaRPr lang="en-US" sz="2400" dirty="0">
              <a:latin typeface="Calibri" charset="0"/>
              <a:ea typeface="Calibri" charset="0"/>
              <a:cs typeface="Calibri" charset="0"/>
            </a:endParaRPr>
          </a:p>
          <a:p>
            <a:pPr lvl="1" eaLnBrk="1" hangingPunct="1"/>
            <a:r>
              <a:rPr lang="en-US" sz="2400" dirty="0">
                <a:latin typeface="Calibri" charset="0"/>
                <a:ea typeface="Calibri" charset="0"/>
                <a:cs typeface="Calibri" charset="0"/>
              </a:rPr>
              <a:t>Ricardo </a:t>
            </a:r>
            <a:r>
              <a:rPr lang="en-US" sz="2400" dirty="0" err="1">
                <a:latin typeface="Calibri" charset="0"/>
                <a:ea typeface="Calibri" charset="0"/>
                <a:cs typeface="Calibri" charset="0"/>
              </a:rPr>
              <a:t>Baeza</a:t>
            </a:r>
            <a:r>
              <a:rPr lang="en-US" sz="2400" dirty="0">
                <a:latin typeface="Calibri" charset="0"/>
                <a:ea typeface="Calibri" charset="0"/>
                <a:cs typeface="Calibri" charset="0"/>
              </a:rPr>
              <a:t>-Yates, Berthier Ribeiro-</a:t>
            </a:r>
            <a:r>
              <a:rPr lang="en-US" sz="2400" dirty="0" err="1">
                <a:latin typeface="Calibri" charset="0"/>
                <a:ea typeface="Calibri" charset="0"/>
                <a:cs typeface="Calibri" charset="0"/>
              </a:rPr>
              <a:t>Neto</a:t>
            </a:r>
            <a:r>
              <a:rPr lang="en-US" sz="2400" dirty="0">
                <a:latin typeface="Calibri" charset="0"/>
                <a:ea typeface="Calibri" charset="0"/>
                <a:cs typeface="Calibri" charset="0"/>
              </a:rPr>
              <a:t>, Modern Information Retrieval (ACM Press Series), Addison Wesley, 1999.</a:t>
            </a:r>
          </a:p>
          <a:p>
            <a:pPr lvl="1" eaLnBrk="1" hangingPunct="1"/>
            <a:r>
              <a:rPr lang="en-US" sz="2400" dirty="0">
                <a:latin typeface="Calibri" charset="0"/>
                <a:ea typeface="Calibri" charset="0"/>
                <a:cs typeface="Calibri" charset="0"/>
              </a:rPr>
              <a:t>Christopher D. Manning, </a:t>
            </a:r>
            <a:r>
              <a:rPr lang="en-US" sz="2400" dirty="0" err="1">
                <a:latin typeface="Calibri" charset="0"/>
                <a:ea typeface="Calibri" charset="0"/>
                <a:cs typeface="Calibri" charset="0"/>
              </a:rPr>
              <a:t>Prabhakar</a:t>
            </a:r>
            <a:r>
              <a:rPr lang="en-US" sz="2400" dirty="0">
                <a:latin typeface="Calibri" charset="0"/>
                <a:ea typeface="Calibri" charset="0"/>
                <a:cs typeface="Calibri" charset="0"/>
              </a:rPr>
              <a:t> </a:t>
            </a:r>
            <a:r>
              <a:rPr lang="en-US" sz="2400" dirty="0" err="1">
                <a:latin typeface="Calibri" charset="0"/>
                <a:ea typeface="Calibri" charset="0"/>
                <a:cs typeface="Calibri" charset="0"/>
              </a:rPr>
              <a:t>Raghavan</a:t>
            </a:r>
            <a:r>
              <a:rPr lang="en-US" sz="2400" dirty="0">
                <a:latin typeface="Calibri" charset="0"/>
                <a:ea typeface="Calibri" charset="0"/>
                <a:cs typeface="Calibri" charset="0"/>
              </a:rPr>
              <a:t> and </a:t>
            </a:r>
            <a:r>
              <a:rPr lang="en-US" sz="2400" dirty="0" err="1">
                <a:latin typeface="Calibri" charset="0"/>
                <a:ea typeface="Calibri" charset="0"/>
                <a:cs typeface="Calibri" charset="0"/>
              </a:rPr>
              <a:t>Hinrich</a:t>
            </a:r>
            <a:r>
              <a:rPr lang="en-US" sz="2400" dirty="0">
                <a:latin typeface="Calibri" charset="0"/>
                <a:ea typeface="Calibri" charset="0"/>
                <a:cs typeface="Calibri" charset="0"/>
              </a:rPr>
              <a:t> </a:t>
            </a:r>
            <a:r>
              <a:rPr lang="en-US" sz="2400" dirty="0" err="1">
                <a:latin typeface="Calibri" charset="0"/>
                <a:ea typeface="Calibri" charset="0"/>
                <a:cs typeface="Calibri" charset="0"/>
              </a:rPr>
              <a:t>Schütze</a:t>
            </a:r>
            <a:r>
              <a:rPr lang="en-US" sz="2400" dirty="0">
                <a:latin typeface="Calibri" charset="0"/>
                <a:ea typeface="Calibri" charset="0"/>
                <a:cs typeface="Calibri" charset="0"/>
              </a:rPr>
              <a:t>, Introduction to Information Retrieval, Cambridge University Press. 2008 (http://www-</a:t>
            </a:r>
            <a:r>
              <a:rPr lang="en-US" sz="2400" dirty="0" err="1">
                <a:latin typeface="Calibri" charset="0"/>
                <a:ea typeface="Calibri" charset="0"/>
                <a:cs typeface="Calibri" charset="0"/>
              </a:rPr>
              <a:t>nlp.stanford.edu</a:t>
            </a:r>
            <a:r>
              <a:rPr lang="en-US" sz="2400" dirty="0">
                <a:latin typeface="Calibri" charset="0"/>
                <a:ea typeface="Calibri" charset="0"/>
                <a:cs typeface="Calibri" charset="0"/>
              </a:rPr>
              <a:t>/IR-book/)</a:t>
            </a:r>
          </a:p>
          <a:p>
            <a:pPr lvl="1" eaLnBrk="1" hangingPunct="1"/>
            <a:r>
              <a:rPr lang="en-US" sz="2400" dirty="0">
                <a:latin typeface="Calibri" charset="0"/>
                <a:ea typeface="Calibri" charset="0"/>
                <a:cs typeface="Calibri" charset="0"/>
              </a:rPr>
              <a:t>Course Information Retrieval by TU Munich (</a:t>
            </a:r>
            <a:r>
              <a:rPr lang="en-US" sz="2400" dirty="0">
                <a:latin typeface="Calibri" charset="0"/>
                <a:ea typeface="Calibri" charset="0"/>
                <a:cs typeface="Calibri" charset="0"/>
                <a:hlinkClick r:id="rId3"/>
              </a:rPr>
              <a:t>http://</a:t>
            </a:r>
            <a:r>
              <a:rPr lang="en-US" sz="2400" dirty="0" err="1">
                <a:latin typeface="Calibri" charset="0"/>
                <a:ea typeface="Calibri" charset="0"/>
                <a:cs typeface="Calibri" charset="0"/>
                <a:hlinkClick r:id="rId3"/>
              </a:rPr>
              <a:t>www.cis.lmu.de</a:t>
            </a:r>
            <a:r>
              <a:rPr lang="en-US" sz="2400" dirty="0">
                <a:latin typeface="Calibri" charset="0"/>
                <a:ea typeface="Calibri" charset="0"/>
                <a:cs typeface="Calibri" charset="0"/>
                <a:hlinkClick r:id="rId3"/>
              </a:rPr>
              <a:t>/~</a:t>
            </a:r>
            <a:r>
              <a:rPr lang="en-US" sz="2400" dirty="0" err="1">
                <a:latin typeface="Calibri" charset="0"/>
                <a:ea typeface="Calibri" charset="0"/>
                <a:cs typeface="Calibri" charset="0"/>
                <a:hlinkClick r:id="rId3"/>
              </a:rPr>
              <a:t>hs</a:t>
            </a:r>
            <a:r>
              <a:rPr lang="en-US" sz="2400" dirty="0">
                <a:latin typeface="Calibri" charset="0"/>
                <a:ea typeface="Calibri" charset="0"/>
                <a:cs typeface="Calibri" charset="0"/>
                <a:hlinkClick r:id="rId3"/>
              </a:rPr>
              <a:t>/teach/14s/</a:t>
            </a:r>
            <a:r>
              <a:rPr lang="en-US" sz="2400" dirty="0" err="1">
                <a:latin typeface="Calibri" charset="0"/>
                <a:ea typeface="Calibri" charset="0"/>
                <a:cs typeface="Calibri" charset="0"/>
                <a:hlinkClick r:id="rId3"/>
              </a:rPr>
              <a:t>ir</a:t>
            </a:r>
            <a:r>
              <a:rPr lang="en-US" sz="2400" dirty="0">
                <a:latin typeface="Calibri" charset="0"/>
                <a:ea typeface="Calibri" charset="0"/>
                <a:cs typeface="Calibri" charset="0"/>
                <a:hlinkClick r:id="rId3"/>
              </a:rPr>
              <a:t>/</a:t>
            </a:r>
            <a:r>
              <a:rPr lang="en-US" sz="2400" dirty="0">
                <a:latin typeface="Calibri" charset="0"/>
                <a:ea typeface="Calibri" charset="0"/>
                <a:cs typeface="Calibri" charset="0"/>
              </a:rPr>
              <a:t>)</a:t>
            </a:r>
            <a:endParaRPr lang="en-GB" sz="2400" dirty="0">
              <a:latin typeface="Calibri" charset="0"/>
              <a:ea typeface="Calibri" charset="0"/>
              <a:cs typeface="Calibri" charset="0"/>
            </a:endParaRPr>
          </a:p>
          <a:p>
            <a:pPr lvl="1" eaLnBrk="1" hangingPunct="1"/>
            <a:r>
              <a:rPr lang="en-GB" sz="2400" dirty="0">
                <a:latin typeface="Calibri" charset="0"/>
                <a:cs typeface="Calibri" charset="0"/>
              </a:rPr>
              <a:t>Singhal, A., Salton, G., Mitra, M., &amp; Buckley, C. (1996). Document length normalization. Information Processing &amp; Management, 32(5), 619-633.</a:t>
            </a:r>
            <a:endParaRPr lang="en-US" sz="2400" dirty="0">
              <a:latin typeface="Calibri" charset="0"/>
              <a:cs typeface="Calibri" charset="0"/>
            </a:endParaRPr>
          </a:p>
        </p:txBody>
      </p:sp>
      <p:sp>
        <p:nvSpPr>
          <p:cNvPr id="4" name="Footer Placeholder 3">
            <a:extLst>
              <a:ext uri="{FF2B5EF4-FFF2-40B4-BE49-F238E27FC236}">
                <a16:creationId xmlns:a16="http://schemas.microsoft.com/office/drawing/2014/main" id="{C4EC36A5-BADA-714F-951C-F6DC7801EA15}"/>
              </a:ext>
            </a:extLst>
          </p:cNvPr>
          <p:cNvSpPr>
            <a:spLocks noGrp="1"/>
          </p:cNvSpPr>
          <p:nvPr>
            <p:ph type="ftr" sz="quarter" idx="10"/>
          </p:nvPr>
        </p:nvSpPr>
        <p:spPr/>
        <p:txBody>
          <a:bodyPr/>
          <a:lstStyle/>
          <a:p>
            <a:pPr>
              <a:defRPr/>
            </a:pPr>
            <a:r>
              <a:rPr lang="fr-CH"/>
              <a:t>©2024, Karl Aberer, EPFL-IC, Laboratoire de systèmes d'informations répartis </a:t>
            </a:r>
            <a:endParaRPr lang="en-GB"/>
          </a:p>
        </p:txBody>
      </p:sp>
    </p:spTree>
    <p:extLst>
      <p:ext uri="{BB962C8B-B14F-4D97-AF65-F5344CB8AC3E}">
        <p14:creationId xmlns:p14="http://schemas.microsoft.com/office/powerpoint/2010/main" val="690116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24" name="AutoShape 28"/>
          <p:cNvSpPr>
            <a:spLocks noChangeArrowheads="1"/>
          </p:cNvSpPr>
          <p:nvPr/>
        </p:nvSpPr>
        <p:spPr bwMode="auto">
          <a:xfrm>
            <a:off x="4017963" y="1773238"/>
            <a:ext cx="3743325" cy="4392612"/>
          </a:xfrm>
          <a:prstGeom prst="roundRect">
            <a:avLst>
              <a:gd name="adj" fmla="val 16667"/>
            </a:avLst>
          </a:prstGeom>
          <a:noFill/>
          <a:ln w="12700">
            <a:solidFill>
              <a:schemeClr val="tx1"/>
            </a:solidFill>
            <a:prstDash val="dash"/>
            <a:round/>
            <a:headEnd/>
            <a:tailEnd/>
          </a:ln>
          <a:extLst>
            <a:ext uri="{909E8E84-426E-40dd-AFC4-6F175D3DCCD1}">
              <a14:hiddenFill xmlns:a14="http://schemas.microsoft.com/office/drawing/2010/main" xmlns="">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mc:AlternateContent xmlns:mc="http://schemas.openxmlformats.org/markup-compatibility/2006" xmlns:a14="http://schemas.microsoft.com/office/drawing/2010/main">
        <mc:Choice Requires="a14">
          <p:sp>
            <p:nvSpPr>
              <p:cNvPr id="29697" name="Rectangle 2"/>
              <p:cNvSpPr>
                <a:spLocks noGrp="1" noChangeArrowheads="1"/>
              </p:cNvSpPr>
              <p:nvPr>
                <p:ph type="title"/>
              </p:nvPr>
            </p:nvSpPr>
            <p:spPr>
              <a:xfrm>
                <a:off x="165099" y="304800"/>
                <a:ext cx="9586913" cy="914400"/>
              </a:xfrm>
            </p:spPr>
            <p:txBody>
              <a:bodyPr/>
              <a:lstStyle/>
              <a:p>
                <a:pPr eaLnBrk="1" hangingPunct="1"/>
                <a:r>
                  <a:rPr lang="en-US" dirty="0">
                    <a:latin typeface="Calibri" charset="0"/>
                    <a:ea typeface="ＭＳ Ｐゴシック" charset="0"/>
                  </a:rPr>
                  <a:t>Formally </a:t>
                </a:r>
                <a14:m>
                  <m:oMath xmlns:m="http://schemas.openxmlformats.org/officeDocument/2006/math">
                    <m:r>
                      <m:rPr>
                        <m:sty m:val="p"/>
                      </m:rPr>
                      <a:rPr lang="fr-CH" dirty="0">
                        <a:latin typeface="Cambria Math" panose="02040503050406030204" pitchFamily="18" charset="0"/>
                      </a:rPr>
                      <m:t>IR</m:t>
                    </m:r>
                    <m:r>
                      <a:rPr lang="fr-CH" i="1" dirty="0">
                        <a:latin typeface="Cambria Math" panose="02040503050406030204" pitchFamily="18" charset="0"/>
                      </a:rPr>
                      <m:t>:</m:t>
                    </m:r>
                    <m:r>
                      <a:rPr lang="fr-CH" b="0" i="1" dirty="0" smtClean="0">
                        <a:latin typeface="Cambria Math" panose="02040503050406030204" pitchFamily="18" charset="0"/>
                      </a:rPr>
                      <m:t>𝑃</m:t>
                    </m:r>
                    <m:r>
                      <a:rPr lang="fr-CH" b="0" i="1" dirty="0" smtClean="0">
                        <a:latin typeface="Cambria Math" panose="02040503050406030204" pitchFamily="18" charset="0"/>
                      </a:rPr>
                      <m:t>(</m:t>
                    </m:r>
                    <m:r>
                      <a:rPr lang="fr-CH" b="0" i="1" dirty="0" smtClean="0">
                        <a:latin typeface="Cambria Math" panose="02040503050406030204" pitchFamily="18" charset="0"/>
                      </a:rPr>
                      <m:t>𝐷</m:t>
                    </m:r>
                    <m:r>
                      <a:rPr lang="fr-CH" b="0" i="1" dirty="0" smtClean="0">
                        <a:latin typeface="Cambria Math" panose="02040503050406030204" pitchFamily="18" charset="0"/>
                      </a:rPr>
                      <m:t>)×</m:t>
                    </m:r>
                    <m:r>
                      <a:rPr lang="fr-CH" i="1" dirty="0">
                        <a:latin typeface="Cambria Math" panose="02040503050406030204" pitchFamily="18" charset="0"/>
                        <a:ea typeface="Cambria Math" panose="02040503050406030204" pitchFamily="18" charset="0"/>
                      </a:rPr>
                      <m:t>𝑄</m:t>
                    </m:r>
                    <m:r>
                      <a:rPr lang="fr-CH" i="1" dirty="0">
                        <a:latin typeface="Cambria Math" panose="02040503050406030204" pitchFamily="18" charset="0"/>
                        <a:ea typeface="Cambria Math" panose="02040503050406030204" pitchFamily="18" charset="0"/>
                      </a:rPr>
                      <m:t>→</m:t>
                    </m:r>
                    <m:r>
                      <a:rPr lang="fr-CH" i="1" dirty="0">
                        <a:latin typeface="Cambria Math" panose="02040503050406030204" pitchFamily="18" charset="0"/>
                        <a:ea typeface="Cambria Math" panose="02040503050406030204" pitchFamily="18" charset="0"/>
                      </a:rPr>
                      <m:t>𝑅</m:t>
                    </m:r>
                  </m:oMath>
                </a14:m>
                <a:endParaRPr lang="en-US" dirty="0">
                  <a:latin typeface="Calibri" charset="0"/>
                  <a:ea typeface="ＭＳ Ｐゴシック" charset="0"/>
                </a:endParaRPr>
              </a:p>
            </p:txBody>
          </p:sp>
        </mc:Choice>
        <mc:Fallback xmlns="">
          <p:sp>
            <p:nvSpPr>
              <p:cNvPr id="29697" name="Rectangle 2"/>
              <p:cNvSpPr>
                <a:spLocks noGrp="1" noRot="1" noChangeAspect="1" noMove="1" noResize="1" noEditPoints="1" noAdjustHandles="1" noChangeArrowheads="1" noChangeShapeType="1" noTextEdit="1"/>
              </p:cNvSpPr>
              <p:nvPr>
                <p:ph type="title"/>
              </p:nvPr>
            </p:nvSpPr>
            <p:spPr>
              <a:xfrm>
                <a:off x="165099" y="304800"/>
                <a:ext cx="9586913" cy="914400"/>
              </a:xfrm>
              <a:blipFill>
                <a:blip r:embed="rId3"/>
                <a:stretch>
                  <a:fillRect l="-1852" b="-11111"/>
                </a:stretch>
              </a:blipFill>
            </p:spPr>
            <p:txBody>
              <a:bodyPr/>
              <a:lstStyle/>
              <a:p>
                <a:r>
                  <a:rPr lang="en-CH">
                    <a:noFill/>
                  </a:rPr>
                  <a:t> </a:t>
                </a:r>
              </a:p>
            </p:txBody>
          </p:sp>
        </mc:Fallback>
      </mc:AlternateContent>
      <p:sp>
        <p:nvSpPr>
          <p:cNvPr id="29698"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©2024, Karl Aberer, EPFL-IC, Laboratoire de systèmes d'informations répartis </a:t>
            </a:r>
            <a:endParaRPr lang="en-GB" sz="900">
              <a:latin typeface="Verdana" charset="0"/>
              <a:cs typeface="Calibri" charset="0"/>
            </a:endParaRPr>
          </a:p>
        </p:txBody>
      </p:sp>
      <p:sp>
        <p:nvSpPr>
          <p:cNvPr id="29699" name="Oval 32"/>
          <p:cNvSpPr>
            <a:spLocks noChangeArrowheads="1"/>
          </p:cNvSpPr>
          <p:nvPr/>
        </p:nvSpPr>
        <p:spPr bwMode="auto">
          <a:xfrm>
            <a:off x="4251325" y="1844675"/>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0" name="Oval 33"/>
          <p:cNvSpPr>
            <a:spLocks noChangeArrowheads="1"/>
          </p:cNvSpPr>
          <p:nvPr/>
        </p:nvSpPr>
        <p:spPr bwMode="auto">
          <a:xfrm>
            <a:off x="4171950" y="1917700"/>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1" name="AutoShape 3"/>
          <p:cNvSpPr>
            <a:spLocks noChangeArrowheads="1"/>
          </p:cNvSpPr>
          <p:nvPr/>
        </p:nvSpPr>
        <p:spPr bwMode="auto">
          <a:xfrm>
            <a:off x="506413" y="1916113"/>
            <a:ext cx="1481137" cy="1512887"/>
          </a:xfrm>
          <a:prstGeom prst="can">
            <a:avLst>
              <a:gd name="adj" fmla="val 27664"/>
            </a:avLst>
          </a:prstGeom>
          <a:solidFill>
            <a:schemeClr val="bg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grpSp>
        <p:nvGrpSpPr>
          <p:cNvPr id="29702" name="Group 4"/>
          <p:cNvGrpSpPr>
            <a:grpSpLocks/>
          </p:cNvGrpSpPr>
          <p:nvPr/>
        </p:nvGrpSpPr>
        <p:grpSpPr bwMode="auto">
          <a:xfrm>
            <a:off x="1597025" y="4221163"/>
            <a:ext cx="1017588" cy="779462"/>
            <a:chOff x="1004" y="3068"/>
            <a:chExt cx="591" cy="491"/>
          </a:xfrm>
        </p:grpSpPr>
        <p:pic>
          <p:nvPicPr>
            <p:cNvPr id="29728"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9729" name="Rectangle 6"/>
            <p:cNvSpPr>
              <a:spLocks noChangeArrowheads="1"/>
            </p:cNvSpPr>
            <p:nvPr/>
          </p:nvSpPr>
          <p:spPr bwMode="auto">
            <a:xfrm>
              <a:off x="1132" y="3160"/>
              <a:ext cx="296" cy="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29703" name="Picture 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9800" y="4908550"/>
            <a:ext cx="849313" cy="86042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9704" name="AutoShape 8"/>
              <p:cNvSpPr>
                <a:spLocks noChangeArrowheads="1"/>
              </p:cNvSpPr>
              <p:nvPr/>
            </p:nvSpPr>
            <p:spPr bwMode="auto">
              <a:xfrm>
                <a:off x="739775" y="2420938"/>
                <a:ext cx="390525" cy="360362"/>
              </a:xfrm>
              <a:prstGeom prst="foldedCorner">
                <a:avLst>
                  <a:gd name="adj" fmla="val 12500"/>
                </a:avLst>
              </a:prstGeom>
              <a:solidFill>
                <a:schemeClr val="accent1"/>
              </a:solidFill>
              <a:ln w="12700">
                <a:solidFill>
                  <a:schemeClr val="tx1"/>
                </a:solidFill>
                <a:round/>
                <a:headEnd/>
                <a:tailEnd/>
              </a:ln>
            </p:spPr>
            <p:txBody>
              <a:bodyPr wrap="none" lIns="91431" tIns="45715" rIns="91431" bIns="45715" anchor="ctr"/>
              <a:lstStyle/>
              <a:p>
                <a:pPr algn="ctr"/>
                <a14:m>
                  <m:oMathPara xmlns:m="http://schemas.openxmlformats.org/officeDocument/2006/math">
                    <m:oMathParaPr>
                      <m:jc m:val="centerGroup"/>
                    </m:oMathParaPr>
                    <m:oMath xmlns:m="http://schemas.openxmlformats.org/officeDocument/2006/math">
                      <m:r>
                        <a:rPr lang="fr-CH" sz="2000" b="0" i="1">
                          <a:latin typeface="Cambria Math" panose="02040503050406030204" pitchFamily="18" charset="0"/>
                          <a:cs typeface="Calibri" charset="0"/>
                        </a:rPr>
                        <m:t>𝑑</m:t>
                      </m:r>
                    </m:oMath>
                  </m:oMathPara>
                </a14:m>
                <a:endParaRPr lang="fr-FR" sz="2000">
                  <a:latin typeface="Calibri" charset="0"/>
                  <a:cs typeface="Calibri" charset="0"/>
                </a:endParaRPr>
              </a:p>
            </p:txBody>
          </p:sp>
        </mc:Choice>
        <mc:Fallback xmlns="">
          <p:sp>
            <p:nvSpPr>
              <p:cNvPr id="29704" name="AutoShape 8"/>
              <p:cNvSpPr>
                <a:spLocks noRot="1" noChangeAspect="1" noMove="1" noResize="1" noEditPoints="1" noAdjustHandles="1" noChangeArrowheads="1" noChangeShapeType="1" noTextEdit="1"/>
              </p:cNvSpPr>
              <p:nvPr/>
            </p:nvSpPr>
            <p:spPr bwMode="auto">
              <a:xfrm>
                <a:off x="739775" y="2420938"/>
                <a:ext cx="390525" cy="360362"/>
              </a:xfrm>
              <a:prstGeom prst="foldedCorner">
                <a:avLst>
                  <a:gd name="adj" fmla="val 12500"/>
                </a:avLst>
              </a:prstGeom>
              <a:blipFill>
                <a:blip r:embed="rId6"/>
                <a:stretch>
                  <a:fillRect/>
                </a:stretch>
              </a:blipFill>
              <a:ln w="12700">
                <a:solidFill>
                  <a:schemeClr val="tx1"/>
                </a:solidFill>
                <a:round/>
                <a:headEnd/>
                <a:tailEnd/>
              </a:ln>
            </p:spPr>
            <p:txBody>
              <a:bodyPr/>
              <a:lstStyle/>
              <a:p>
                <a:r>
                  <a:rPr lang="en-US">
                    <a:noFill/>
                  </a:rPr>
                  <a:t> </a:t>
                </a:r>
              </a:p>
            </p:txBody>
          </p:sp>
        </mc:Fallback>
      </mc:AlternateContent>
      <p:sp>
        <p:nvSpPr>
          <p:cNvPr id="29705" name="AutoShape 9"/>
          <p:cNvSpPr>
            <a:spLocks noChangeArrowheads="1"/>
          </p:cNvSpPr>
          <p:nvPr/>
        </p:nvSpPr>
        <p:spPr bwMode="auto">
          <a:xfrm>
            <a:off x="1363663" y="2420938"/>
            <a:ext cx="390525" cy="360362"/>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6" name="AutoShape 10"/>
          <p:cNvSpPr>
            <a:spLocks noChangeArrowheads="1"/>
          </p:cNvSpPr>
          <p:nvPr/>
        </p:nvSpPr>
        <p:spPr bwMode="auto">
          <a:xfrm>
            <a:off x="1363663" y="2924175"/>
            <a:ext cx="390525" cy="3603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7" name="AutoShape 11"/>
          <p:cNvSpPr>
            <a:spLocks noChangeArrowheads="1"/>
          </p:cNvSpPr>
          <p:nvPr/>
        </p:nvSpPr>
        <p:spPr bwMode="auto">
          <a:xfrm>
            <a:off x="739775" y="2924175"/>
            <a:ext cx="390525" cy="360363"/>
          </a:xfrm>
          <a:prstGeom prst="foldedCorner">
            <a:avLst>
              <a:gd name="adj" fmla="val 12500"/>
            </a:avLst>
          </a:prstGeom>
          <a:solidFill>
            <a:schemeClr val="accent2"/>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8" name="AutoShape 12"/>
          <p:cNvSpPr>
            <a:spLocks noChangeArrowheads="1"/>
          </p:cNvSpPr>
          <p:nvPr/>
        </p:nvSpPr>
        <p:spPr bwMode="auto">
          <a:xfrm>
            <a:off x="2689225" y="2659063"/>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09" name="AutoShape 13"/>
          <p:cNvSpPr>
            <a:spLocks noChangeArrowheads="1"/>
          </p:cNvSpPr>
          <p:nvPr/>
        </p:nvSpPr>
        <p:spPr bwMode="auto">
          <a:xfrm>
            <a:off x="2689225" y="5126038"/>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10" name="Oval 14"/>
          <p:cNvSpPr>
            <a:spLocks noChangeArrowheads="1"/>
          </p:cNvSpPr>
          <p:nvPr/>
        </p:nvSpPr>
        <p:spPr bwMode="auto">
          <a:xfrm>
            <a:off x="4094163" y="2001838"/>
            <a:ext cx="2108200"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11" name="Oval 15"/>
          <p:cNvSpPr>
            <a:spLocks noChangeArrowheads="1"/>
          </p:cNvSpPr>
          <p:nvPr/>
        </p:nvSpPr>
        <p:spPr bwMode="auto">
          <a:xfrm>
            <a:off x="4171950" y="3983038"/>
            <a:ext cx="2030413" cy="1978025"/>
          </a:xfrm>
          <a:prstGeom prst="ellipse">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mc:AlternateContent xmlns:mc="http://schemas.openxmlformats.org/markup-compatibility/2006" xmlns:a14="http://schemas.microsoft.com/office/drawing/2010/main">
        <mc:Choice Requires="a14">
          <p:sp>
            <p:nvSpPr>
              <p:cNvPr id="29712" name="Rectangle 16"/>
              <p:cNvSpPr>
                <a:spLocks noChangeArrowheads="1"/>
              </p:cNvSpPr>
              <p:nvPr/>
            </p:nvSpPr>
            <p:spPr bwMode="auto">
              <a:xfrm>
                <a:off x="4002127" y="2924175"/>
                <a:ext cx="2250085" cy="369966"/>
              </a:xfrm>
              <a:prstGeom prst="rect">
                <a:avLst/>
              </a:prstGeom>
              <a:solidFill>
                <a:schemeClr val="bg1"/>
              </a:solid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Calibri" charset="0"/>
                            </a:rPr>
                          </m:ctrlPr>
                        </m:sSubPr>
                        <m:e>
                          <m:sSub>
                            <m:sSubPr>
                              <m:ctrlPr>
                                <a:rPr lang="fr-CH" b="0" i="1">
                                  <a:latin typeface="Cambria Math" panose="02040503050406030204" pitchFamily="18" charset="0"/>
                                  <a:cs typeface="Calibri" charset="0"/>
                                </a:rPr>
                              </m:ctrlPr>
                            </m:sSubPr>
                            <m:e>
                              <m:r>
                                <a:rPr lang="fr-CH" i="1">
                                  <a:latin typeface="Cambria Math" panose="02040503050406030204" pitchFamily="18" charset="0"/>
                                  <a:cs typeface="Calibri" charset="0"/>
                                </a:rPr>
                                <m:t>𝑟𝑒𝑝</m:t>
                              </m:r>
                            </m:e>
                            <m:sub>
                              <m:r>
                                <a:rPr lang="fr-CH" b="0" i="1">
                                  <a:latin typeface="Cambria Math" panose="02040503050406030204" pitchFamily="18" charset="0"/>
                                  <a:cs typeface="Calibri" charset="0"/>
                                </a:rPr>
                                <m:t>𝑑</m:t>
                              </m:r>
                            </m:sub>
                          </m:sSub>
                          <m:r>
                            <a:rPr lang="fr-CH" b="0" i="1">
                              <a:latin typeface="Cambria Math" panose="02040503050406030204" pitchFamily="18" charset="0"/>
                              <a:cs typeface="Calibri" charset="0"/>
                            </a:rPr>
                            <m:t>=</m:t>
                          </m:r>
                          <m:r>
                            <a:rPr lang="fr-CH" i="1">
                              <a:latin typeface="Cambria Math" panose="02040503050406030204" pitchFamily="18" charset="0"/>
                              <a:cs typeface="Calibri" charset="0"/>
                            </a:rPr>
                            <m:t>𝐹</m:t>
                          </m:r>
                        </m:e>
                        <m:sub>
                          <m:r>
                            <a:rPr lang="fr-CH" i="1">
                              <a:latin typeface="Cambria Math" panose="02040503050406030204" pitchFamily="18" charset="0"/>
                              <a:cs typeface="Calibri" charset="0"/>
                            </a:rPr>
                            <m:t>𝐷</m:t>
                          </m:r>
                        </m:sub>
                      </m:sSub>
                      <m:d>
                        <m:dPr>
                          <m:ctrlPr>
                            <a:rPr lang="fr-CH" i="1">
                              <a:latin typeface="Cambria Math" panose="02040503050406030204" pitchFamily="18" charset="0"/>
                              <a:cs typeface="Calibri" charset="0"/>
                            </a:rPr>
                          </m:ctrlPr>
                        </m:dPr>
                        <m:e>
                          <m:r>
                            <a:rPr lang="fr-CH" i="1">
                              <a:latin typeface="Cambria Math" panose="02040503050406030204" pitchFamily="18" charset="0"/>
                              <a:cs typeface="Calibri" charset="0"/>
                            </a:rPr>
                            <m:t>𝑑</m:t>
                          </m:r>
                          <m:r>
                            <a:rPr lang="fr-CH" b="0" i="1">
                              <a:latin typeface="Cambria Math" panose="02040503050406030204" pitchFamily="18" charset="0"/>
                              <a:cs typeface="Calibri" charset="0"/>
                            </a:rPr>
                            <m:t>,</m:t>
                          </m:r>
                          <m:sSub>
                            <m:sSubPr>
                              <m:ctrlPr>
                                <a:rPr lang="fr-CH" b="0" i="1">
                                  <a:latin typeface="Cambria Math" panose="02040503050406030204" pitchFamily="18" charset="0"/>
                                  <a:cs typeface="Calibri" charset="0"/>
                                </a:rPr>
                              </m:ctrlPr>
                            </m:sSubPr>
                            <m:e>
                              <m:r>
                                <a:rPr lang="fr-CH" b="0" i="1">
                                  <a:latin typeface="Cambria Math" panose="02040503050406030204" pitchFamily="18" charset="0"/>
                                  <a:cs typeface="Calibri" charset="0"/>
                                </a:rPr>
                                <m:t>𝐹</m:t>
                              </m:r>
                            </m:e>
                            <m:sub>
                              <m:r>
                                <a:rPr lang="fr-CH" b="0" i="1">
                                  <a:latin typeface="Cambria Math" panose="02040503050406030204" pitchFamily="18" charset="0"/>
                                  <a:cs typeface="Calibri" charset="0"/>
                                </a:rPr>
                                <m:t>𝐶</m:t>
                              </m:r>
                            </m:sub>
                          </m:sSub>
                          <m:r>
                            <a:rPr lang="fr-CH" b="0" i="1">
                              <a:latin typeface="Cambria Math" panose="02040503050406030204" pitchFamily="18" charset="0"/>
                              <a:cs typeface="Calibri" charset="0"/>
                            </a:rPr>
                            <m:t>(</m:t>
                          </m:r>
                          <m:r>
                            <a:rPr lang="fr-CH" b="0" i="1">
                              <a:latin typeface="Cambria Math" panose="02040503050406030204" pitchFamily="18" charset="0"/>
                              <a:cs typeface="Calibri" charset="0"/>
                            </a:rPr>
                            <m:t>𝐶</m:t>
                          </m:r>
                          <m:r>
                            <a:rPr lang="fr-CH" b="0" i="1">
                              <a:latin typeface="Cambria Math" panose="02040503050406030204" pitchFamily="18" charset="0"/>
                              <a:cs typeface="Calibri" charset="0"/>
                            </a:rPr>
                            <m:t>)</m:t>
                          </m:r>
                        </m:e>
                      </m:d>
                    </m:oMath>
                  </m:oMathPara>
                </a14:m>
                <a:endParaRPr lang="en-US">
                  <a:latin typeface="Calibri" charset="0"/>
                  <a:cs typeface="Calibri" charset="0"/>
                </a:endParaRPr>
              </a:p>
            </p:txBody>
          </p:sp>
        </mc:Choice>
        <mc:Fallback xmlns="">
          <p:sp>
            <p:nvSpPr>
              <p:cNvPr id="29712" name="Rectangle 16"/>
              <p:cNvSpPr>
                <a:spLocks noRot="1" noChangeAspect="1" noMove="1" noResize="1" noEditPoints="1" noAdjustHandles="1" noChangeArrowheads="1" noChangeShapeType="1" noTextEdit="1"/>
              </p:cNvSpPr>
              <p:nvPr/>
            </p:nvSpPr>
            <p:spPr bwMode="auto">
              <a:xfrm>
                <a:off x="4002127" y="2924175"/>
                <a:ext cx="2250085" cy="369966"/>
              </a:xfrm>
              <a:prstGeom prst="rect">
                <a:avLst/>
              </a:prstGeom>
              <a:blipFill>
                <a:blip r:embed="rId7"/>
                <a:stretch>
                  <a:fillRect b="-13333"/>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p:sp>
        <p:nvSpPr>
          <p:cNvPr id="29713" name="AutoShape 17"/>
          <p:cNvSpPr>
            <a:spLocks noChangeArrowheads="1"/>
          </p:cNvSpPr>
          <p:nvPr/>
        </p:nvSpPr>
        <p:spPr bwMode="auto">
          <a:xfrm>
            <a:off x="6478166" y="3744848"/>
            <a:ext cx="1317625" cy="482600"/>
          </a:xfrm>
          <a:prstGeom prst="rightArrow">
            <a:avLst>
              <a:gd name="adj1" fmla="val 50000"/>
              <a:gd name="adj2" fmla="val 63024"/>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mc:AlternateContent xmlns:mc="http://schemas.openxmlformats.org/markup-compatibility/2006" xmlns:a14="http://schemas.microsoft.com/office/drawing/2010/main">
        <mc:Choice Requires="a14">
          <p:sp>
            <p:nvSpPr>
              <p:cNvPr id="29715" name="Rectangle 19"/>
              <p:cNvSpPr>
                <a:spLocks noChangeArrowheads="1"/>
              </p:cNvSpPr>
              <p:nvPr/>
            </p:nvSpPr>
            <p:spPr bwMode="auto">
              <a:xfrm>
                <a:off x="847385" y="1450014"/>
                <a:ext cx="927480" cy="400744"/>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r>
                        <a:rPr lang="fr-CH" sz="2000" b="0" i="1">
                          <a:latin typeface="Cambria Math" panose="02040503050406030204" pitchFamily="18" charset="0"/>
                          <a:cs typeface="Calibri" charset="0"/>
                        </a:rPr>
                        <m:t>𝐶</m:t>
                      </m:r>
                      <m:r>
                        <a:rPr lang="fr-CH" sz="2000" b="0" i="1">
                          <a:latin typeface="Cambria Math" panose="02040503050406030204" pitchFamily="18" charset="0"/>
                          <a:ea typeface="Cambria Math" panose="02040503050406030204" pitchFamily="18" charset="0"/>
                          <a:cs typeface="Calibri" charset="0"/>
                        </a:rPr>
                        <m:t>⊆</m:t>
                      </m:r>
                      <m:r>
                        <a:rPr lang="fr-CH" sz="2000" b="0" i="1">
                          <a:latin typeface="Cambria Math" panose="02040503050406030204" pitchFamily="18" charset="0"/>
                          <a:ea typeface="Cambria Math" panose="02040503050406030204" pitchFamily="18" charset="0"/>
                          <a:cs typeface="Calibri" charset="0"/>
                        </a:rPr>
                        <m:t>𝐷</m:t>
                      </m:r>
                    </m:oMath>
                  </m:oMathPara>
                </a14:m>
                <a:endParaRPr lang="en-US" sz="2000" dirty="0">
                  <a:latin typeface="Calibri" charset="0"/>
                  <a:cs typeface="Calibri" charset="0"/>
                </a:endParaRPr>
              </a:p>
            </p:txBody>
          </p:sp>
        </mc:Choice>
        <mc:Fallback xmlns="">
          <p:sp>
            <p:nvSpPr>
              <p:cNvPr id="29715" name="Rectangle 19"/>
              <p:cNvSpPr>
                <a:spLocks noRot="1" noChangeAspect="1" noMove="1" noResize="1" noEditPoints="1" noAdjustHandles="1" noChangeArrowheads="1" noChangeShapeType="1" noTextEdit="1"/>
              </p:cNvSpPr>
              <p:nvPr/>
            </p:nvSpPr>
            <p:spPr bwMode="auto">
              <a:xfrm>
                <a:off x="847385" y="1450014"/>
                <a:ext cx="927480" cy="400744"/>
              </a:xfrm>
              <a:prstGeom prst="rect">
                <a:avLst/>
              </a:prstGeom>
              <a:blipFill>
                <a:blip r:embed="rId8"/>
                <a:stretch>
                  <a:fillRect/>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716" name="Rectangle 20"/>
              <p:cNvSpPr>
                <a:spLocks noChangeArrowheads="1"/>
              </p:cNvSpPr>
              <p:nvPr/>
            </p:nvSpPr>
            <p:spPr bwMode="auto">
              <a:xfrm>
                <a:off x="951288" y="5720393"/>
                <a:ext cx="872657" cy="400744"/>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r>
                        <a:rPr lang="fr-CH" sz="2000" b="0" i="1">
                          <a:latin typeface="Cambria Math" panose="02040503050406030204" pitchFamily="18" charset="0"/>
                          <a:cs typeface="Calibri" charset="0"/>
                        </a:rPr>
                        <m:t>𝑞</m:t>
                      </m:r>
                      <m:r>
                        <a:rPr lang="fr-CH" sz="2000" b="0" i="1">
                          <a:latin typeface="Cambria Math" panose="02040503050406030204" pitchFamily="18" charset="0"/>
                          <a:ea typeface="Cambria Math" panose="02040503050406030204" pitchFamily="18" charset="0"/>
                          <a:cs typeface="Calibri" charset="0"/>
                        </a:rPr>
                        <m:t>∈</m:t>
                      </m:r>
                      <m:r>
                        <a:rPr lang="fr-CH" sz="2000" b="0" i="1">
                          <a:latin typeface="Cambria Math" panose="02040503050406030204" pitchFamily="18" charset="0"/>
                          <a:ea typeface="Cambria Math" panose="02040503050406030204" pitchFamily="18" charset="0"/>
                          <a:cs typeface="Calibri" charset="0"/>
                        </a:rPr>
                        <m:t>𝑄</m:t>
                      </m:r>
                    </m:oMath>
                  </m:oMathPara>
                </a14:m>
                <a:endParaRPr lang="en-US" sz="2000" dirty="0">
                  <a:latin typeface="Calibri" charset="0"/>
                  <a:cs typeface="Calibri" charset="0"/>
                </a:endParaRPr>
              </a:p>
            </p:txBody>
          </p:sp>
        </mc:Choice>
        <mc:Fallback xmlns="">
          <p:sp>
            <p:nvSpPr>
              <p:cNvPr id="29716" name="Rectangle 20"/>
              <p:cNvSpPr>
                <a:spLocks noRot="1" noChangeAspect="1" noMove="1" noResize="1" noEditPoints="1" noAdjustHandles="1" noChangeArrowheads="1" noChangeShapeType="1" noTextEdit="1"/>
              </p:cNvSpPr>
              <p:nvPr/>
            </p:nvSpPr>
            <p:spPr bwMode="auto">
              <a:xfrm>
                <a:off x="951288" y="5720393"/>
                <a:ext cx="872657" cy="400744"/>
              </a:xfrm>
              <a:prstGeom prst="rect">
                <a:avLst/>
              </a:prstGeom>
              <a:blipFill>
                <a:blip r:embed="rId9"/>
                <a:stretch>
                  <a:fillRect b="-9091"/>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717" name="Rectangle 21"/>
              <p:cNvSpPr>
                <a:spLocks noChangeArrowheads="1"/>
              </p:cNvSpPr>
              <p:nvPr/>
            </p:nvSpPr>
            <p:spPr bwMode="auto">
              <a:xfrm>
                <a:off x="1871024" y="1813645"/>
                <a:ext cx="2494639" cy="400744"/>
              </a:xfrm>
              <a:prstGeom prst="rect">
                <a:avLst/>
              </a:prstGeom>
              <a:solidFill>
                <a:schemeClr val="bg1"/>
              </a:solid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cs typeface="Calibri" charset="0"/>
                            </a:rPr>
                          </m:ctrlPr>
                        </m:sSubPr>
                        <m:e>
                          <m:r>
                            <a:rPr lang="fr-CH" sz="2000" b="0" i="1">
                              <a:latin typeface="Cambria Math" panose="02040503050406030204" pitchFamily="18" charset="0"/>
                              <a:cs typeface="Calibri" charset="0"/>
                            </a:rPr>
                            <m:t>𝐹</m:t>
                          </m:r>
                        </m:e>
                        <m:sub>
                          <m:r>
                            <a:rPr lang="fr-CH" sz="2000" b="0" i="1">
                              <a:latin typeface="Cambria Math" panose="02040503050406030204" pitchFamily="18" charset="0"/>
                              <a:cs typeface="Calibri" charset="0"/>
                            </a:rPr>
                            <m:t>𝐷</m:t>
                          </m:r>
                        </m:sub>
                      </m:sSub>
                      <m:r>
                        <a:rPr lang="fr-CH" sz="2000" b="0" i="1">
                          <a:latin typeface="Cambria Math" panose="02040503050406030204" pitchFamily="18" charset="0"/>
                          <a:cs typeface="Calibri" charset="0"/>
                        </a:rPr>
                        <m:t>:</m:t>
                      </m:r>
                      <m:r>
                        <a:rPr lang="fr-CH" sz="2000" b="0" i="1">
                          <a:latin typeface="Cambria Math" panose="02040503050406030204" pitchFamily="18" charset="0"/>
                          <a:cs typeface="Calibri" charset="0"/>
                        </a:rPr>
                        <m:t>𝐷</m:t>
                      </m:r>
                      <m:r>
                        <a:rPr lang="fr-CH" sz="2000" b="0" i="1">
                          <a:latin typeface="Cambria Math" panose="02040503050406030204" pitchFamily="18" charset="0"/>
                          <a:ea typeface="Cambria Math" panose="02040503050406030204" pitchFamily="18" charset="0"/>
                          <a:cs typeface="Calibri" charset="0"/>
                        </a:rPr>
                        <m:t>×</m:t>
                      </m:r>
                      <m:sSub>
                        <m:sSubPr>
                          <m:ctrlPr>
                            <a:rPr lang="fr-CH" sz="2000" i="1">
                              <a:latin typeface="Cambria Math" panose="02040503050406030204" pitchFamily="18" charset="0"/>
                              <a:ea typeface="Cambria Math" panose="02040503050406030204" pitchFamily="18" charset="0"/>
                              <a:cs typeface="Calibri" charset="0"/>
                            </a:rPr>
                          </m:ctrlPr>
                        </m:sSubPr>
                        <m:e>
                          <m:r>
                            <a:rPr lang="fr-CH" sz="2000" i="1">
                              <a:latin typeface="Cambria Math" panose="02040503050406030204" pitchFamily="18" charset="0"/>
                              <a:ea typeface="Cambria Math" panose="02040503050406030204" pitchFamily="18" charset="0"/>
                              <a:cs typeface="Calibri" charset="0"/>
                            </a:rPr>
                            <m:t>𝑅𝑒𝑝</m:t>
                          </m:r>
                        </m:e>
                        <m:sub>
                          <m:r>
                            <a:rPr lang="fr-CH" sz="2000" i="1">
                              <a:latin typeface="Cambria Math" panose="02040503050406030204" pitchFamily="18" charset="0"/>
                              <a:ea typeface="Cambria Math" panose="02040503050406030204" pitchFamily="18" charset="0"/>
                              <a:cs typeface="Calibri" charset="0"/>
                            </a:rPr>
                            <m:t>𝑐</m:t>
                          </m:r>
                        </m:sub>
                      </m:sSub>
                      <m:r>
                        <a:rPr lang="fr-CH" sz="2000" b="0" i="1">
                          <a:latin typeface="Cambria Math" panose="02040503050406030204" pitchFamily="18" charset="0"/>
                          <a:ea typeface="Cambria Math" panose="02040503050406030204" pitchFamily="18" charset="0"/>
                          <a:cs typeface="Calibri" charset="0"/>
                        </a:rPr>
                        <m:t>→</m:t>
                      </m:r>
                      <m:sSub>
                        <m:sSubPr>
                          <m:ctrlPr>
                            <a:rPr lang="fr-CH" sz="2000" b="0" i="1">
                              <a:latin typeface="Cambria Math" panose="02040503050406030204" pitchFamily="18" charset="0"/>
                              <a:ea typeface="Cambria Math" panose="02040503050406030204" pitchFamily="18" charset="0"/>
                              <a:cs typeface="Calibri" charset="0"/>
                            </a:rPr>
                          </m:ctrlPr>
                        </m:sSubPr>
                        <m:e>
                          <m:r>
                            <a:rPr lang="fr-CH" sz="2000" b="0" i="1">
                              <a:latin typeface="Cambria Math" panose="02040503050406030204" pitchFamily="18" charset="0"/>
                              <a:ea typeface="Cambria Math" panose="02040503050406030204" pitchFamily="18" charset="0"/>
                              <a:cs typeface="Calibri" charset="0"/>
                            </a:rPr>
                            <m:t>𝑅𝑒𝑝</m:t>
                          </m:r>
                        </m:e>
                        <m:sub>
                          <m:r>
                            <a:rPr lang="fr-CH" sz="2000" b="0" i="1">
                              <a:latin typeface="Cambria Math" panose="02040503050406030204" pitchFamily="18" charset="0"/>
                              <a:ea typeface="Cambria Math" panose="02040503050406030204" pitchFamily="18" charset="0"/>
                              <a:cs typeface="Calibri" charset="0"/>
                            </a:rPr>
                            <m:t>𝐷</m:t>
                          </m:r>
                        </m:sub>
                      </m:sSub>
                    </m:oMath>
                  </m:oMathPara>
                </a14:m>
                <a:endParaRPr lang="en-US" sz="2000" dirty="0">
                  <a:latin typeface="Calibri" charset="0"/>
                  <a:cs typeface="Calibri" charset="0"/>
                </a:endParaRPr>
              </a:p>
            </p:txBody>
          </p:sp>
        </mc:Choice>
        <mc:Fallback xmlns="">
          <p:sp>
            <p:nvSpPr>
              <p:cNvPr id="29717" name="Rectangle 21"/>
              <p:cNvSpPr>
                <a:spLocks noRot="1" noChangeAspect="1" noMove="1" noResize="1" noEditPoints="1" noAdjustHandles="1" noChangeArrowheads="1" noChangeShapeType="1" noTextEdit="1"/>
              </p:cNvSpPr>
              <p:nvPr/>
            </p:nvSpPr>
            <p:spPr bwMode="auto">
              <a:xfrm>
                <a:off x="1871024" y="1813645"/>
                <a:ext cx="2494639" cy="400744"/>
              </a:xfrm>
              <a:prstGeom prst="rect">
                <a:avLst/>
              </a:prstGeom>
              <a:blipFill>
                <a:blip r:embed="rId10"/>
                <a:stretch>
                  <a:fillRect b="-12500"/>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29718" name="Rectangle 22"/>
              <p:cNvSpPr>
                <a:spLocks noChangeArrowheads="1"/>
              </p:cNvSpPr>
              <p:nvPr/>
            </p:nvSpPr>
            <p:spPr bwMode="auto">
              <a:xfrm>
                <a:off x="1788918" y="5659624"/>
                <a:ext cx="2537215" cy="422416"/>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cs typeface="Calibri" charset="0"/>
                            </a:rPr>
                          </m:ctrlPr>
                        </m:sSubPr>
                        <m:e>
                          <m:r>
                            <a:rPr lang="fr-CH" sz="2000" i="1">
                              <a:latin typeface="Cambria Math" panose="02040503050406030204" pitchFamily="18" charset="0"/>
                              <a:cs typeface="Calibri" charset="0"/>
                            </a:rPr>
                            <m:t>𝐹</m:t>
                          </m:r>
                        </m:e>
                        <m:sub>
                          <m:r>
                            <a:rPr lang="fr-CH" sz="2000" b="0" i="1">
                              <a:latin typeface="Cambria Math" panose="02040503050406030204" pitchFamily="18" charset="0"/>
                              <a:cs typeface="Calibri" charset="0"/>
                            </a:rPr>
                            <m:t>𝑄</m:t>
                          </m:r>
                        </m:sub>
                      </m:sSub>
                      <m:r>
                        <a:rPr lang="fr-CH" sz="2000" i="1">
                          <a:latin typeface="Cambria Math" panose="02040503050406030204" pitchFamily="18" charset="0"/>
                          <a:cs typeface="Calibri" charset="0"/>
                        </a:rPr>
                        <m:t>:</m:t>
                      </m:r>
                      <m:r>
                        <a:rPr lang="fr-CH" sz="2000" b="0" i="1">
                          <a:latin typeface="Cambria Math" panose="02040503050406030204" pitchFamily="18" charset="0"/>
                          <a:cs typeface="Calibri" charset="0"/>
                        </a:rPr>
                        <m:t>𝑄</m:t>
                      </m:r>
                      <m:r>
                        <a:rPr lang="fr-CH" sz="2000" i="1">
                          <a:latin typeface="Cambria Math" panose="02040503050406030204" pitchFamily="18" charset="0"/>
                          <a:ea typeface="Cambria Math" panose="02040503050406030204" pitchFamily="18" charset="0"/>
                          <a:cs typeface="Calibri" charset="0"/>
                        </a:rPr>
                        <m:t>×</m:t>
                      </m:r>
                      <m:sSub>
                        <m:sSubPr>
                          <m:ctrlPr>
                            <a:rPr lang="fr-CH" sz="2000" i="1">
                              <a:latin typeface="Cambria Math" panose="02040503050406030204" pitchFamily="18" charset="0"/>
                              <a:ea typeface="Cambria Math" panose="02040503050406030204" pitchFamily="18" charset="0"/>
                              <a:cs typeface="Calibri" charset="0"/>
                            </a:rPr>
                          </m:ctrlPr>
                        </m:sSubPr>
                        <m:e>
                          <m:r>
                            <a:rPr lang="fr-CH" sz="2000" i="1">
                              <a:latin typeface="Cambria Math" panose="02040503050406030204" pitchFamily="18" charset="0"/>
                              <a:ea typeface="Cambria Math" panose="02040503050406030204" pitchFamily="18" charset="0"/>
                              <a:cs typeface="Calibri" charset="0"/>
                            </a:rPr>
                            <m:t>𝑅𝑒𝑝</m:t>
                          </m:r>
                        </m:e>
                        <m:sub>
                          <m:r>
                            <a:rPr lang="fr-CH" sz="2000" i="1">
                              <a:latin typeface="Cambria Math" panose="02040503050406030204" pitchFamily="18" charset="0"/>
                              <a:ea typeface="Cambria Math" panose="02040503050406030204" pitchFamily="18" charset="0"/>
                              <a:cs typeface="Calibri" charset="0"/>
                            </a:rPr>
                            <m:t>𝑐</m:t>
                          </m:r>
                        </m:sub>
                      </m:sSub>
                      <m:r>
                        <a:rPr lang="fr-CH" sz="2000" b="0" i="1" smtClean="0">
                          <a:latin typeface="Cambria Math" panose="02040503050406030204" pitchFamily="18" charset="0"/>
                          <a:ea typeface="Cambria Math" panose="02040503050406030204" pitchFamily="18" charset="0"/>
                          <a:cs typeface="Calibri" charset="0"/>
                        </a:rPr>
                        <m:t>→</m:t>
                      </m:r>
                      <m:sSub>
                        <m:sSubPr>
                          <m:ctrlPr>
                            <a:rPr lang="fr-CH" sz="2000" i="1">
                              <a:latin typeface="Cambria Math" panose="02040503050406030204" pitchFamily="18" charset="0"/>
                              <a:ea typeface="Cambria Math" panose="02040503050406030204" pitchFamily="18" charset="0"/>
                              <a:cs typeface="Calibri" charset="0"/>
                            </a:rPr>
                          </m:ctrlPr>
                        </m:sSubPr>
                        <m:e>
                          <m:r>
                            <a:rPr lang="fr-CH" sz="2000" i="1">
                              <a:latin typeface="Cambria Math" panose="02040503050406030204" pitchFamily="18" charset="0"/>
                              <a:ea typeface="Cambria Math" panose="02040503050406030204" pitchFamily="18" charset="0"/>
                              <a:cs typeface="Calibri" charset="0"/>
                            </a:rPr>
                            <m:t>𝑅𝑒𝑝</m:t>
                          </m:r>
                        </m:e>
                        <m:sub>
                          <m:r>
                            <a:rPr lang="fr-CH" sz="2000" b="0" i="1">
                              <a:latin typeface="Cambria Math" panose="02040503050406030204" pitchFamily="18" charset="0"/>
                              <a:ea typeface="Cambria Math" panose="02040503050406030204" pitchFamily="18" charset="0"/>
                              <a:cs typeface="Calibri" charset="0"/>
                            </a:rPr>
                            <m:t>𝑄</m:t>
                          </m:r>
                        </m:sub>
                      </m:sSub>
                      <m:r>
                        <a:rPr lang="fr-CH" sz="2000" i="1">
                          <a:latin typeface="Cambria Math" panose="02040503050406030204" pitchFamily="18" charset="0"/>
                          <a:ea typeface="Cambria Math" panose="02040503050406030204" pitchFamily="18" charset="0"/>
                          <a:cs typeface="Calibri" charset="0"/>
                        </a:rPr>
                        <m:t> </m:t>
                      </m:r>
                    </m:oMath>
                  </m:oMathPara>
                </a14:m>
                <a:endParaRPr lang="en-US" sz="2000" dirty="0">
                  <a:latin typeface="Calibri" charset="0"/>
                  <a:cs typeface="Calibri" charset="0"/>
                </a:endParaRPr>
              </a:p>
            </p:txBody>
          </p:sp>
        </mc:Choice>
        <mc:Fallback xmlns="">
          <p:sp>
            <p:nvSpPr>
              <p:cNvPr id="29718" name="Rectangle 22"/>
              <p:cNvSpPr>
                <a:spLocks noRot="1" noChangeAspect="1" noMove="1" noResize="1" noEditPoints="1" noAdjustHandles="1" noChangeArrowheads="1" noChangeShapeType="1" noTextEdit="1"/>
              </p:cNvSpPr>
              <p:nvPr/>
            </p:nvSpPr>
            <p:spPr bwMode="auto">
              <a:xfrm>
                <a:off x="1788918" y="5659624"/>
                <a:ext cx="2537215" cy="422416"/>
              </a:xfrm>
              <a:prstGeom prst="rect">
                <a:avLst/>
              </a:prstGeom>
              <a:blipFill>
                <a:blip r:embed="rId11"/>
                <a:stretch>
                  <a:fillRect b="-8571"/>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CH">
                    <a:noFill/>
                  </a:rPr>
                  <a:t> </a:t>
                </a:r>
              </a:p>
            </p:txBody>
          </p:sp>
        </mc:Fallback>
      </mc:AlternateContent>
      <p:sp>
        <p:nvSpPr>
          <p:cNvPr id="29720" name="AutoShape 24"/>
          <p:cNvSpPr>
            <a:spLocks noChangeArrowheads="1"/>
          </p:cNvSpPr>
          <p:nvPr/>
        </p:nvSpPr>
        <p:spPr bwMode="auto">
          <a:xfrm>
            <a:off x="8072438" y="2997200"/>
            <a:ext cx="1482725" cy="2016125"/>
          </a:xfrm>
          <a:prstGeom prst="cube">
            <a:avLst>
              <a:gd name="adj" fmla="val 7718"/>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mc:AlternateContent xmlns:mc="http://schemas.openxmlformats.org/markup-compatibility/2006" xmlns:a14="http://schemas.microsoft.com/office/drawing/2010/main">
        <mc:Choice Requires="a14">
          <p:sp>
            <p:nvSpPr>
              <p:cNvPr id="29721" name="Rectangle 25"/>
              <p:cNvSpPr>
                <a:spLocks noChangeArrowheads="1"/>
              </p:cNvSpPr>
              <p:nvPr/>
            </p:nvSpPr>
            <p:spPr bwMode="auto">
              <a:xfrm>
                <a:off x="7094601" y="3272138"/>
                <a:ext cx="2664557" cy="391382"/>
              </a:xfrm>
              <a:prstGeom prst="rect">
                <a:avLst/>
              </a:prstGeom>
              <a:solidFill>
                <a:schemeClr val="bg1"/>
              </a:solid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 xmlns:m="http://schemas.openxmlformats.org/officeDocument/2006/math">
                    <m:r>
                      <m:rPr>
                        <m:sty m:val="p"/>
                      </m:rPr>
                      <a:rPr lang="fr-CH" b="0" i="0" smtClean="0">
                        <a:latin typeface="Cambria Math" panose="02040503050406030204" pitchFamily="18" charset="0"/>
                        <a:cs typeface="Calibri" charset="0"/>
                      </a:rPr>
                      <m:t>r</m:t>
                    </m:r>
                    <m:r>
                      <a:rPr lang="fr-CH" b="0" i="1">
                        <a:latin typeface="Cambria Math" panose="02040503050406030204" pitchFamily="18" charset="0"/>
                        <a:cs typeface="Calibri" charset="0"/>
                      </a:rPr>
                      <m:t>={(</m:t>
                    </m:r>
                    <m:r>
                      <a:rPr lang="fr-CH" b="0" i="1">
                        <a:latin typeface="Cambria Math" panose="02040503050406030204" pitchFamily="18" charset="0"/>
                        <a:cs typeface="Calibri" charset="0"/>
                      </a:rPr>
                      <m:t>𝑑</m:t>
                    </m:r>
                    <m:r>
                      <a:rPr lang="fr-CH" b="0" i="1">
                        <a:latin typeface="Cambria Math" panose="02040503050406030204" pitchFamily="18" charset="0"/>
                        <a:cs typeface="Calibri" charset="0"/>
                      </a:rPr>
                      <m:t>,</m:t>
                    </m:r>
                    <m:r>
                      <a:rPr lang="fr-CH" b="0" i="1">
                        <a:latin typeface="Cambria Math" panose="02040503050406030204" pitchFamily="18" charset="0"/>
                        <a:cs typeface="Calibri" charset="0"/>
                      </a:rPr>
                      <m:t>𝑠𝑖𝑚</m:t>
                    </m:r>
                    <m:r>
                      <a:rPr lang="fr-CH" b="0" i="1">
                        <a:latin typeface="Cambria Math" panose="02040503050406030204" pitchFamily="18" charset="0"/>
                        <a:cs typeface="Calibri" charset="0"/>
                      </a:rPr>
                      <m:t>(</m:t>
                    </m:r>
                    <m:sSub>
                      <m:sSubPr>
                        <m:ctrlPr>
                          <a:rPr lang="fr-CH" i="1">
                            <a:latin typeface="Cambria Math" panose="02040503050406030204" pitchFamily="18" charset="0"/>
                            <a:cs typeface="Calibri" charset="0"/>
                          </a:rPr>
                        </m:ctrlPr>
                      </m:sSubPr>
                      <m:e>
                        <m:r>
                          <a:rPr lang="fr-CH" i="1">
                            <a:latin typeface="Cambria Math" panose="02040503050406030204" pitchFamily="18" charset="0"/>
                            <a:cs typeface="Calibri" charset="0"/>
                          </a:rPr>
                          <m:t>𝑟𝑒𝑝</m:t>
                        </m:r>
                      </m:e>
                      <m:sub>
                        <m:r>
                          <a:rPr lang="fr-CH" i="1">
                            <a:latin typeface="Cambria Math" panose="02040503050406030204" pitchFamily="18" charset="0"/>
                            <a:cs typeface="Calibri" charset="0"/>
                          </a:rPr>
                          <m:t>𝑑</m:t>
                        </m:r>
                      </m:sub>
                    </m:sSub>
                  </m:oMath>
                </a14:m>
                <a:r>
                  <a:rPr lang="en-US" dirty="0">
                    <a:latin typeface="Calibri" charset="0"/>
                    <a:cs typeface="Calibri" charset="0"/>
                  </a:rPr>
                  <a:t>,</a:t>
                </a:r>
                <a:r>
                  <a:rPr lang="en-US" dirty="0">
                    <a:cs typeface="Calibri" charset="0"/>
                  </a:rPr>
                  <a:t> </a:t>
                </a:r>
                <a14:m>
                  <m:oMath xmlns:m="http://schemas.openxmlformats.org/officeDocument/2006/math">
                    <m:sSub>
                      <m:sSubPr>
                        <m:ctrlPr>
                          <a:rPr lang="en-US" i="1">
                            <a:latin typeface="Cambria Math" panose="02040503050406030204" pitchFamily="18" charset="0"/>
                            <a:cs typeface="Calibri" charset="0"/>
                          </a:rPr>
                        </m:ctrlPr>
                      </m:sSubPr>
                      <m:e>
                        <m:r>
                          <a:rPr lang="fr-CH" i="1">
                            <a:latin typeface="Cambria Math" panose="02040503050406030204" pitchFamily="18" charset="0"/>
                            <a:cs typeface="Calibri" charset="0"/>
                          </a:rPr>
                          <m:t>𝑟𝑒𝑝</m:t>
                        </m:r>
                      </m:e>
                      <m:sub>
                        <m:r>
                          <a:rPr lang="fr-CH" i="1">
                            <a:latin typeface="Cambria Math" panose="02040503050406030204" pitchFamily="18" charset="0"/>
                            <a:cs typeface="Calibri" charset="0"/>
                          </a:rPr>
                          <m:t>𝑞</m:t>
                        </m:r>
                      </m:sub>
                    </m:sSub>
                  </m:oMath>
                </a14:m>
                <a:r>
                  <a:rPr lang="en-US" dirty="0">
                    <a:latin typeface="Calibri" charset="0"/>
                    <a:cs typeface="Calibri" charset="0"/>
                  </a:rPr>
                  <a:t>)}</a:t>
                </a:r>
              </a:p>
            </p:txBody>
          </p:sp>
        </mc:Choice>
        <mc:Fallback xmlns="">
          <p:sp>
            <p:nvSpPr>
              <p:cNvPr id="29721" name="Rectangle 25"/>
              <p:cNvSpPr>
                <a:spLocks noRot="1" noChangeAspect="1" noMove="1" noResize="1" noEditPoints="1" noAdjustHandles="1" noChangeArrowheads="1" noChangeShapeType="1" noTextEdit="1"/>
              </p:cNvSpPr>
              <p:nvPr/>
            </p:nvSpPr>
            <p:spPr bwMode="auto">
              <a:xfrm>
                <a:off x="7094601" y="3272138"/>
                <a:ext cx="2664557" cy="391382"/>
              </a:xfrm>
              <a:prstGeom prst="rect">
                <a:avLst/>
              </a:prstGeom>
              <a:blipFill>
                <a:blip r:embed="rId12"/>
                <a:stretch>
                  <a:fillRect t="-6250" r="-1422" b="-18750"/>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CH">
                    <a:noFill/>
                  </a:rPr>
                  <a:t> </a:t>
                </a:r>
              </a:p>
            </p:txBody>
          </p:sp>
        </mc:Fallback>
      </mc:AlternateContent>
      <p:sp>
        <p:nvSpPr>
          <p:cNvPr id="29722" name="AutoShape 26"/>
          <p:cNvSpPr>
            <a:spLocks noChangeArrowheads="1"/>
          </p:cNvSpPr>
          <p:nvPr/>
        </p:nvSpPr>
        <p:spPr bwMode="auto">
          <a:xfrm>
            <a:off x="4171950" y="3536950"/>
            <a:ext cx="1951038" cy="831850"/>
          </a:xfrm>
          <a:prstGeom prst="upDownArrow">
            <a:avLst>
              <a:gd name="adj1" fmla="val 85185"/>
              <a:gd name="adj2" fmla="val 32755"/>
            </a:avLst>
          </a:prstGeom>
          <a:solidFill>
            <a:srgbClr val="CC66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2066" tIns="46034" rIns="92066" bIns="46034">
            <a:spAutoFit/>
          </a:bodyPr>
          <a:lstStyle/>
          <a:p>
            <a:pPr algn="ctr" eaLnBrk="0" hangingPunct="0"/>
            <a:endParaRPr lang="fr-FR">
              <a:latin typeface="Calibri" charset="0"/>
              <a:cs typeface="Calibri" charset="0"/>
            </a:endParaRPr>
          </a:p>
        </p:txBody>
      </p:sp>
      <mc:AlternateContent xmlns:mc="http://schemas.openxmlformats.org/markup-compatibility/2006" xmlns:a14="http://schemas.microsoft.com/office/drawing/2010/main">
        <mc:Choice Requires="a14">
          <p:sp>
            <p:nvSpPr>
              <p:cNvPr id="29723" name="Rectangle 27"/>
              <p:cNvSpPr>
                <a:spLocks noChangeArrowheads="1"/>
              </p:cNvSpPr>
              <p:nvPr/>
            </p:nvSpPr>
            <p:spPr bwMode="auto">
              <a:xfrm>
                <a:off x="4087049" y="3752939"/>
                <a:ext cx="2382685" cy="388879"/>
              </a:xfrm>
              <a:prstGeom prst="rect">
                <a:avLst/>
              </a:prstGeom>
              <a:solidFill>
                <a:schemeClr val="bg1"/>
              </a:solidFill>
              <a:ln>
                <a:noFill/>
              </a:ln>
              <a:extLst>
                <a:ext uri="{909E8E84-426E-40dd-AFC4-6F175D3DCCD1}">
                  <a14:hiddenFill xmlns="">
                    <a:solidFill>
                      <a:srgbClr val="FFFFFF"/>
                    </a:solidFill>
                  </a14:hiddenFill>
                </a:ext>
                <a:ext uri="{91240B29-F687-4f45-9708-019B960494DF}">
                  <a14:hiddenLine xmlns="" w="12700">
                    <a:solidFill>
                      <a:srgbClr val="000000"/>
                    </a:solidFill>
                    <a:miter lim="800000"/>
                    <a:headEnd/>
                    <a:tailEnd/>
                  </a14:hiddenLine>
                </a:ext>
              </a:extLst>
            </p:spPr>
            <p:txBody>
              <a:bodyPr wrap="none" lIns="91431" tIns="45715" rIns="91431" bIns="45715">
                <a:spAutoFit/>
              </a:bodyPr>
              <a:lstStyle/>
              <a:p>
                <a:pPr algn="ctr"/>
                <a14:m>
                  <m:oMathPara xmlns:m="http://schemas.openxmlformats.org/officeDocument/2006/math">
                    <m:oMathParaPr>
                      <m:jc m:val="centerGroup"/>
                    </m:oMathParaPr>
                    <m:oMath xmlns:m="http://schemas.openxmlformats.org/officeDocument/2006/math">
                      <m:r>
                        <a:rPr lang="fr-CH" b="0" i="1">
                          <a:latin typeface="Cambria Math" panose="02040503050406030204" pitchFamily="18" charset="0"/>
                          <a:cs typeface="Calibri" charset="0"/>
                        </a:rPr>
                        <m:t>𝑠𝑖𝑚</m:t>
                      </m:r>
                      <m:r>
                        <a:rPr lang="fr-CH" i="1">
                          <a:latin typeface="Cambria Math" panose="02040503050406030204" pitchFamily="18" charset="0"/>
                          <a:cs typeface="Calibri" charset="0"/>
                        </a:rPr>
                        <m:t>:</m:t>
                      </m:r>
                      <m:sSub>
                        <m:sSubPr>
                          <m:ctrlPr>
                            <a:rPr lang="fr-CH" i="1">
                              <a:latin typeface="Cambria Math" panose="02040503050406030204" pitchFamily="18" charset="0"/>
                              <a:ea typeface="Cambria Math" panose="02040503050406030204" pitchFamily="18" charset="0"/>
                              <a:cs typeface="Calibri" charset="0"/>
                            </a:rPr>
                          </m:ctrlPr>
                        </m:sSubPr>
                        <m:e>
                          <m:sSub>
                            <m:sSubPr>
                              <m:ctrlPr>
                                <a:rPr lang="fr-CH" i="1">
                                  <a:latin typeface="Cambria Math" panose="02040503050406030204" pitchFamily="18" charset="0"/>
                                  <a:ea typeface="Cambria Math" panose="02040503050406030204" pitchFamily="18" charset="0"/>
                                  <a:cs typeface="Calibri" charset="0"/>
                                </a:rPr>
                              </m:ctrlPr>
                            </m:sSubPr>
                            <m:e>
                              <m:r>
                                <a:rPr lang="fr-CH" i="1">
                                  <a:latin typeface="Cambria Math" panose="02040503050406030204" pitchFamily="18" charset="0"/>
                                  <a:ea typeface="Cambria Math" panose="02040503050406030204" pitchFamily="18" charset="0"/>
                                  <a:cs typeface="Calibri" charset="0"/>
                                </a:rPr>
                                <m:t>𝑅𝑒𝑝</m:t>
                              </m:r>
                            </m:e>
                            <m:sub>
                              <m:r>
                                <a:rPr lang="fr-CH" i="1">
                                  <a:latin typeface="Cambria Math" panose="02040503050406030204" pitchFamily="18" charset="0"/>
                                  <a:ea typeface="Cambria Math" panose="02040503050406030204" pitchFamily="18" charset="0"/>
                                  <a:cs typeface="Calibri" charset="0"/>
                                </a:rPr>
                                <m:t>𝐷</m:t>
                              </m:r>
                            </m:sub>
                          </m:sSub>
                          <m:r>
                            <a:rPr lang="fr-CH" i="1">
                              <a:latin typeface="Cambria Math" panose="02040503050406030204" pitchFamily="18" charset="0"/>
                              <a:ea typeface="Cambria Math" panose="02040503050406030204" pitchFamily="18" charset="0"/>
                              <a:cs typeface="Calibri" charset="0"/>
                            </a:rPr>
                            <m:t>×</m:t>
                          </m:r>
                          <m:r>
                            <a:rPr lang="fr-CH" i="1">
                              <a:latin typeface="Cambria Math" panose="02040503050406030204" pitchFamily="18" charset="0"/>
                              <a:ea typeface="Cambria Math" panose="02040503050406030204" pitchFamily="18" charset="0"/>
                              <a:cs typeface="Calibri" charset="0"/>
                            </a:rPr>
                            <m:t>𝑅𝑒𝑝</m:t>
                          </m:r>
                        </m:e>
                        <m:sub>
                          <m:r>
                            <a:rPr lang="fr-CH" i="1">
                              <a:latin typeface="Cambria Math" panose="02040503050406030204" pitchFamily="18" charset="0"/>
                              <a:ea typeface="Cambria Math" panose="02040503050406030204" pitchFamily="18" charset="0"/>
                              <a:cs typeface="Calibri" charset="0"/>
                            </a:rPr>
                            <m:t>𝑄</m:t>
                          </m:r>
                        </m:sub>
                      </m:sSub>
                      <m:r>
                        <a:rPr lang="fr-CH" i="1">
                          <a:latin typeface="Cambria Math" panose="02040503050406030204" pitchFamily="18" charset="0"/>
                          <a:ea typeface="Cambria Math" panose="02040503050406030204" pitchFamily="18" charset="0"/>
                          <a:cs typeface="Calibri" charset="0"/>
                        </a:rPr>
                        <m:t>→</m:t>
                      </m:r>
                      <m:r>
                        <a:rPr lang="fr-CH" b="0" i="1">
                          <a:latin typeface="Cambria Math" panose="02040503050406030204" pitchFamily="18" charset="0"/>
                          <a:ea typeface="Cambria Math" panose="02040503050406030204" pitchFamily="18" charset="0"/>
                          <a:cs typeface="Calibri" charset="0"/>
                        </a:rPr>
                        <m:t>𝑉</m:t>
                      </m:r>
                    </m:oMath>
                  </m:oMathPara>
                </a14:m>
                <a:endParaRPr lang="en-US">
                  <a:latin typeface="Calibri" charset="0"/>
                  <a:cs typeface="Calibri" charset="0"/>
                </a:endParaRPr>
              </a:p>
            </p:txBody>
          </p:sp>
        </mc:Choice>
        <mc:Fallback xmlns="">
          <p:sp>
            <p:nvSpPr>
              <p:cNvPr id="29723" name="Rectangle 27"/>
              <p:cNvSpPr>
                <a:spLocks noRot="1" noChangeAspect="1" noMove="1" noResize="1" noEditPoints="1" noAdjustHandles="1" noChangeArrowheads="1" noChangeShapeType="1" noTextEdit="1"/>
              </p:cNvSpPr>
              <p:nvPr/>
            </p:nvSpPr>
            <p:spPr bwMode="auto">
              <a:xfrm>
                <a:off x="4087049" y="3752939"/>
                <a:ext cx="2382685" cy="388879"/>
              </a:xfrm>
              <a:prstGeom prst="rect">
                <a:avLst/>
              </a:prstGeom>
              <a:blipFill>
                <a:blip r:embed="rId13"/>
                <a:stretch>
                  <a:fillRect b="-6452"/>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lstStyle/>
              <a:p>
                <a:r>
                  <a:rPr lang="en-US">
                    <a:noFill/>
                  </a:rPr>
                  <a:t> </a:t>
                </a:r>
              </a:p>
            </p:txBody>
          </p:sp>
        </mc:Fallback>
      </mc:AlternateContent>
      <p:sp>
        <p:nvSpPr>
          <p:cNvPr id="29726" name="AutoShape 30"/>
          <p:cNvSpPr>
            <a:spLocks noChangeArrowheads="1"/>
          </p:cNvSpPr>
          <p:nvPr/>
        </p:nvSpPr>
        <p:spPr bwMode="auto">
          <a:xfrm>
            <a:off x="117475" y="1125538"/>
            <a:ext cx="9634538" cy="5399087"/>
          </a:xfrm>
          <a:prstGeom prst="roundRect">
            <a:avLst>
              <a:gd name="adj" fmla="val 8380"/>
            </a:avLst>
          </a:prstGeom>
          <a:noFill/>
          <a:ln w="12700">
            <a:solidFill>
              <a:schemeClr val="tx1"/>
            </a:solidFill>
            <a:prstDash val="dash"/>
            <a:round/>
            <a:headEnd/>
            <a:tailEnd/>
          </a:ln>
          <a:extLst>
            <a:ext uri="{909E8E84-426E-40dd-AFC4-6F175D3DCCD1}">
              <a14:hiddenFill xmlns:a14="http://schemas.microsoft.com/office/drawing/2010/main" xmlns="">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mc:AlternateContent xmlns:mc="http://schemas.openxmlformats.org/markup-compatibility/2006" xmlns:a14="http://schemas.microsoft.com/office/drawing/2010/main">
        <mc:Choice Requires="a14">
          <p:sp>
            <p:nvSpPr>
              <p:cNvPr id="35" name="Rectangle 16">
                <a:extLst>
                  <a:ext uri="{FF2B5EF4-FFF2-40B4-BE49-F238E27FC236}">
                    <a16:creationId xmlns:a16="http://schemas.microsoft.com/office/drawing/2014/main" id="{33053E22-B9D8-FA4F-B1A2-517DD01A88F6}"/>
                  </a:ext>
                </a:extLst>
              </p:cNvPr>
              <p:cNvSpPr>
                <a:spLocks noChangeArrowheads="1"/>
              </p:cNvSpPr>
              <p:nvPr/>
            </p:nvSpPr>
            <p:spPr bwMode="auto">
              <a:xfrm>
                <a:off x="4071892" y="4771261"/>
                <a:ext cx="2230529" cy="391382"/>
              </a:xfrm>
              <a:prstGeom prst="rect">
                <a:avLst/>
              </a:prstGeom>
              <a:solidFill>
                <a:schemeClr val="bg1"/>
              </a:solid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Calibri" charset="0"/>
                            </a:rPr>
                          </m:ctrlPr>
                        </m:sSubPr>
                        <m:e>
                          <m:sSub>
                            <m:sSubPr>
                              <m:ctrlPr>
                                <a:rPr lang="en-US" i="1">
                                  <a:latin typeface="Cambria Math" panose="02040503050406030204" pitchFamily="18" charset="0"/>
                                  <a:cs typeface="Calibri" charset="0"/>
                                </a:rPr>
                              </m:ctrlPr>
                            </m:sSubPr>
                            <m:e>
                              <m:r>
                                <a:rPr lang="fr-CH" b="0" i="1">
                                  <a:latin typeface="Cambria Math" panose="02040503050406030204" pitchFamily="18" charset="0"/>
                                  <a:cs typeface="Calibri" charset="0"/>
                                </a:rPr>
                                <m:t>𝑟𝑒𝑝</m:t>
                              </m:r>
                            </m:e>
                            <m:sub>
                              <m:r>
                                <a:rPr lang="fr-CH" b="0" i="1">
                                  <a:latin typeface="Cambria Math" panose="02040503050406030204" pitchFamily="18" charset="0"/>
                                  <a:cs typeface="Calibri" charset="0"/>
                                </a:rPr>
                                <m:t>𝑞</m:t>
                              </m:r>
                            </m:sub>
                          </m:sSub>
                          <m:r>
                            <a:rPr lang="fr-CH" b="0" i="1">
                              <a:latin typeface="Cambria Math" panose="02040503050406030204" pitchFamily="18" charset="0"/>
                              <a:cs typeface="Calibri" charset="0"/>
                            </a:rPr>
                            <m:t>=</m:t>
                          </m:r>
                          <m:r>
                            <a:rPr lang="fr-CH" i="1">
                              <a:latin typeface="Cambria Math" panose="02040503050406030204" pitchFamily="18" charset="0"/>
                              <a:cs typeface="Calibri" charset="0"/>
                            </a:rPr>
                            <m:t>𝐹</m:t>
                          </m:r>
                        </m:e>
                        <m:sub>
                          <m:r>
                            <a:rPr lang="fr-CH" b="0" i="1">
                              <a:latin typeface="Cambria Math" panose="02040503050406030204" pitchFamily="18" charset="0"/>
                              <a:cs typeface="Calibri" charset="0"/>
                            </a:rPr>
                            <m:t>𝑄</m:t>
                          </m:r>
                        </m:sub>
                      </m:sSub>
                      <m:d>
                        <m:dPr>
                          <m:ctrlPr>
                            <a:rPr lang="fr-CH" i="1">
                              <a:latin typeface="Cambria Math" panose="02040503050406030204" pitchFamily="18" charset="0"/>
                              <a:cs typeface="Calibri" charset="0"/>
                            </a:rPr>
                          </m:ctrlPr>
                        </m:dPr>
                        <m:e>
                          <m:r>
                            <a:rPr lang="fr-CH" b="0" i="1">
                              <a:latin typeface="Cambria Math" panose="02040503050406030204" pitchFamily="18" charset="0"/>
                              <a:cs typeface="Calibri" charset="0"/>
                            </a:rPr>
                            <m:t>𝑞</m:t>
                          </m:r>
                          <m:r>
                            <a:rPr lang="fr-CH" b="0" i="1">
                              <a:latin typeface="Cambria Math" panose="02040503050406030204" pitchFamily="18" charset="0"/>
                              <a:cs typeface="Calibri" charset="0"/>
                            </a:rPr>
                            <m:t>,</m:t>
                          </m:r>
                          <m:sSub>
                            <m:sSubPr>
                              <m:ctrlPr>
                                <a:rPr lang="fr-CH" i="1">
                                  <a:latin typeface="Cambria Math" panose="02040503050406030204" pitchFamily="18" charset="0"/>
                                  <a:cs typeface="Calibri" charset="0"/>
                                </a:rPr>
                              </m:ctrlPr>
                            </m:sSubPr>
                            <m:e>
                              <m:r>
                                <a:rPr lang="fr-CH" i="1">
                                  <a:latin typeface="Cambria Math" panose="02040503050406030204" pitchFamily="18" charset="0"/>
                                  <a:cs typeface="Calibri" charset="0"/>
                                </a:rPr>
                                <m:t>𝐹</m:t>
                              </m:r>
                            </m:e>
                            <m:sub>
                              <m:r>
                                <a:rPr lang="fr-CH" i="1">
                                  <a:latin typeface="Cambria Math" panose="02040503050406030204" pitchFamily="18" charset="0"/>
                                  <a:cs typeface="Calibri" charset="0"/>
                                </a:rPr>
                                <m:t>𝐶</m:t>
                              </m:r>
                            </m:sub>
                          </m:sSub>
                          <m:r>
                            <a:rPr lang="fr-CH" i="1">
                              <a:latin typeface="Cambria Math" panose="02040503050406030204" pitchFamily="18" charset="0"/>
                              <a:cs typeface="Calibri" charset="0"/>
                            </a:rPr>
                            <m:t>(</m:t>
                          </m:r>
                          <m:r>
                            <a:rPr lang="fr-CH" i="1">
                              <a:latin typeface="Cambria Math" panose="02040503050406030204" pitchFamily="18" charset="0"/>
                              <a:cs typeface="Calibri" charset="0"/>
                            </a:rPr>
                            <m:t>𝐶</m:t>
                          </m:r>
                          <m:r>
                            <a:rPr lang="fr-CH" i="1">
                              <a:latin typeface="Cambria Math" panose="02040503050406030204" pitchFamily="18" charset="0"/>
                              <a:cs typeface="Calibri" charset="0"/>
                            </a:rPr>
                            <m:t>)</m:t>
                          </m:r>
                        </m:e>
                      </m:d>
                    </m:oMath>
                  </m:oMathPara>
                </a14:m>
                <a:endParaRPr lang="en-US">
                  <a:latin typeface="Calibri" charset="0"/>
                  <a:cs typeface="Calibri" charset="0"/>
                </a:endParaRPr>
              </a:p>
            </p:txBody>
          </p:sp>
        </mc:Choice>
        <mc:Fallback xmlns="">
          <p:sp>
            <p:nvSpPr>
              <p:cNvPr id="35" name="Rectangle 16">
                <a:extLst>
                  <a:ext uri="{FF2B5EF4-FFF2-40B4-BE49-F238E27FC236}">
                    <a16:creationId xmlns:a16="http://schemas.microsoft.com/office/drawing/2014/main" id="{33053E22-B9D8-FA4F-B1A2-517DD01A88F6}"/>
                  </a:ext>
                </a:extLst>
              </p:cNvPr>
              <p:cNvSpPr>
                <a:spLocks noRot="1" noChangeAspect="1" noMove="1" noResize="1" noEditPoints="1" noAdjustHandles="1" noChangeArrowheads="1" noChangeShapeType="1" noTextEdit="1"/>
              </p:cNvSpPr>
              <p:nvPr/>
            </p:nvSpPr>
            <p:spPr bwMode="auto">
              <a:xfrm>
                <a:off x="4071892" y="4771261"/>
                <a:ext cx="2230529" cy="391382"/>
              </a:xfrm>
              <a:prstGeom prst="rect">
                <a:avLst/>
              </a:prstGeom>
              <a:blipFill>
                <a:blip r:embed="rId14"/>
                <a:stretch>
                  <a:fillRect b="-3125"/>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p:sp>
        <p:nvSpPr>
          <p:cNvPr id="2" name="TextBox 1">
            <a:extLst>
              <a:ext uri="{FF2B5EF4-FFF2-40B4-BE49-F238E27FC236}">
                <a16:creationId xmlns:a16="http://schemas.microsoft.com/office/drawing/2014/main" id="{962C490C-3613-1B49-862B-C5CB6EC2A6B8}"/>
              </a:ext>
            </a:extLst>
          </p:cNvPr>
          <p:cNvSpPr txBox="1"/>
          <p:nvPr/>
        </p:nvSpPr>
        <p:spPr>
          <a:xfrm>
            <a:off x="5689601" y="5552727"/>
            <a:ext cx="4017510" cy="646331"/>
          </a:xfrm>
          <a:prstGeom prst="rect">
            <a:avLst/>
          </a:prstGeom>
          <a:solidFill>
            <a:schemeClr val="bg1"/>
          </a:solidFill>
        </p:spPr>
        <p:txBody>
          <a:bodyPr wrap="none" rtlCol="0">
            <a:spAutoFit/>
          </a:bodyPr>
          <a:lstStyle/>
          <a:p>
            <a:r>
              <a:rPr lang="en-US">
                <a:latin typeface="Calibri" charset="0"/>
                <a:cs typeface="Calibri" charset="0"/>
              </a:rPr>
              <a:t>The similarity function can be computed </a:t>
            </a:r>
          </a:p>
          <a:p>
            <a:r>
              <a:rPr lang="en-US">
                <a:latin typeface="Calibri" charset="0"/>
                <a:cs typeface="Calibri" charset="0"/>
              </a:rPr>
              <a:t>for each document individually</a:t>
            </a:r>
            <a:r>
              <a:rPr lang="en-US"/>
              <a:t>!</a:t>
            </a:r>
          </a:p>
        </p:txBody>
      </p:sp>
      <p:cxnSp>
        <p:nvCxnSpPr>
          <p:cNvPr id="4" name="Straight Arrow Connector 3">
            <a:extLst>
              <a:ext uri="{FF2B5EF4-FFF2-40B4-BE49-F238E27FC236}">
                <a16:creationId xmlns:a16="http://schemas.microsoft.com/office/drawing/2014/main" id="{2DDC49C3-6A19-7E45-BD06-CE02E8016344}"/>
              </a:ext>
            </a:extLst>
          </p:cNvPr>
          <p:cNvCxnSpPr>
            <a:cxnSpLocks/>
          </p:cNvCxnSpPr>
          <p:nvPr/>
        </p:nvCxnSpPr>
        <p:spPr bwMode="auto">
          <a:xfrm flipH="1" flipV="1">
            <a:off x="6202363" y="4141818"/>
            <a:ext cx="1593429" cy="130340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2" name="Straight Arrow Connector 41">
            <a:extLst>
              <a:ext uri="{FF2B5EF4-FFF2-40B4-BE49-F238E27FC236}">
                <a16:creationId xmlns:a16="http://schemas.microsoft.com/office/drawing/2014/main" id="{E10A26AC-7393-2642-94A3-DF2519CB197A}"/>
              </a:ext>
            </a:extLst>
          </p:cNvPr>
          <p:cNvCxnSpPr>
            <a:cxnSpLocks/>
          </p:cNvCxnSpPr>
          <p:nvPr/>
        </p:nvCxnSpPr>
        <p:spPr bwMode="auto">
          <a:xfrm flipH="1">
            <a:off x="6147011" y="2434221"/>
            <a:ext cx="717902" cy="60517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B10F2E2-6409-F346-96A5-0B0D3C5DA23B}"/>
                  </a:ext>
                </a:extLst>
              </p:cNvPr>
              <p:cNvSpPr txBox="1"/>
              <p:nvPr/>
            </p:nvSpPr>
            <p:spPr>
              <a:xfrm>
                <a:off x="5661956" y="1406369"/>
                <a:ext cx="3499420" cy="946991"/>
              </a:xfrm>
              <a:prstGeom prst="rect">
                <a:avLst/>
              </a:prstGeom>
              <a:solidFill>
                <a:schemeClr val="bg1"/>
              </a:solidFill>
            </p:spPr>
            <p:txBody>
              <a:bodyPr wrap="none" rtlCol="0">
                <a:spAutoFit/>
              </a:bodyPr>
              <a:lstStyle/>
              <a:p>
                <a:r>
                  <a:rPr lang="en-US">
                    <a:latin typeface="Calibri" charset="0"/>
                    <a:cs typeface="Calibri" charset="0"/>
                  </a:rPr>
                  <a:t>The representation depends on the</a:t>
                </a:r>
                <a:br>
                  <a:rPr lang="en-US">
                    <a:latin typeface="Calibri" charset="0"/>
                    <a:cs typeface="Calibri" charset="0"/>
                  </a:rPr>
                </a:br>
                <a:r>
                  <a:rPr lang="en-US">
                    <a:latin typeface="Calibri" charset="0"/>
                    <a:cs typeface="Calibri" charset="0"/>
                  </a:rPr>
                  <a:t>individual document as well as on </a:t>
                </a:r>
                <a:br>
                  <a:rPr lang="en-US">
                    <a:latin typeface="Calibri" charset="0"/>
                    <a:cs typeface="Calibri" charset="0"/>
                  </a:rPr>
                </a:br>
                <a:r>
                  <a:rPr lang="en-US">
                    <a:latin typeface="Calibri" charset="0"/>
                    <a:cs typeface="Calibri" charset="0"/>
                  </a:rPr>
                  <a:t>the features of collection </a:t>
                </a:r>
                <a14:m>
                  <m:oMath xmlns:m="http://schemas.openxmlformats.org/officeDocument/2006/math">
                    <m:r>
                      <a:rPr lang="fr-CH" i="1">
                        <a:latin typeface="Cambria Math" panose="02040503050406030204" pitchFamily="18" charset="0"/>
                        <a:cs typeface="Calibri" charset="0"/>
                      </a:rPr>
                      <m:t>𝐶</m:t>
                    </m:r>
                  </m:oMath>
                </a14:m>
                <a:r>
                  <a:rPr lang="en-US">
                    <a:latin typeface="Calibri" charset="0"/>
                    <a:cs typeface="Calibri" charset="0"/>
                  </a:rPr>
                  <a:t>!</a:t>
                </a:r>
                <a:endParaRPr lang="en-US"/>
              </a:p>
            </p:txBody>
          </p:sp>
        </mc:Choice>
        <mc:Fallback xmlns="">
          <p:sp>
            <p:nvSpPr>
              <p:cNvPr id="45" name="TextBox 44">
                <a:extLst>
                  <a:ext uri="{FF2B5EF4-FFF2-40B4-BE49-F238E27FC236}">
                    <a16:creationId xmlns:a16="http://schemas.microsoft.com/office/drawing/2014/main" id="{FB10F2E2-6409-F346-96A5-0B0D3C5DA23B}"/>
                  </a:ext>
                </a:extLst>
              </p:cNvPr>
              <p:cNvSpPr txBox="1">
                <a:spLocks noRot="1" noChangeAspect="1" noMove="1" noResize="1" noEditPoints="1" noAdjustHandles="1" noChangeArrowheads="1" noChangeShapeType="1" noTextEdit="1"/>
              </p:cNvSpPr>
              <p:nvPr/>
            </p:nvSpPr>
            <p:spPr>
              <a:xfrm>
                <a:off x="5661956" y="1406369"/>
                <a:ext cx="3499420" cy="946991"/>
              </a:xfrm>
              <a:prstGeom prst="rect">
                <a:avLst/>
              </a:prstGeom>
              <a:blipFill>
                <a:blip r:embed="rId15"/>
                <a:stretch>
                  <a:fillRect l="-1449" t="-2667" r="-362"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21">
                <a:extLst>
                  <a:ext uri="{FF2B5EF4-FFF2-40B4-BE49-F238E27FC236}">
                    <a16:creationId xmlns:a16="http://schemas.microsoft.com/office/drawing/2014/main" id="{AB155318-3659-EA40-9F96-53B93ABC03E3}"/>
                  </a:ext>
                </a:extLst>
              </p:cNvPr>
              <p:cNvSpPr>
                <a:spLocks noChangeArrowheads="1"/>
              </p:cNvSpPr>
              <p:nvPr/>
            </p:nvSpPr>
            <p:spPr bwMode="auto">
              <a:xfrm>
                <a:off x="2111660" y="1477212"/>
                <a:ext cx="2025216" cy="400744"/>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cs typeface="Calibri" charset="0"/>
                            </a:rPr>
                          </m:ctrlPr>
                        </m:sSubPr>
                        <m:e>
                          <m:r>
                            <a:rPr lang="fr-CH" sz="2000" b="0" i="1">
                              <a:latin typeface="Cambria Math" panose="02040503050406030204" pitchFamily="18" charset="0"/>
                              <a:cs typeface="Calibri" charset="0"/>
                            </a:rPr>
                            <m:t>𝐹</m:t>
                          </m:r>
                        </m:e>
                        <m:sub>
                          <m:r>
                            <a:rPr lang="fr-CH" sz="2000" b="0" i="1">
                              <a:latin typeface="Cambria Math" panose="02040503050406030204" pitchFamily="18" charset="0"/>
                              <a:cs typeface="Calibri" charset="0"/>
                            </a:rPr>
                            <m:t>𝑐</m:t>
                          </m:r>
                        </m:sub>
                      </m:sSub>
                      <m:r>
                        <a:rPr lang="fr-CH" sz="2000" b="0" i="1">
                          <a:latin typeface="Cambria Math" panose="02040503050406030204" pitchFamily="18" charset="0"/>
                          <a:cs typeface="Calibri" charset="0"/>
                        </a:rPr>
                        <m:t>:</m:t>
                      </m:r>
                      <m:r>
                        <a:rPr lang="fr-CH" sz="2000" b="0" i="1" smtClean="0">
                          <a:latin typeface="Cambria Math" panose="02040503050406030204" pitchFamily="18" charset="0"/>
                          <a:ea typeface="Cambria Math" panose="02040503050406030204" pitchFamily="18" charset="0"/>
                          <a:cs typeface="Calibri" charset="0"/>
                        </a:rPr>
                        <m:t>𝑃</m:t>
                      </m:r>
                      <m:r>
                        <a:rPr lang="fr-CH" sz="2000" b="0" i="1" smtClean="0">
                          <a:latin typeface="Cambria Math" panose="02040503050406030204" pitchFamily="18" charset="0"/>
                          <a:ea typeface="Cambria Math" panose="02040503050406030204" pitchFamily="18" charset="0"/>
                          <a:cs typeface="Calibri" charset="0"/>
                        </a:rPr>
                        <m:t>(</m:t>
                      </m:r>
                      <m:r>
                        <a:rPr lang="fr-CH" sz="2000" b="0" i="1" smtClean="0">
                          <a:latin typeface="Cambria Math" panose="02040503050406030204" pitchFamily="18" charset="0"/>
                          <a:ea typeface="Cambria Math" panose="02040503050406030204" pitchFamily="18" charset="0"/>
                          <a:cs typeface="Calibri" charset="0"/>
                        </a:rPr>
                        <m:t>𝐷</m:t>
                      </m:r>
                      <m:r>
                        <a:rPr lang="fr-CH" sz="2000" b="0" i="1" smtClean="0">
                          <a:latin typeface="Cambria Math" panose="02040503050406030204" pitchFamily="18" charset="0"/>
                          <a:ea typeface="Cambria Math" panose="02040503050406030204" pitchFamily="18" charset="0"/>
                          <a:cs typeface="Calibri" charset="0"/>
                        </a:rPr>
                        <m:t>)→</m:t>
                      </m:r>
                      <m:sSub>
                        <m:sSubPr>
                          <m:ctrlPr>
                            <a:rPr lang="fr-CH" sz="2000" b="0" i="1">
                              <a:latin typeface="Cambria Math" panose="02040503050406030204" pitchFamily="18" charset="0"/>
                              <a:ea typeface="Cambria Math" panose="02040503050406030204" pitchFamily="18" charset="0"/>
                              <a:cs typeface="Calibri" charset="0"/>
                            </a:rPr>
                          </m:ctrlPr>
                        </m:sSubPr>
                        <m:e>
                          <m:r>
                            <a:rPr lang="fr-CH" sz="2000" b="0" i="1">
                              <a:latin typeface="Cambria Math" panose="02040503050406030204" pitchFamily="18" charset="0"/>
                              <a:ea typeface="Cambria Math" panose="02040503050406030204" pitchFamily="18" charset="0"/>
                              <a:cs typeface="Calibri" charset="0"/>
                            </a:rPr>
                            <m:t>𝑅𝑒𝑝</m:t>
                          </m:r>
                        </m:e>
                        <m:sub>
                          <m:r>
                            <a:rPr lang="fr-CH" sz="2000" b="0" i="1">
                              <a:latin typeface="Cambria Math" panose="02040503050406030204" pitchFamily="18" charset="0"/>
                              <a:ea typeface="Cambria Math" panose="02040503050406030204" pitchFamily="18" charset="0"/>
                              <a:cs typeface="Calibri" charset="0"/>
                            </a:rPr>
                            <m:t>𝑐</m:t>
                          </m:r>
                        </m:sub>
                      </m:sSub>
                    </m:oMath>
                  </m:oMathPara>
                </a14:m>
                <a:endParaRPr lang="en-US" sz="2000" dirty="0">
                  <a:latin typeface="Calibri" charset="0"/>
                  <a:cs typeface="Calibri" charset="0"/>
                </a:endParaRPr>
              </a:p>
            </p:txBody>
          </p:sp>
        </mc:Choice>
        <mc:Fallback xmlns="">
          <p:sp>
            <p:nvSpPr>
              <p:cNvPr id="46" name="Rectangle 21">
                <a:extLst>
                  <a:ext uri="{FF2B5EF4-FFF2-40B4-BE49-F238E27FC236}">
                    <a16:creationId xmlns:a16="http://schemas.microsoft.com/office/drawing/2014/main" id="{AB155318-3659-EA40-9F96-53B93ABC03E3}"/>
                  </a:ext>
                </a:extLst>
              </p:cNvPr>
              <p:cNvSpPr>
                <a:spLocks noRot="1" noChangeAspect="1" noMove="1" noResize="1" noEditPoints="1" noAdjustHandles="1" noChangeArrowheads="1" noChangeShapeType="1" noTextEdit="1"/>
              </p:cNvSpPr>
              <p:nvPr/>
            </p:nvSpPr>
            <p:spPr bwMode="auto">
              <a:xfrm>
                <a:off x="2111660" y="1477212"/>
                <a:ext cx="2025216" cy="400744"/>
              </a:xfrm>
              <a:prstGeom prst="rect">
                <a:avLst/>
              </a:prstGeom>
              <a:blipFill>
                <a:blip r:embed="rId16"/>
                <a:stretch>
                  <a:fillRect b="-15625"/>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CH">
                    <a:noFill/>
                  </a:rPr>
                  <a:t> </a:t>
                </a:r>
              </a:p>
            </p:txBody>
          </p:sp>
        </mc:Fallback>
      </mc:AlternateContent>
    </p:spTree>
    <p:extLst>
      <p:ext uri="{BB962C8B-B14F-4D97-AF65-F5344CB8AC3E}">
        <p14:creationId xmlns:p14="http://schemas.microsoft.com/office/powerpoint/2010/main" val="19463281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p:txBody>
          <a:bodyPr/>
          <a:lstStyle/>
          <a:p>
            <a:pPr eaLnBrk="1" hangingPunct="1"/>
            <a:r>
              <a:rPr lang="en-US" dirty="0">
                <a:latin typeface="Calibri" charset="0"/>
                <a:ea typeface="ＭＳ Ｐゴシック" charset="0"/>
              </a:rPr>
              <a:t>Retrieval Model</a:t>
            </a:r>
          </a:p>
        </p:txBody>
      </p:sp>
      <mc:AlternateContent xmlns:mc="http://schemas.openxmlformats.org/markup-compatibility/2006" xmlns:a14="http://schemas.microsoft.com/office/drawing/2010/main">
        <mc:Choice Requires="a14">
          <p:sp>
            <p:nvSpPr>
              <p:cNvPr id="32770" name="Rectangle 3"/>
              <p:cNvSpPr>
                <a:spLocks noGrp="1" noChangeArrowheads="1"/>
              </p:cNvSpPr>
              <p:nvPr>
                <p:ph idx="1"/>
              </p:nvPr>
            </p:nvSpPr>
            <p:spPr>
              <a:xfrm>
                <a:off x="193674" y="1341438"/>
                <a:ext cx="9223821" cy="5029200"/>
              </a:xfrm>
            </p:spPr>
            <p:txBody>
              <a:bodyPr/>
              <a:lstStyle/>
              <a:p>
                <a:pPr marL="0" indent="0" eaLnBrk="1" hangingPunct="1"/>
                <a:r>
                  <a:rPr lang="en-US" dirty="0">
                    <a:latin typeface="Calibri" charset="0"/>
                    <a:ea typeface="ＭＳ Ｐゴシック" charset="0"/>
                  </a:rPr>
                  <a:t>The retrieval model determines</a:t>
                </a:r>
                <a:endParaRPr lang="en-US" sz="1800" dirty="0">
                  <a:latin typeface="Calibri" charset="0"/>
                  <a:ea typeface="ＭＳ Ｐゴシック" charset="0"/>
                </a:endParaRPr>
              </a:p>
              <a:p>
                <a:pPr lvl="1" eaLnBrk="1" hangingPunct="1"/>
                <a:r>
                  <a:rPr lang="en-US" dirty="0">
                    <a:latin typeface="Calibri" charset="0"/>
                    <a:ea typeface="Calibri" charset="0"/>
                    <a:cs typeface="Calibri" charset="0"/>
                  </a:rPr>
                  <a:t>the structure of the document representation </a:t>
                </a:r>
                <a14:m>
                  <m:oMath xmlns:m="http://schemas.openxmlformats.org/officeDocument/2006/math">
                    <m:sSub>
                      <m:sSubPr>
                        <m:ctrlPr>
                          <a:rPr lang="fr-CH" i="1">
                            <a:latin typeface="Cambria Math" panose="02040503050406030204" pitchFamily="18" charset="0"/>
                            <a:ea typeface="Cambria Math" panose="02040503050406030204" pitchFamily="18" charset="0"/>
                            <a:cs typeface="Calibri" charset="0"/>
                          </a:rPr>
                        </m:ctrlPr>
                      </m:sSubPr>
                      <m:e>
                        <m:r>
                          <a:rPr lang="fr-CH" i="1">
                            <a:latin typeface="Cambria Math" panose="02040503050406030204" pitchFamily="18" charset="0"/>
                            <a:ea typeface="Cambria Math" panose="02040503050406030204" pitchFamily="18" charset="0"/>
                            <a:cs typeface="Calibri" charset="0"/>
                          </a:rPr>
                          <m:t>𝑅𝑒𝑝</m:t>
                        </m:r>
                      </m:e>
                      <m:sub>
                        <m:r>
                          <a:rPr lang="fr-CH" i="1">
                            <a:latin typeface="Cambria Math" panose="02040503050406030204" pitchFamily="18" charset="0"/>
                            <a:ea typeface="Cambria Math" panose="02040503050406030204" pitchFamily="18" charset="0"/>
                            <a:cs typeface="Calibri" charset="0"/>
                          </a:rPr>
                          <m:t>𝐷</m:t>
                        </m:r>
                      </m:sub>
                    </m:sSub>
                  </m:oMath>
                </a14:m>
                <a:endParaRPr lang="en-US" dirty="0">
                  <a:latin typeface="Calibri" charset="0"/>
                  <a:ea typeface="Calibri" charset="0"/>
                  <a:cs typeface="Calibri" charset="0"/>
                </a:endParaRPr>
              </a:p>
              <a:p>
                <a:pPr lvl="1" eaLnBrk="1" hangingPunct="1"/>
                <a:r>
                  <a:rPr lang="en-US" dirty="0">
                    <a:latin typeface="Calibri" charset="0"/>
                    <a:ea typeface="Calibri" charset="0"/>
                    <a:cs typeface="Calibri" charset="0"/>
                  </a:rPr>
                  <a:t>the structure of the query representation </a:t>
                </a:r>
                <a14:m>
                  <m:oMath xmlns:m="http://schemas.openxmlformats.org/officeDocument/2006/math">
                    <m:sSub>
                      <m:sSubPr>
                        <m:ctrlPr>
                          <a:rPr lang="fr-CH" i="1">
                            <a:latin typeface="Cambria Math" panose="02040503050406030204" pitchFamily="18" charset="0"/>
                            <a:ea typeface="Cambria Math" panose="02040503050406030204" pitchFamily="18" charset="0"/>
                            <a:cs typeface="Calibri" charset="0"/>
                          </a:rPr>
                        </m:ctrlPr>
                      </m:sSubPr>
                      <m:e>
                        <m:r>
                          <a:rPr lang="fr-CH" i="1">
                            <a:latin typeface="Cambria Math" panose="02040503050406030204" pitchFamily="18" charset="0"/>
                            <a:ea typeface="Cambria Math" panose="02040503050406030204" pitchFamily="18" charset="0"/>
                            <a:cs typeface="Calibri" charset="0"/>
                          </a:rPr>
                          <m:t>𝑅𝑒𝑝</m:t>
                        </m:r>
                      </m:e>
                      <m:sub>
                        <m:r>
                          <a:rPr lang="fr-CH" i="1">
                            <a:latin typeface="Cambria Math" panose="02040503050406030204" pitchFamily="18" charset="0"/>
                            <a:ea typeface="Cambria Math" panose="02040503050406030204" pitchFamily="18" charset="0"/>
                            <a:cs typeface="Calibri" charset="0"/>
                          </a:rPr>
                          <m:t>𝑄</m:t>
                        </m:r>
                      </m:sub>
                    </m:sSub>
                    <m:r>
                      <a:rPr lang="fr-CH" i="1">
                        <a:latin typeface="Cambria Math" panose="02040503050406030204" pitchFamily="18" charset="0"/>
                        <a:ea typeface="Cambria Math" panose="02040503050406030204" pitchFamily="18" charset="0"/>
                        <a:cs typeface="Calibri" charset="0"/>
                      </a:rPr>
                      <m:t> </m:t>
                    </m:r>
                  </m:oMath>
                </a14:m>
                <a:endParaRPr lang="en-US" dirty="0">
                  <a:latin typeface="Calibri" charset="0"/>
                  <a:ea typeface="Calibri" charset="0"/>
                  <a:cs typeface="Calibri" charset="0"/>
                </a:endParaRPr>
              </a:p>
              <a:p>
                <a:pPr lvl="1" eaLnBrk="1" hangingPunct="1"/>
                <a:r>
                  <a:rPr lang="en-US" dirty="0">
                    <a:latin typeface="Calibri" charset="0"/>
                    <a:ea typeface="Calibri" charset="0"/>
                    <a:cs typeface="Calibri" charset="0"/>
                  </a:rPr>
                  <a:t>the similarity matching function </a:t>
                </a:r>
                <a14:m>
                  <m:oMath xmlns:m="http://schemas.openxmlformats.org/officeDocument/2006/math">
                    <m:r>
                      <a:rPr lang="fr-CH" i="1">
                        <a:latin typeface="Cambria Math" panose="02040503050406030204" pitchFamily="18" charset="0"/>
                        <a:cs typeface="Calibri" charset="0"/>
                      </a:rPr>
                      <m:t>𝑠𝑖𝑚</m:t>
                    </m:r>
                  </m:oMath>
                </a14:m>
                <a:endParaRPr lang="en-US" dirty="0">
                  <a:latin typeface="Calibri" charset="0"/>
                  <a:ea typeface="Calibri" charset="0"/>
                  <a:cs typeface="Calibri" charset="0"/>
                </a:endParaRPr>
              </a:p>
              <a:p>
                <a:pPr marL="0" indent="0" eaLnBrk="1" hangingPunct="1"/>
                <a:endParaRPr lang="en-US" sz="1800" dirty="0">
                  <a:latin typeface="Calibri" charset="0"/>
                  <a:ea typeface="ＭＳ Ｐゴシック" charset="0"/>
                </a:endParaRPr>
              </a:p>
              <a:p>
                <a:pPr marL="0" indent="0" eaLnBrk="1" hangingPunct="1"/>
                <a:r>
                  <a:rPr lang="en-US" dirty="0">
                    <a:latin typeface="Calibri" charset="0"/>
                    <a:ea typeface="ＭＳ Ｐゴシック" charset="0"/>
                  </a:rPr>
                  <a:t>Relevance</a:t>
                </a:r>
              </a:p>
              <a:p>
                <a:pPr lvl="1" eaLnBrk="1" hangingPunct="1"/>
                <a:r>
                  <a:rPr lang="en-US" dirty="0">
                    <a:latin typeface="Calibri" charset="0"/>
                    <a:ea typeface="Calibri" charset="0"/>
                    <a:cs typeface="Calibri" charset="0"/>
                  </a:rPr>
                  <a:t>determined by the similarity matching function</a:t>
                </a:r>
              </a:p>
              <a:p>
                <a:pPr lvl="1" eaLnBrk="1" hangingPunct="1"/>
                <a:r>
                  <a:rPr lang="en-US" dirty="0">
                    <a:latin typeface="Calibri" charset="0"/>
                    <a:ea typeface="Calibri" charset="0"/>
                    <a:cs typeface="Calibri" charset="0"/>
                  </a:rPr>
                  <a:t>should reflect right topic, user needs, authority, </a:t>
                </a:r>
                <a:r>
                  <a:rPr lang="en-US" dirty="0" err="1">
                    <a:latin typeface="Calibri" charset="0"/>
                    <a:ea typeface="Calibri" charset="0"/>
                    <a:cs typeface="Calibri" charset="0"/>
                  </a:rPr>
                  <a:t>recency</a:t>
                </a:r>
                <a:endParaRPr lang="en-US" dirty="0">
                  <a:latin typeface="Calibri" charset="0"/>
                  <a:ea typeface="Calibri" charset="0"/>
                  <a:cs typeface="Calibri" charset="0"/>
                </a:endParaRPr>
              </a:p>
              <a:p>
                <a:pPr lvl="1" eaLnBrk="1" hangingPunct="1"/>
                <a:r>
                  <a:rPr lang="en-US" dirty="0">
                    <a:latin typeface="Calibri" charset="0"/>
                    <a:ea typeface="Calibri" charset="0"/>
                    <a:cs typeface="Calibri" charset="0"/>
                  </a:rPr>
                  <a:t>no objective measure</a:t>
                </a:r>
              </a:p>
            </p:txBody>
          </p:sp>
        </mc:Choice>
        <mc:Fallback xmlns="">
          <p:sp>
            <p:nvSpPr>
              <p:cNvPr id="32770" name="Rectangle 3"/>
              <p:cNvSpPr>
                <a:spLocks noGrp="1" noRot="1" noChangeAspect="1" noMove="1" noResize="1" noEditPoints="1" noAdjustHandles="1" noChangeArrowheads="1" noChangeShapeType="1" noTextEdit="1"/>
              </p:cNvSpPr>
              <p:nvPr>
                <p:ph idx="1"/>
              </p:nvPr>
            </p:nvSpPr>
            <p:spPr>
              <a:xfrm>
                <a:off x="193674" y="1341438"/>
                <a:ext cx="9223821" cy="5029200"/>
              </a:xfrm>
              <a:blipFill>
                <a:blip r:embed="rId3"/>
                <a:stretch>
                  <a:fillRect l="-1511" t="-1511"/>
                </a:stretch>
              </a:blipFill>
            </p:spPr>
            <p:txBody>
              <a:bodyPr/>
              <a:lstStyle/>
              <a:p>
                <a:r>
                  <a:rPr lang="en-US">
                    <a:noFill/>
                  </a:rPr>
                  <a:t> </a:t>
                </a:r>
              </a:p>
            </p:txBody>
          </p:sp>
        </mc:Fallback>
      </mc:AlternateContent>
      <p:sp>
        <p:nvSpPr>
          <p:cNvPr id="32771"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©2024, Karl Aberer, EPFL-IC, Laboratoire de systèmes d'informations répartis </a:t>
            </a:r>
            <a:endParaRPr lang="en-GB" sz="900">
              <a:latin typeface="Verdana" charset="0"/>
              <a:cs typeface="Calibri" charset="0"/>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ags/tag10.xml><?xml version="1.0" encoding="utf-8"?>
<p:tagLst xmlns:a="http://schemas.openxmlformats.org/drawingml/2006/main" xmlns:r="http://schemas.openxmlformats.org/officeDocument/2006/relationships" xmlns:p="http://schemas.openxmlformats.org/presentationml/2006/main">
  <p:tag name="SLIDEGUID" val="0C2933295D594185B326C15FA60C1E5E"/>
  <p:tag name="AUTOOPENPOLL" val="False"/>
  <p:tag name="TYPE" val="MultiChoiceSlide"/>
  <p:tag name="TPSLIDEBULLETSTYLE" val="2"/>
  <p:tag name="TPQUESTIONXML" val="&lt;?xml version=&quot;1.0&quot; encoding=&quot;UTF-8&quot; standalone=&quot;yes&quot;?&gt;&lt;questionlist&gt;&lt;properties&gt;&lt;guid&gt;F108B129CED040878D4ADC8A2E6E2A1E&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0C2933295D594185B326C15FA60C1E5E&lt;/guid&gt;&lt;repollguid&gt;4594EB63F1A1423FB16DC1ABF503A0D0&lt;/repollguid&gt;&lt;sourceid&gt;364E9985581842449B7D27FF60D7890F&lt;/sourceid&gt;&lt;questiontext&gt;The term frequency of a term is normalized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B500EB9542D4429485F45DAACBCB1D43&lt;/guid&gt;&lt;answertext&gt;by the maximal frequency of all terms in the document&lt;/answertext&gt;&lt;valuetype&gt;0&lt;/valuetype&gt;&lt;/answer&gt;&lt;answer&gt;&lt;guid&gt;2496465FEA96480DBDAAF1B2A5EBD454&lt;/guid&gt;&lt;answertext&gt;by the maximal frequency of the term in the document collection&lt;/answertext&gt;&lt;valuetype&gt;0&lt;/valuetype&gt;&lt;/answer&gt;&lt;answer&gt;&lt;guid&gt;13F93DB298944139980A3E1054CE080F&lt;/guid&gt;&lt;answertext&gt;by the maximal frequency of any term in the vocabulary&lt;/answertext&gt;&lt;valuetype&gt;0&lt;/valuetype&gt;&lt;/answer&gt;&lt;answer&gt;&lt;guid&gt;91DA307A7FEA4111B70395EE3655DA78&lt;/guid&gt;&lt;answertext&gt;by the maximal term frequency of any document in the collection&lt;/answertext&gt;&lt;valuetype&gt;0&lt;/valuetype&gt;&lt;/answer&gt;&lt;/answers&gt;&lt;/multichoice&gt;&lt;/questions&gt;&lt;/questionlist&gt;"/>
  <p:tag name="LIVECHARTING" val="False"/>
  <p:tag name="HASRESULTS" val="False"/>
  <p:tag name="CHARTTYPE" val="0"/>
  <p:tag name="CHARTDEFINEDCOLORS" val="3,6,10,45,32,50,13,4,9,55,1"/>
</p:tagLst>
</file>

<file path=ppt/tags/tag11.xml><?xml version="1.0" encoding="utf-8"?>
<p:tagLst xmlns:a="http://schemas.openxmlformats.org/drawingml/2006/main" xmlns:r="http://schemas.openxmlformats.org/officeDocument/2006/relationships" xmlns:p="http://schemas.openxmlformats.org/presentationml/2006/main">
  <p:tag name="ZEROBASED" val="False"/>
</p:tagLst>
</file>

<file path=ppt/tags/tag12.xml><?xml version="1.0" encoding="utf-8"?>
<p:tagLst xmlns:a="http://schemas.openxmlformats.org/drawingml/2006/main" xmlns:r="http://schemas.openxmlformats.org/officeDocument/2006/relationships" xmlns:p="http://schemas.openxmlformats.org/presentationml/2006/main">
  <p:tag name="SLIDEGUID" val="0ED051F792D74A2E8448E65E6BE5DF01"/>
  <p:tag name="AUTOOPENPOLL" val="False"/>
  <p:tag name="TYPE" val="MultiChoiceSlide"/>
  <p:tag name="TPSLIDEBULLETSTYLE" val="2"/>
  <p:tag name="TPQUESTIONXML" val="&lt;?xml version=&quot;1.0&quot; encoding=&quot;UTF-8&quot; standalone=&quot;yes&quot;?&gt;&lt;questionlist&gt;&lt;properties&gt;&lt;guid&gt;5949D31E6E50432E862CA69BF166ED7E&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0ED051F792D74A2E8448E65E6BE5DF01&lt;/guid&gt;&lt;repollguid&gt;A6FD0BF0AC354873874028CDB490E47C&lt;/repollguid&gt;&lt;sourceid&gt;8CF63856450345EBB255B1A879F653C9&lt;/sourceid&gt;&lt;questiontext&gt;The inverse document frequency of a term can increase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E5AA4E285176419597D42907902D2667&lt;/guid&gt;&lt;answertext&gt;by adding the term to a document that contains the term&lt;/answertext&gt;&lt;valuetype&gt;0&lt;/valuetype&gt;&lt;/answer&gt;&lt;answer&gt;&lt;guid&gt;7F8DB3A6F3154960A3BDBDA5DDE6F0DE&lt;/guid&gt;&lt;answertext&gt;by removing a document from the document collection that does not contain the term&lt;/answertext&gt;&lt;valuetype&gt;0&lt;/valuetype&gt;&lt;/answer&gt;&lt;answer&gt;&lt;guid&gt;1EB4ADB02471449BBD510F46C4798D28&lt;/guid&gt;&lt;answertext&gt;by adding a document to the document collection that contains the term&lt;/answertext&gt;&lt;valuetype&gt;0&lt;/valuetype&gt;&lt;/answer&gt;&lt;answer&gt;&lt;guid&gt;8ACD7CEFA7D543F09C773E3CB7815EA3&lt;/guid&gt;&lt;answertext&gt;by adding a document to the document collection that does not contain the term&lt;/answertext&gt;&lt;valuetype&gt;0&lt;/valuetype&gt;&lt;/answer&gt;&lt;/answers&gt;&lt;/multichoice&gt;&lt;/questions&gt;&lt;/questionlist&gt;"/>
  <p:tag name="LIVECHARTING" val="False"/>
  <p:tag name="HASRESULTS" val="False"/>
  <p:tag name="CHARTTYPE" val="0"/>
  <p:tag name="CHARTDEFINEDCOLORS" val="3,6,10,45,32,50,13,4,9,55,1"/>
</p:tagLst>
</file>

<file path=ppt/tags/tag13.xml><?xml version="1.0" encoding="utf-8"?>
<p:tagLst xmlns:a="http://schemas.openxmlformats.org/drawingml/2006/main" xmlns:r="http://schemas.openxmlformats.org/officeDocument/2006/relationships" xmlns:p="http://schemas.openxmlformats.org/presentationml/2006/main">
  <p:tag name="ZEROBASED" val="False"/>
</p:tagLst>
</file>

<file path=ppt/tags/tag14.xml><?xml version="1.0" encoding="utf-8"?>
<p:tagLst xmlns:a="http://schemas.openxmlformats.org/drawingml/2006/main" xmlns:r="http://schemas.openxmlformats.org/officeDocument/2006/relationships" xmlns:p="http://schemas.openxmlformats.org/presentationml/2006/main">
  <p:tag name="SLIDEGUID" val="4C16DBAF0E5D4E0EA58ED9F65D0223C6"/>
  <p:tag name="TYPE" val="MultiChoiceSlide"/>
  <p:tag name="TPSLIDEBULLETSTYLE" val="2"/>
  <p:tag name="AUTOOPENPOLL" val="False"/>
  <p:tag name="HASRESULTS" val="False"/>
  <p:tag name="CHARTTYPE" val="0"/>
  <p:tag name="CHARTDEFINEDCOLORS" val="3,6,10,45,32,50,13,4,9,55,1"/>
  <p:tag name="TPQUESTIONXML" val="&lt;?xml version=&quot;1.0&quot; encoding=&quot;UTF-8&quot; standalone=&quot;yes&quot;?&gt;&lt;questionlist&gt;&lt;properties&gt;&lt;guid&gt;82AC8F3477E24878B0C3D9C67582FD76&lt;/guid&gt;&lt;date&gt;4/15/2019 10:29:3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4C16DBAF0E5D4E0EA58ED9F65D0223C6&lt;/guid&gt;&lt;repollguid&gt;63294DD6A1A04A498C1B057FE0422DA6&lt;/repollguid&gt;&lt;sourceid&gt;4E00797BC0E64B76A31BEA5AF5AB9A30&lt;/sourceid&gt;&lt;questiontext&gt;Which is the “best” classifier?&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2E38724FB2134C6F9F959080231B4AFB&lt;/guid&gt;&lt;answertext&gt;Classifier 1&lt;/answertext&gt;&lt;valuetype&gt;0&lt;/valuetype&gt;&lt;/answer&gt;&lt;answer&gt;&lt;guid&gt;46D77BCF49B74D89ACC3694FB95A9241&lt;/guid&gt;&lt;answertext&gt;Classifier 2&lt;/answertext&gt;&lt;valuetype&gt;0&lt;/valuetype&gt;&lt;/answer&gt;&lt;answer&gt;&lt;guid&gt;82A40BFCEF084BE9B01E6DE31D1802A4&lt;/guid&gt;&lt;answertext&gt;Both are equally good&lt;/answertext&gt;&lt;valuetype&gt;0&lt;/valuetype&gt;&lt;/answer&gt;&lt;/answers&gt;&lt;/multichoice&gt;&lt;/questions&gt;&lt;/questionlist&gt;"/>
  <p:tag name="LIVECHARTING" val="False"/>
</p:tagLst>
</file>

<file path=ppt/tags/tag15.xml><?xml version="1.0" encoding="utf-8"?>
<p:tagLst xmlns:a="http://schemas.openxmlformats.org/drawingml/2006/main" xmlns:r="http://schemas.openxmlformats.org/officeDocument/2006/relationships" xmlns:p="http://schemas.openxmlformats.org/presentationml/2006/main">
  <p:tag name="ZEROBASED" val="False"/>
</p:tagLst>
</file>

<file path=ppt/tags/tag16.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7.xml><?xml version="1.0" encoding="utf-8"?>
<p:tagLst xmlns:a="http://schemas.openxmlformats.org/drawingml/2006/main" xmlns:r="http://schemas.openxmlformats.org/officeDocument/2006/relationships" xmlns:p="http://schemas.openxmlformats.org/presentationml/2006/main">
  <p:tag name="TYPE" val="MultiChoiceSlide"/>
  <p:tag name="TPSLIDEBULLETSTYLE" val="2"/>
  <p:tag name="SLIDEGUID" val="EF33DFDC7CDC43B4B2ADDBB30114FC2B"/>
  <p:tag name="AUTOOPENPOLL" val="False"/>
  <p:tag name="HASRESULTS" val="False"/>
  <p:tag name="CHARTTYPE" val="0"/>
  <p:tag name="CHARTDEFINEDCOLORS" val="3,6,10,45,32,50,13,4,9,55,1"/>
  <p:tag name="TPQUESTIONXML" val="&lt;?xml version=&quot;1.0&quot; encoding=&quot;UTF-8&quot; standalone=&quot;yes&quot;?&gt;&lt;questionlist&gt;&lt;properties&gt;&lt;guid&gt;4DDE3DB14DB3454E8E506DCC53025602&lt;/guid&gt;&lt;date&gt;4/15/2019 10:29:3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F33DFDC7CDC43B4B2ADDBB30114FC2B&lt;/guid&gt;&lt;repollguid&gt;63294DD6A1A04A498C1B057FE0422DA6&lt;/repollguid&gt;&lt;sourceid&gt;4E00797BC0E64B76A31BEA5AF5AB9A30&lt;/sourceid&gt;&lt;questiontext&gt;Which is the “best” classifier?&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2E38724FB2134C6F9F959080231B4AFB&lt;/guid&gt;&lt;answertext&gt;Classifier 1&lt;/answertext&gt;&lt;valuetype&gt;0&lt;/valuetype&gt;&lt;/answer&gt;&lt;answer&gt;&lt;guid&gt;46D77BCF49B74D89ACC3694FB95A9241&lt;/guid&gt;&lt;answertext&gt;Classifier 2&lt;/answertext&gt;&lt;valuetype&gt;0&lt;/valuetype&gt;&lt;/answer&gt;&lt;answer&gt;&lt;guid&gt;82A40BFCEF084BE9B01E6DE31D1802A4&lt;/guid&gt;&lt;answertext&gt;Both are equally good&lt;/answertext&gt;&lt;valuetype&gt;0&lt;/valuetype&gt;&lt;/answer&gt;&lt;/answers&gt;&lt;/multichoice&gt;&lt;/questions&gt;&lt;/questionlist&gt;"/>
  <p:tag name="LIVECHARTING" val="False"/>
</p:tagLst>
</file>

<file path=ppt/tags/tag18.xml><?xml version="1.0" encoding="utf-8"?>
<p:tagLst xmlns:a="http://schemas.openxmlformats.org/drawingml/2006/main" xmlns:r="http://schemas.openxmlformats.org/officeDocument/2006/relationships" xmlns:p="http://schemas.openxmlformats.org/presentationml/2006/main">
  <p:tag name="ZEROBASED" val="False"/>
</p:tagLst>
</file>

<file path=ppt/tags/tag19.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xml><?xml version="1.0" encoding="utf-8"?>
<p:tagLst xmlns:a="http://schemas.openxmlformats.org/drawingml/2006/main" xmlns:r="http://schemas.openxmlformats.org/officeDocument/2006/relationships" xmlns:p="http://schemas.openxmlformats.org/presentationml/2006/main">
  <p:tag name="SLIDEGUID" val="EB8B5EF714374387AF3302F4A5B7E786"/>
  <p:tag name="AUTOOPENPOLL" val="False"/>
  <p:tag name="TYPE" val="MultiChoiceSlide"/>
  <p:tag name="TPSLIDEBULLETSTYLE" val="2"/>
  <p:tag name="TPQUESTIONXML" val="&lt;?xml version=&quot;1.0&quot; encoding=&quot;UTF-8&quot; standalone=&quot;yes&quot;?&gt;&lt;questionlist&gt;&lt;properties&gt;&lt;guid&gt;7CDD1ABFADD849F3B4D10873A683F35C&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B8B5EF714374387AF3302F4A5B7E786&lt;/guid&gt;&lt;repollguid&gt;04DE3D6FE5AB4E16A700035DE94A8DF9&lt;/repollguid&gt;&lt;sourceid&gt;FBB5AB026E5044CDA0701B7B2507D76A&lt;/sourceid&gt;&lt;questiontext&gt;A retrieval model attempts to capture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1F4116A92B354C4B918DF826B6E49B11&lt;/guid&gt;&lt;answertext&gt;the interface by which a user is accessing information&lt;/answertext&gt;&lt;valuetype&gt;0&lt;/valuetype&gt;&lt;/answer&gt;&lt;answer&gt;&lt;guid&gt;EA461BFE0B0E44859B523E6CC7D9FDE3&lt;/guid&gt;&lt;answertext&gt;the importance a user gives to a piece of information for a query&lt;/answertext&gt;&lt;valuetype&gt;0&lt;/valuetype&gt;&lt;/answer&gt;&lt;answer&gt;&lt;guid&gt;ECE36CAF41C744519E633F88AE75709D&lt;/guid&gt;&lt;answertext&gt;the formal correctness of a query formulation by user&lt;/answertext&gt;&lt;valuetype&gt;0&lt;/valuetype&gt;&lt;/answer&gt;&lt;answer&gt;&lt;guid&gt;9E6299C6664142FD8A95EEE46BB995DF&lt;/guid&gt;&lt;answertext&gt;the structure by which a document is organised&lt;/answertext&gt;&lt;valuetype&gt;0&lt;/valuetype&gt;&lt;/answer&gt;&lt;/answers&gt;&lt;/multichoice&gt;&lt;/questions&gt;&lt;/questionlist&gt;"/>
  <p:tag name="LIVECHARTING" val="False"/>
  <p:tag name="HASRESULTS" val="False"/>
  <p:tag name="CHARTTYPE" val="0"/>
  <p:tag name="CHARTDEFINEDCOLORS" val="3,6,10,45,32,50,13,4,9,55,1"/>
</p:tagLst>
</file>

<file path=ppt/tags/tag20.xml><?xml version="1.0" encoding="utf-8"?>
<p:tagLst xmlns:a="http://schemas.openxmlformats.org/drawingml/2006/main" xmlns:r="http://schemas.openxmlformats.org/officeDocument/2006/relationships" xmlns:p="http://schemas.openxmlformats.org/presentationml/2006/main">
  <p:tag name="SLIDEGUID" val="2A06EC9FC3A843C2A00C20D0E48B96A7"/>
  <p:tag name="AUTOOPENPOLL" val="False"/>
  <p:tag name="TYPE" val="MultiChoiceSlide"/>
  <p:tag name="LIVECHARTING" val="False"/>
  <p:tag name="TPQUESTIONXML" val="&lt;?xml version=&quot;1.0&quot; encoding=&quot;UTF-8&quot; standalone=&quot;yes&quot;?&gt;&lt;questionlist&gt;&lt;properties&gt;&lt;guid&gt;6B138BAD26AD4B7CB17A9AE405F0D4F0&lt;/guid&gt;&lt;date&gt;2/20/2020 11:04:1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2A06EC9FC3A843C2A00C20D0E48B96A7&lt;/guid&gt;&lt;repollguid&gt;5FC349BF586E411297EF40CA19589A68&lt;/repollguid&gt;&lt;sourceid&gt;44B187C940B949FC9A68FF651172C3D4&lt;/sourceid&gt;&lt;questiontext&gt;Enter question text...&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8E155D05D2BF4862B8EDAF068EB6049A&lt;/guid&gt;&lt;answertext&gt;Enter answer text...&lt;/answertext&gt;&lt;valuetype&gt;0&lt;/valuetype&gt;&lt;/answer&gt;&lt;answer&gt;&lt;guid&gt;60AD793C43C24E5386EE40B3FEAA8E58&lt;/guid&gt;&lt;answertext&gt;Enter answer text...&lt;/answertext&gt;&lt;valuetype&gt;0&lt;/valuetype&gt;&lt;/answer&gt;&lt;answer&gt;&lt;guid&gt;B3B4D3B2185A482080932DA19BD61693&lt;/guid&gt;&lt;answertext&gt;Enter answer text...&lt;/answertext&gt;&lt;valuetype&gt;0&lt;/valuetype&gt;&lt;/answer&gt;&lt;answer&gt;&lt;guid&gt;060876ED55C24B26A9BDB83B3B586BC7&lt;/guid&gt;&lt;answertext&gt;Enter answer text...&lt;/answertext&gt;&lt;valuetype&gt;0&lt;/valuetype&gt;&lt;/answer&gt;&lt;/answers&gt;&lt;/multichoice&gt;&lt;/questions&gt;&lt;/questionlist&gt;"/>
  <p:tag name="TPSLIDEBULLETSTYLE" val="2"/>
  <p:tag name="HASRESULTS" val="False"/>
  <p:tag name="CHARTTYPE" val="0"/>
  <p:tag name="CHARTDEFINEDCOLORS" val="3,6,10,45,32,50,13,4,9,55,1"/>
</p:tagLst>
</file>

<file path=ppt/tags/tag21.xml><?xml version="1.0" encoding="utf-8"?>
<p:tagLst xmlns:a="http://schemas.openxmlformats.org/drawingml/2006/main" xmlns:r="http://schemas.openxmlformats.org/officeDocument/2006/relationships" xmlns:p="http://schemas.openxmlformats.org/presentationml/2006/main">
  <p:tag name="ZEROBASED" val="False"/>
</p:tagLst>
</file>

<file path=ppt/tags/tag22.xml><?xml version="1.0" encoding="utf-8"?>
<p:tagLst xmlns:a="http://schemas.openxmlformats.org/drawingml/2006/main" xmlns:r="http://schemas.openxmlformats.org/officeDocument/2006/relationships" xmlns:p="http://schemas.openxmlformats.org/presentationml/2006/main">
  <p:tag name="SLIDEGUID" val="E74E8049D1DF49FD90F61D46EA509EEE"/>
  <p:tag name="AUTOOPENPOLL" val="False"/>
  <p:tag name="TYPE" val="MultiChoiceSlide"/>
  <p:tag name="LIVECHARTING" val="False"/>
  <p:tag name="TPQUESTIONXML" val="&lt;?xml version=&quot;1.0&quot; encoding=&quot;UTF-8&quot; standalone=&quot;yes&quot;?&gt;&lt;questionlist&gt;&lt;properties&gt;&lt;guid&gt;B6F703CB445E442A9ECDF55B1F3E4C33&lt;/guid&gt;&lt;date&gt;2/20/2020 11:05:0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74E8049D1DF49FD90F61D46EA509EEE&lt;/guid&gt;&lt;repollguid&gt;6564D0532C2E4B13AF5E673B69E2112B&lt;/repollguid&gt;&lt;sourceid&gt;DFBFC2A692AD4C42BBDA66725D9E7A58&lt;/sourceid&gt;&lt;questiontext&gt;Enter question text...&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441D633D787E4E5291493956A8A46658&lt;/guid&gt;&lt;answertext&gt;Enter answer text...&lt;/answertext&gt;&lt;valuetype&gt;0&lt;/valuetype&gt;&lt;/answer&gt;&lt;answer&gt;&lt;guid&gt;86CBE415223F4EC1AB0C02B45B3C4D39&lt;/guid&gt;&lt;answertext&gt;Enter answer text...&lt;/answertext&gt;&lt;valuetype&gt;0&lt;/valuetype&gt;&lt;/answer&gt;&lt;answer&gt;&lt;guid&gt;E4945DA82EED42D4BF6EE99C42C7FF4F&lt;/guid&gt;&lt;answertext&gt;Enter answer text...&lt;/answertext&gt;&lt;valuetype&gt;0&lt;/valuetype&gt;&lt;/answer&gt;&lt;answer&gt;&lt;guid&gt;30A3C39F3A0846B99F17319024CA333C&lt;/guid&gt;&lt;answertext&gt;Enter answer text...&lt;/answertext&gt;&lt;valuetype&gt;0&lt;/valuetype&gt;&lt;/answer&gt;&lt;/answers&gt;&lt;/multichoice&gt;&lt;/questions&gt;&lt;/questionlist&gt;"/>
  <p:tag name="TPSLIDEBULLETSTYLE" val="2"/>
  <p:tag name="HASRESULTS" val="False"/>
  <p:tag name="CHARTTYPE" val="0"/>
  <p:tag name="CHARTDEFINEDCOLORS" val="3,6,10,45,32,50,13,4,9,55,1"/>
</p:tagLst>
</file>

<file path=ppt/tags/tag23.xml><?xml version="1.0" encoding="utf-8"?>
<p:tagLst xmlns:a="http://schemas.openxmlformats.org/drawingml/2006/main" xmlns:r="http://schemas.openxmlformats.org/officeDocument/2006/relationships" xmlns:p="http://schemas.openxmlformats.org/presentationml/2006/main">
  <p:tag name="ZEROBASED" val="False"/>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SLIDEGUID" val="37BAB9F67E6E4AFCAE98E0459242F355"/>
  <p:tag name="AUTOOPENPOLL" val="False"/>
  <p:tag name="TYPE" val="MultiChoiceSlide"/>
  <p:tag name="TPSLIDEBULLETSTYLE" val="2"/>
  <p:tag name="TPQUESTIONXML" val="&lt;?xml version=&quot;1.0&quot; encoding=&quot;UTF-8&quot; standalone=&quot;yes&quot;?&gt;&lt;questionlist&gt;&lt;properties&gt;&lt;guid&gt;6005974722A64816AD46410318B3B550&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37BAB9F67E6E4AFCAE98E0459242F355&lt;/guid&gt;&lt;repollguid&gt;681C45592F234F25BE6502C296FE7995&lt;/repollguid&gt;&lt;sourceid&gt;DC74C2CBCE92470ABEA3AAAC72807D0D&lt;/sourceid&gt;&lt;questiontext&gt;Full-text retrieval refers to the fact that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49681139E5024509BCA3AEB04CE59EF8&lt;/guid&gt;&lt;answertext&gt;the document text is grammatically fully analyzed for indexing&lt;/answertext&gt;&lt;valuetype&gt;0&lt;/valuetype&gt;&lt;/answer&gt;&lt;answer&gt;&lt;guid&gt;86815FB45A68482CADEA2992B51FA455&lt;/guid&gt;&lt;answertext&gt;queries can be formulated as texts&lt;/answertext&gt;&lt;valuetype&gt;0&lt;/valuetype&gt;&lt;/answer&gt;&lt;answer&gt;&lt;guid&gt;3DE7202DF141488BAF3EBABE6200D706&lt;/guid&gt;&lt;answertext&gt;all words of a text are considered as potential index terms&lt;/answertext&gt;&lt;valuetype&gt;0&lt;/valuetype&gt;&lt;/answer&gt;&lt;answer&gt;&lt;guid&gt;E86AA83C3E984CD0BF5006D601C85E0C&lt;/guid&gt;&lt;answertext&gt;grammatical variations of a word are considered as the same index terms&lt;/answertext&gt;&lt;valuetype&gt;0&lt;/valuetype&gt;&lt;/answer&gt;&lt;/answers&gt;&lt;/multichoice&gt;&lt;/questions&gt;&lt;/questionlist&gt;"/>
  <p:tag name="LIVECHARTING" val="False"/>
  <p:tag name="HASRESULTS" val="False"/>
  <p:tag name="CHARTTYPE" val="0"/>
  <p:tag name="CHARTDEFINEDCOLORS" val="3,6,10,45,32,50,13,4,9,55,1"/>
</p:tagLst>
</file>

<file path=ppt/tags/tag5.xml><?xml version="1.0" encoding="utf-8"?>
<p:tagLst xmlns:a="http://schemas.openxmlformats.org/drawingml/2006/main" xmlns:r="http://schemas.openxmlformats.org/officeDocument/2006/relationships" xmlns:p="http://schemas.openxmlformats.org/presentationml/2006/main">
  <p:tag name="ZEROBASED" val="False"/>
</p:tagLst>
</file>

<file path=ppt/tags/tag6.xml><?xml version="1.0" encoding="utf-8"?>
<p:tagLst xmlns:a="http://schemas.openxmlformats.org/drawingml/2006/main" xmlns:r="http://schemas.openxmlformats.org/officeDocument/2006/relationships" xmlns:p="http://schemas.openxmlformats.org/presentationml/2006/main">
  <p:tag name="SLIDEGUID" val="1A1D44FAFFC04B688A2A7E42D2699DC5"/>
  <p:tag name="AUTOOPENPOLL" val="False"/>
  <p:tag name="TYPE" val="MultiChoiceSlide"/>
  <p:tag name="TPSLIDEBULLETSTYLE" val="2"/>
  <p:tag name="TPQUESTIONXML" val="&lt;?xml version=&quot;1.0&quot; encoding=&quot;UTF-8&quot; standalone=&quot;yes&quot;?&gt;&lt;questionlist&gt;&lt;properties&gt;&lt;guid&gt;6757ADDDF23F4EE1A099B520603FE0B8&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1A1D44FAFFC04B688A2A7E42D2699DC5&lt;/guid&gt;&lt;repollguid&gt;ABE81FA2ACA041D9BE63D2B9F3296356&lt;/repollguid&gt;&lt;sourceid&gt;9D6D18829B2145E790F37DAE5FF2C7AB&lt;/sourceid&gt;&lt;questiontext&gt;The entries of a term-document matrix indicate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C1A48717276A4A1EA019F92D9E2CE4FA&lt;/guid&gt;&lt;answertext&gt;how many relevant terms a document contains&lt;/answertext&gt;&lt;valuetype&gt;0&lt;/valuetype&gt;&lt;/answer&gt;&lt;answer&gt;&lt;guid&gt;D26BCA3A119D43A2B5BA24A10DA04062&lt;/guid&gt;&lt;answertext&gt;how frequent a term is in a given document&lt;/answertext&gt;&lt;valuetype&gt;0&lt;/valuetype&gt;&lt;/answer&gt;&lt;answer&gt;&lt;guid&gt;C825668C4AD44719BC36F46DA47C0AB5&lt;/guid&gt;&lt;answertext&gt;how relevant a term is for a given document&lt;/answertext&gt;&lt;valuetype&gt;0&lt;/valuetype&gt;&lt;/answer&gt;&lt;answer&gt;&lt;guid&gt;B112123F3CB94B5EACC7AF96D193EBAA&lt;/guid&gt;&lt;answertext&gt;which terms occur in a document collection&lt;/answertext&gt;&lt;valuetype&gt;0&lt;/valuetype&gt;&lt;/answer&gt;&lt;/answers&gt;&lt;/multichoice&gt;&lt;/questions&gt;&lt;/questionlist&gt;"/>
  <p:tag name="LIVECHARTING" val="False"/>
  <p:tag name="HASRESULTS" val="False"/>
  <p:tag name="CHARTTYPE" val="0"/>
  <p:tag name="CHARTDEFINEDCOLORS" val="3,6,10,45,32,50,13,4,9,55,1"/>
</p:tagLst>
</file>

<file path=ppt/tags/tag7.xml><?xml version="1.0" encoding="utf-8"?>
<p:tagLst xmlns:a="http://schemas.openxmlformats.org/drawingml/2006/main" xmlns:r="http://schemas.openxmlformats.org/officeDocument/2006/relationships" xmlns:p="http://schemas.openxmlformats.org/presentationml/2006/main">
  <p:tag name="ZEROBASED" val="False"/>
</p:tagLst>
</file>

<file path=ppt/tags/tag8.xml><?xml version="1.0" encoding="utf-8"?>
<p:tagLst xmlns:a="http://schemas.openxmlformats.org/drawingml/2006/main" xmlns:r="http://schemas.openxmlformats.org/officeDocument/2006/relationships" xmlns:p="http://schemas.openxmlformats.org/presentationml/2006/main">
  <p:tag name="SLIDEGUID" val="13E628AA46A741E48F5804AAE1BEABFF"/>
  <p:tag name="AUTOOPENPOLL" val="False"/>
  <p:tag name="TYPE" val="MultiChoiceSlide"/>
  <p:tag name="TPSLIDEBULLETSTYLE" val="2"/>
  <p:tag name="TPQUESTIONXML" val="&lt;?xml version=&quot;1.0&quot; encoding=&quot;UTF-8&quot; standalone=&quot;yes&quot;?&gt;&lt;questionlist&gt;&lt;properties&gt;&lt;guid&gt;04A62ED846EA489581DFD3C576E887F7&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13E628AA46A741E48F5804AAE1BEABFF&lt;/guid&gt;&lt;repollguid&gt;4CD2E747BCA94438B23C075BA2E43366&lt;/repollguid&gt;&lt;sourceid&gt;26951BEA526C4C08975EDAD2966A239E&lt;/sourceid&gt;&lt;questiontext&gt;Let the query be represented by {(1, 0, -1), (0, -1, 1)} and the document by (1, 0, 1). The document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89F22A09026A4BE28A403D13F15313EA&lt;/guid&gt;&lt;answertext&gt;matches the query because it matches the first query vector&lt;/answertext&gt;&lt;valuetype&gt;0&lt;/valuetype&gt;&lt;/answer&gt;&lt;answer&gt;&lt;guid&gt;18CE9E427E1E43A5A36A47C59F78FF65&lt;/guid&gt;&lt;answertext&gt;matches the query because it matches the second query vector&lt;/answertext&gt;&lt;valuetype&gt;0&lt;/valuetype&gt;&lt;/answer&gt;&lt;answer&gt;&lt;guid&gt;EF484983A96740FB8E9E9606C6D53450&lt;/guid&gt;&lt;answertext&gt;does not match the query because it does not match the first query vector&lt;/answertext&gt;&lt;valuetype&gt;0&lt;/valuetype&gt;&lt;/answer&gt;&lt;answer&gt;&lt;guid&gt;791F563A764F4F2CBD35D0A5ADAAB157&lt;/guid&gt;&lt;answertext&gt;does not match the query because it does not match the second query vector&lt;/answertext&gt;&lt;valuetype&gt;0&lt;/valuetype&gt;&lt;/answer&gt;&lt;/answers&gt;&lt;/multichoice&gt;&lt;/questions&gt;&lt;/questionlist&gt;"/>
  <p:tag name="LIVECHARTING" val="False"/>
  <p:tag name="HASRESULTS" val="False"/>
  <p:tag name="CHARTTYPE" val="0"/>
  <p:tag name="CHARTDEFINEDCOLORS" val="3,6,10,45,32,50,13,4,9,55,1"/>
</p:tagLst>
</file>

<file path=ppt/tags/tag9.xml><?xml version="1.0" encoding="utf-8"?>
<p:tagLst xmlns:a="http://schemas.openxmlformats.org/drawingml/2006/main" xmlns:r="http://schemas.openxmlformats.org/officeDocument/2006/relationships" xmlns:p="http://schemas.openxmlformats.org/presentationml/2006/main">
  <p:tag name="ZEROBASED" val="False"/>
</p:tagLst>
</file>

<file path=ppt/theme/theme1.xml><?xml version="1.0" encoding="utf-8"?>
<a:theme xmlns:a="http://schemas.openxmlformats.org/drawingml/2006/main" name="1_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26935</TotalTime>
  <Words>11639</Words>
  <Application>Microsoft Macintosh PowerPoint</Application>
  <PresentationFormat>A4 Paper (210x297 mm)</PresentationFormat>
  <Paragraphs>1185</Paragraphs>
  <Slides>78</Slides>
  <Notes>78</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78</vt:i4>
      </vt:variant>
    </vt:vector>
  </HeadingPairs>
  <TitlesOfParts>
    <vt:vector size="91" baseType="lpstr">
      <vt:lpstr>MS PGothic</vt:lpstr>
      <vt:lpstr>Arial</vt:lpstr>
      <vt:lpstr>Calibri</vt:lpstr>
      <vt:lpstr>Cambria Math</vt:lpstr>
      <vt:lpstr>Comic Sans MS</vt:lpstr>
      <vt:lpstr>Lucida Grande</vt:lpstr>
      <vt:lpstr>Symbol</vt:lpstr>
      <vt:lpstr>Tempus Sans ITC</vt:lpstr>
      <vt:lpstr>Times New Roman</vt:lpstr>
      <vt:lpstr>Verdana</vt:lpstr>
      <vt:lpstr>Wingdings</vt:lpstr>
      <vt:lpstr>1_part1 XML</vt:lpstr>
      <vt:lpstr>Equation</vt:lpstr>
      <vt:lpstr>Part 1: Information Retrieval</vt:lpstr>
      <vt:lpstr>1. Information Retrieval - Overview</vt:lpstr>
      <vt:lpstr>1.1 introduction to Information Retrieval</vt:lpstr>
      <vt:lpstr>What is Information Retrieval?</vt:lpstr>
      <vt:lpstr>Different Types of Information Retrieval</vt:lpstr>
      <vt:lpstr>Basic Information Retrieval Approach</vt:lpstr>
      <vt:lpstr>Example: Text Retrieval</vt:lpstr>
      <vt:lpstr>Formally IR:P(D)×Q→R</vt:lpstr>
      <vt:lpstr>Retrieval Model</vt:lpstr>
      <vt:lpstr>What does the Similarity Function compute?</vt:lpstr>
      <vt:lpstr>Information Filtering</vt:lpstr>
      <vt:lpstr>Information Retrieval and Browsing</vt:lpstr>
      <vt:lpstr>Other tasks</vt:lpstr>
      <vt:lpstr>IR is an Information Management Task</vt:lpstr>
      <vt:lpstr>1.2 basic information retrieval</vt:lpstr>
      <vt:lpstr>1.2.1 Text-based Information Retrieval</vt:lpstr>
      <vt:lpstr>Architecture of Text Retrieval Systems</vt:lpstr>
      <vt:lpstr>Pre-Processing Text for Text Retrieval</vt:lpstr>
      <vt:lpstr>Text Retrieval - Basic Concepts and Notations </vt:lpstr>
      <vt:lpstr>Example: Documents</vt:lpstr>
      <vt:lpstr>Term-Document Matrix</vt:lpstr>
      <vt:lpstr>Implementation in Python</vt:lpstr>
      <vt:lpstr>Implementation in Python</vt:lpstr>
      <vt:lpstr>A retrieval model attempts to capture …</vt:lpstr>
      <vt:lpstr>Full-text retrieval refers to the fact that …</vt:lpstr>
      <vt:lpstr>The entries of a term-document matrix indicate …</vt:lpstr>
      <vt:lpstr>1.2.2 Boolean Retrieval</vt:lpstr>
      <vt:lpstr>"Similarity" Computation in Boolean Retrieval</vt:lpstr>
      <vt:lpstr>"Similarity" Computation in Boolean Retrieval</vt:lpstr>
      <vt:lpstr>Example</vt:lpstr>
      <vt:lpstr>1.2.3 Vector Space Retrieval</vt:lpstr>
      <vt:lpstr>Similarity Computation in Vector Space Retrieval</vt:lpstr>
      <vt:lpstr>Vector Space Retrieval - Properties</vt:lpstr>
      <vt:lpstr>Example</vt:lpstr>
      <vt:lpstr>Term Frequency</vt:lpstr>
      <vt:lpstr>Example</vt:lpstr>
      <vt:lpstr>Inverse Document Frequency</vt:lpstr>
      <vt:lpstr>Example</vt:lpstr>
      <vt:lpstr>Query Weights</vt:lpstr>
      <vt:lpstr>Example</vt:lpstr>
      <vt:lpstr>Implementation in Python</vt:lpstr>
      <vt:lpstr>Let the Boolean query be represented by  {(1, 0, -1), (0, -1, 1)}  and the document by (1, 0, 1).  The document …</vt:lpstr>
      <vt:lpstr>The term frequency of a term is normalized …</vt:lpstr>
      <vt:lpstr>The inverse document frequency of a term can increase …</vt:lpstr>
      <vt:lpstr>The Role of Document Length</vt:lpstr>
      <vt:lpstr>Normalization of Document Vector</vt:lpstr>
      <vt:lpstr>Compensating Bias towards Short Documents</vt:lpstr>
      <vt:lpstr>Length Normalization</vt:lpstr>
      <vt:lpstr>Pivoted Unique Query Normalization</vt:lpstr>
      <vt:lpstr>Variants of Vector Space Retrieval Model</vt:lpstr>
      <vt:lpstr>Discussion of Vector Space Retrieval Model</vt:lpstr>
      <vt:lpstr>1.2.4 Evaluating Information Retrieval</vt:lpstr>
      <vt:lpstr>Evaluating Information Retrieval</vt:lpstr>
      <vt:lpstr>1.2.4.1 Recall and Precision</vt:lpstr>
      <vt:lpstr>Recall and Precision – A Tradeoff</vt:lpstr>
      <vt:lpstr>Combined Measures</vt:lpstr>
      <vt:lpstr>Accuracy</vt:lpstr>
      <vt:lpstr>Accuracy - Pitfall</vt:lpstr>
      <vt:lpstr>Which is the “best” classifier?</vt:lpstr>
      <vt:lpstr>Which is the “best” classifier?</vt:lpstr>
      <vt:lpstr>Precision and Recall: Example</vt:lpstr>
      <vt:lpstr>F-Score: Example (alpha = 1/2)</vt:lpstr>
      <vt:lpstr>F-alpha-Score: Example (alpha = 1/5)</vt:lpstr>
      <vt:lpstr>If the top 100 documents contain 50 relevant documents …</vt:lpstr>
      <vt:lpstr>If retrieval system A has a higher precision at k than system B …</vt:lpstr>
      <vt:lpstr>1.2.4.2 Precision/Recall Tradeoff in Ranked Retrieval</vt:lpstr>
      <vt:lpstr>Evaluating Ranked Retrieval</vt:lpstr>
      <vt:lpstr>Interpolated Precision</vt:lpstr>
      <vt:lpstr>Mean Average Precision (MAP)</vt:lpstr>
      <vt:lpstr>Example</vt:lpstr>
      <vt:lpstr>ROC Curve</vt:lpstr>
      <vt:lpstr>Considering Similarity Scores and Position</vt:lpstr>
      <vt:lpstr>Normalized DCG (NDCG)</vt:lpstr>
      <vt:lpstr>Example</vt:lpstr>
      <vt:lpstr>Example</vt:lpstr>
      <vt:lpstr>Let the first four documents retrieved be  R N N R. Then the MAP is</vt:lpstr>
      <vt:lpstr>Let the first four documents retrieved be  R N R N (scores: R = 1, N = 0) Then the DCG is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Aberer Karl</dc:creator>
  <cp:lastModifiedBy>Karl Aberer</cp:lastModifiedBy>
  <cp:revision>638</cp:revision>
  <cp:lastPrinted>2023-09-28T06:53:04Z</cp:lastPrinted>
  <dcterms:created xsi:type="dcterms:W3CDTF">1601-01-01T00:00:00Z</dcterms:created>
  <dcterms:modified xsi:type="dcterms:W3CDTF">2024-08-31T09:09:38Z</dcterms:modified>
</cp:coreProperties>
</file>